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5"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2" r:id="rId14"/>
    <p:sldId id="268" r:id="rId15"/>
    <p:sldId id="269" r:id="rId16"/>
    <p:sldId id="270" r:id="rId17"/>
    <p:sldId id="271" r:id="rId18"/>
    <p:sldId id="272" r:id="rId19"/>
    <p:sldId id="273" r:id="rId20"/>
    <p:sldId id="274" r:id="rId21"/>
    <p:sldId id="275" r:id="rId22"/>
    <p:sldId id="276" r:id="rId23"/>
    <p:sldId id="277" r:id="rId24"/>
    <p:sldId id="278" r:id="rId25"/>
    <p:sldId id="281" r:id="rId26"/>
  </p:sldIdLst>
  <p:sldSz cx="9144000" cy="5143500" type="screen16x9"/>
  <p:notesSz cx="6858000" cy="9144000"/>
  <p:embeddedFontLst>
    <p:embeddedFont>
      <p:font typeface="NanumGothic" panose="020D0604000000000000" pitchFamily="34" charset="-127"/>
      <p:regular r:id="rId28"/>
      <p:bold r:id="rId29"/>
    </p:embeddedFont>
    <p:embeddedFont>
      <p:font typeface="Helvetica Neue" panose="02000503000000020004" pitchFamily="2" charset="0"/>
      <p:regular r:id="rId30"/>
      <p:bold r:id="rId31"/>
      <p:italic r:id="rId32"/>
      <p:boldItalic r:id="rId33"/>
    </p:embeddedFont>
    <p:embeddedFont>
      <p:font typeface="Helvetica Neue Light" panose="02000403000000020004" pitchFamily="2" charset="0"/>
      <p:regular r:id="rId34"/>
      <p:bold r:id="rId35"/>
      <p:italic r:id="rId36"/>
      <p:boldItalic r:id="rId37"/>
    </p:embeddedFont>
    <p:embeddedFont>
      <p:font typeface="Nanum Gothic" panose="020D0604000000000000" pitchFamily="34" charset="-127"/>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52"/>
    <p:restoredTop sz="86850"/>
  </p:normalViewPr>
  <p:slideViewPr>
    <p:cSldViewPr snapToGrid="0">
      <p:cViewPr varScale="1">
        <p:scale>
          <a:sx n="142" d="100"/>
          <a:sy n="142" d="100"/>
        </p:scale>
        <p:origin x="122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ombit.ai"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g37a02b3715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 name="Google Shape;32;g37a02b371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Thank you for being here today at this event. I am the CEO of </a:t>
            </a:r>
            <a:r>
              <a:rPr lang="en" u="sng" dirty="0">
                <a:solidFill>
                  <a:schemeClr val="hlink"/>
                </a:solidFill>
                <a:hlinkClick r:id="rId3"/>
              </a:rPr>
              <a:t>soombit.ai</a:t>
            </a:r>
            <a:r>
              <a:rPr lang="en" dirty="0"/>
              <a:t>. Today, I will be speaking on the topic, "Generative AI in Medicine: Services, Evidence, and the </a:t>
            </a:r>
            <a:r>
              <a:rPr lang="en" dirty="0" err="1"/>
              <a:t>SaMD</a:t>
            </a:r>
            <a:r>
              <a:rPr lang="en" dirty="0"/>
              <a:t> Boundary.</a:t>
            </a:r>
            <a:br>
              <a:rPr lang="en" dirty="0"/>
            </a:br>
            <a:r>
              <a:rPr lang="en" dirty="0"/>
              <a:t>I understand this can be a complex and serious topic. Before I begin, I want to provide some context about my perspective. My company is a startup that develops specialized generative AI software for medical imaging. However, I am not a regulatory expert. Therefore, my presentation today will offer insights from the viewpoint of a medical AI researcher. I ask you to please keep this in mind as I share my thoughts.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8886b0deca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g38886b0deca_0_5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Font typeface="Arial"/>
              <a:buNone/>
            </a:pPr>
            <a:r>
              <a:rPr lang="en" altLang="ko-KR" dirty="0"/>
              <a:t>To demonstrate the clinical evidence for </a:t>
            </a:r>
            <a:r>
              <a:rPr lang="en" altLang="ko-KR" dirty="0" err="1"/>
              <a:t>AIRead</a:t>
            </a:r>
            <a:r>
              <a:rPr lang="en" altLang="ko-KR" dirty="0"/>
              <a:t>-CXR, I will introduce two studies that were published in the journal </a:t>
            </a:r>
            <a:r>
              <a:rPr lang="en" altLang="ko-KR" i="1" dirty="0"/>
              <a:t>Radiology</a:t>
            </a:r>
            <a:r>
              <a:rPr lang="en" altLang="ko-KR" dirty="0"/>
              <a: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8886b0deca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38886b0deca_0_5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First, we conducted a quantitative analysis. This diagram explains how we transformed the AI-generated free-text radiology reports into a multi-classification task. This was to determine the presence of 13 specific findings.</a:t>
            </a:r>
          </a:p>
          <a:p>
            <a:r>
              <a:rPr lang="en" altLang="ko-KR" dirty="0"/>
              <a:t>To do this, we developed an automated labeling model called </a:t>
            </a:r>
            <a:r>
              <a:rPr lang="en" altLang="ko-KR" dirty="0" err="1"/>
              <a:t>CheX</a:t>
            </a:r>
            <a:r>
              <a:rPr lang="en" altLang="ko-KR" dirty="0"/>
              <a:t>-GPT. It was trained using pseudo-labels generated by GPT-4. The full details of </a:t>
            </a:r>
            <a:r>
              <a:rPr lang="en" altLang="ko-KR" dirty="0" err="1"/>
              <a:t>CheX</a:t>
            </a:r>
            <a:r>
              <a:rPr lang="en" altLang="ko-KR" dirty="0"/>
              <a:t>-GPT are available on our company’s GitHub. </a:t>
            </a:r>
          </a:p>
          <a:p>
            <a:r>
              <a:rPr lang="en" altLang="ko-KR" dirty="0"/>
              <a:t>The reference standard for this test was established through the independent annotations of three radiologists for each case.</a:t>
            </a:r>
          </a:p>
          <a:p>
            <a:pPr marL="158750" lvl="0" indent="0" algn="l" rtl="0">
              <a:lnSpc>
                <a:spcPct val="100000"/>
              </a:lnSpc>
              <a:spcBef>
                <a:spcPts val="0"/>
              </a:spcBef>
              <a:spcAft>
                <a:spcPts val="0"/>
              </a:spcAft>
              <a:buSzPts val="1100"/>
              <a:buFont typeface="Arial"/>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8886b0deca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g38886b0deca_0_5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Font typeface="Arial"/>
              <a:buNone/>
            </a:pPr>
            <a:r>
              <a:rPr lang="en" altLang="ko-KR" dirty="0"/>
              <a:t>The AI-generated reports demonstrated good performance in detecting chest X-ray findings where all three radiologists were in full consensus.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a:extLst>
            <a:ext uri="{FF2B5EF4-FFF2-40B4-BE49-F238E27FC236}">
              <a16:creationId xmlns:a16="http://schemas.microsoft.com/office/drawing/2014/main" id="{67D4F940-7599-F465-ECEB-6CEC0AE6E695}"/>
            </a:ext>
          </a:extLst>
        </p:cNvPr>
        <p:cNvGrpSpPr/>
        <p:nvPr/>
      </p:nvGrpSpPr>
      <p:grpSpPr>
        <a:xfrm>
          <a:off x="0" y="0"/>
          <a:ext cx="0" cy="0"/>
          <a:chOff x="0" y="0"/>
          <a:chExt cx="0" cy="0"/>
        </a:xfrm>
      </p:grpSpPr>
      <p:sp>
        <p:nvSpPr>
          <p:cNvPr id="122" name="Google Shape;122;g38886b0deca_0_559:notes">
            <a:extLst>
              <a:ext uri="{FF2B5EF4-FFF2-40B4-BE49-F238E27FC236}">
                <a16:creationId xmlns:a16="http://schemas.microsoft.com/office/drawing/2014/main" id="{56FCE1AB-526F-25A8-2892-1251D47FEE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g38886b0deca_0_559:notes">
            <a:extLst>
              <a:ext uri="{FF2B5EF4-FFF2-40B4-BE49-F238E27FC236}">
                <a16:creationId xmlns:a16="http://schemas.microsoft.com/office/drawing/2014/main" id="{C49AB36B-F828-F6CB-0748-9E61AFBC708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altLang="ko-KR" dirty="0"/>
              <a:t>Would evaluation based solely on classification quantitative metrics be sufficient?</a:t>
            </a:r>
            <a:endParaRPr lang="en" altLang="ko-Kore-KR"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altLang="ko-Kore-KR" dirty="0"/>
              <a:t>In one case, the AI accurately detected a left clavicle fracture, which was missed by both radiologists and GPT-4v. However, the AI report included hallucinated information, mentioning findings "seen on a CT scan," despite no CT scan being provided.</a:t>
            </a:r>
            <a:endParaRPr lang="en" altLang="ko-Kore-KR" dirty="0">
              <a:effectLst/>
              <a:latin typeface="Helvetica" pitchFamily="2" charset="0"/>
            </a:endParaRPr>
          </a:p>
        </p:txBody>
      </p:sp>
    </p:spTree>
    <p:extLst>
      <p:ext uri="{BB962C8B-B14F-4D97-AF65-F5344CB8AC3E}">
        <p14:creationId xmlns:p14="http://schemas.microsoft.com/office/powerpoint/2010/main" val="840060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8886b0deca_0_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g38886b0deca_0_5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As in the example I just showed you, the classification metrics alone cannot fully evaluate the quality of a natural language </a:t>
            </a:r>
            <a:r>
              <a:rPr lang="en-US" altLang="ko-KR" dirty="0"/>
              <a:t>preliminary</a:t>
            </a:r>
            <a:r>
              <a:rPr lang="en" altLang="ko-KR" dirty="0"/>
              <a:t> report. Therefore, We also conducted qualitative analysis by comparing AI-generated reports with those written by radiologists and GPT-4v. </a:t>
            </a:r>
          </a:p>
          <a:p>
            <a:r>
              <a:rPr lang="en-US" altLang="ko-KR" dirty="0"/>
              <a:t>And </a:t>
            </a:r>
            <a:r>
              <a:rPr lang="en" altLang="ko-KR" dirty="0"/>
              <a:t>we used four different metrics to comprehensively evaluate the qualitative performance: Acceptability, Agreement Score, Quality Score, and Ranking.</a:t>
            </a:r>
          </a:p>
          <a:p>
            <a:pPr marL="158750" lvl="0" indent="0" algn="l" rtl="0">
              <a:lnSpc>
                <a:spcPct val="100000"/>
              </a:lnSpc>
              <a:spcBef>
                <a:spcPts val="0"/>
              </a:spcBef>
              <a:spcAft>
                <a:spcPts val="0"/>
              </a:spcAft>
              <a:buSzPts val="1100"/>
              <a:buFont typeface="Arial"/>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8886b0deca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g38886b0deca_0_6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Let me briefly explain these four metrics. </a:t>
            </a:r>
            <a:r>
              <a:rPr lang="en" altLang="ko-KR" b="1" dirty="0"/>
              <a:t>Acceptability</a:t>
            </a:r>
            <a:r>
              <a:rPr lang="en" altLang="ko-KR" dirty="0"/>
              <a:t> measures whether a radiologist would approve the report as their own without any modifications. The </a:t>
            </a:r>
            <a:r>
              <a:rPr lang="en" altLang="ko-KR" b="1" dirty="0"/>
              <a:t>Agreement Score</a:t>
            </a:r>
            <a:r>
              <a:rPr lang="en" altLang="ko-KR" dirty="0"/>
              <a:t> was based on an expanded RADPEER score, evaluating discrepancies on a 5-point scale. The </a:t>
            </a:r>
            <a:r>
              <a:rPr lang="en" altLang="ko-KR" b="1" dirty="0"/>
              <a:t>Quality Score</a:t>
            </a:r>
            <a:r>
              <a:rPr lang="en" altLang="ko-KR" dirty="0"/>
              <a:t> used a 5-point Likert scale to subjectively assess the report's overall quality. Finally, </a:t>
            </a:r>
            <a:r>
              <a:rPr lang="en" altLang="ko-KR" b="1" dirty="0"/>
              <a:t>Ranking</a:t>
            </a:r>
            <a:r>
              <a:rPr lang="en" altLang="ko-KR" dirty="0"/>
              <a:t> allowed radiologists to directly compare the reports from our AI, GPT-4v, and a human radiologist.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8886b0deca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g38886b0deca_0_6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The results of the qualitative analysis were very encouraging. AI-generated reports had slightly lower acceptability rates than radiologists' reports. However, our AI reports scored higher on both agreement and quality compared to the radiologists' reports.</a:t>
            </a:r>
          </a:p>
          <a:p>
            <a:pPr marL="158750" lvl="0" indent="0" algn="l" rtl="0">
              <a:lnSpc>
                <a:spcPct val="100000"/>
              </a:lnSpc>
              <a:spcBef>
                <a:spcPts val="0"/>
              </a:spcBef>
              <a:spcAft>
                <a:spcPts val="0"/>
              </a:spcAft>
              <a:buSzPts val="1100"/>
              <a:buFont typeface="Arial"/>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8886b0deca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38886b0deca_0_6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Tx/>
              <a:buNone/>
            </a:pPr>
            <a:r>
              <a:rPr lang="en" altLang="ko-KR" dirty="0"/>
              <a:t>* Finally, to confirm the performance with and without our tool, we performed a multi-reader, multi-case reader study </a:t>
            </a:r>
            <a:r>
              <a:rPr lang="en-US" altLang="ko-Kore-KR" sz="1100" dirty="0">
                <a:effectLst/>
                <a:latin typeface="Arial" panose="020B0604020202020204" pitchFamily="34" charset="0"/>
                <a:ea typeface="맑은 고딕" panose="020B0503020000020004" pitchFamily="34" charset="-127"/>
                <a:cs typeface="Arial" panose="020B0604020202020204" pitchFamily="34" charset="0"/>
              </a:rPr>
              <a:t>in 2 sessions</a:t>
            </a:r>
            <a:r>
              <a:rPr lang="en" altLang="ko-KR" dirty="0"/>
              <a:t>. </a:t>
            </a:r>
            <a:r>
              <a:rPr lang="en-US" altLang="ko-Kore-KR" sz="1100" dirty="0">
                <a:effectLst/>
                <a:latin typeface="Arial" panose="020B0604020202020204" pitchFamily="34" charset="0"/>
                <a:ea typeface="맑은 고딕" panose="020B0503020000020004" pitchFamily="34" charset="-127"/>
                <a:cs typeface="Arial" panose="020B0604020202020204" pitchFamily="34" charset="0"/>
              </a:rPr>
              <a:t>Five radiologists, who were “readers” independently interpreted the CXRs, blinded clinical information. In the first session, they reported the CXRs without AI; in the second, they used AI-generated preliminary reports, with the option to revise. There was a 4 weeks wash-out period between the first and second sessions. The sequence of CXRs was randomized to minimize bias. For </a:t>
            </a:r>
            <a:r>
              <a:rPr lang="en" altLang="ko-Kore-KR" sz="1100" i="1" dirty="0">
                <a:effectLst/>
                <a:latin typeface="Helvetica" pitchFamily="2" charset="0"/>
                <a:ea typeface="맑은 고딕" panose="020B0503020000020004" pitchFamily="34" charset="-127"/>
                <a:cs typeface="Arial" panose="020B0604020202020204" pitchFamily="34" charset="0"/>
              </a:rPr>
              <a:t>q</a:t>
            </a:r>
            <a:r>
              <a:rPr lang="en" altLang="ko-Kore-KR" i="1" dirty="0">
                <a:effectLst/>
                <a:latin typeface="Helvetica" pitchFamily="2" charset="0"/>
              </a:rPr>
              <a:t>ualitative evaluation of the reports,</a:t>
            </a:r>
            <a:r>
              <a:rPr lang="en-US" altLang="ko-Kore-KR" i="1" dirty="0">
                <a:effectLst/>
                <a:latin typeface="Helvetica" pitchFamily="2" charset="0"/>
              </a:rPr>
              <a:t> 2</a:t>
            </a:r>
            <a:r>
              <a:rPr lang="en" altLang="ko-Kore-KR" dirty="0"/>
              <a:t> thoracic radiologists, who were “evaluators”, separately evaluated the agreement and quality of reports from both sessions</a:t>
            </a:r>
            <a:r>
              <a:rPr lang="en-US" altLang="ko-KR" dirty="0"/>
              <a:t>.</a:t>
            </a:r>
            <a:endParaRPr lang="en" altLang="ko-KR" dirty="0"/>
          </a:p>
          <a:p>
            <a:pPr marL="0" lvl="0" indent="0" algn="l" rtl="0">
              <a:lnSpc>
                <a:spcPct val="100000"/>
              </a:lnSpc>
              <a:spcBef>
                <a:spcPts val="0"/>
              </a:spcBef>
              <a:spcAft>
                <a:spcPts val="0"/>
              </a:spcAft>
              <a:buSzPts val="1100"/>
              <a:buFontTx/>
              <a:buNone/>
            </a:pPr>
            <a:r>
              <a:rPr lang="en" altLang="ko-KR" dirty="0"/>
              <a:t>* The results were clear. The introduction of AI-generated reports significantly reduced average reading times for the radiologists. Furthermore, the agreement and quality scores both generally improved with AI use.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8886b0deca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38886b0deca_0_5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So far, I have discussed three different services: </a:t>
            </a:r>
            <a:r>
              <a:rPr lang="en" altLang="ko-KR" dirty="0" err="1"/>
              <a:t>AIRead</a:t>
            </a:r>
            <a:r>
              <a:rPr lang="en" altLang="ko-KR" dirty="0"/>
              <a:t>-CXR, Prof. </a:t>
            </a:r>
            <a:r>
              <a:rPr lang="en" altLang="ko-KR" dirty="0" err="1"/>
              <a:t>Valmed</a:t>
            </a:r>
            <a:r>
              <a:rPr lang="en" altLang="ko-KR" dirty="0"/>
              <a:t>, and </a:t>
            </a:r>
            <a:r>
              <a:rPr lang="en" altLang="ko-KR" dirty="0" err="1"/>
              <a:t>OpenEvidence</a:t>
            </a:r>
            <a:r>
              <a:rPr lang="en" altLang="ko-KR" dirty="0"/>
              <a:t>. Despite their differences, they all share the same fundamental intended use. They are designed to be an assistive AI in a 'clinician-in-the-loop' framework. Their purpose is not to replace clinical decision-making, but to enhance workflow efficiency and quality.</a:t>
            </a:r>
          </a:p>
          <a:p>
            <a:pPr marL="158750" lvl="0" indent="0" algn="l" rtl="0">
              <a:lnSpc>
                <a:spcPct val="100000"/>
              </a:lnSpc>
              <a:spcBef>
                <a:spcPts val="0"/>
              </a:spcBef>
              <a:spcAft>
                <a:spcPts val="0"/>
              </a:spcAft>
              <a:buSzPts val="1100"/>
              <a:buFont typeface="Arial"/>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8886b0deca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38886b0deca_0_3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altLang="ko-KR" dirty="0"/>
              <a:t>From a physician’s perspective, I think many physicians would give higher scores to </a:t>
            </a:r>
            <a:r>
              <a:rPr lang="en" altLang="ko-KR" dirty="0" err="1"/>
              <a:t>AIRead</a:t>
            </a:r>
            <a:r>
              <a:rPr lang="en" altLang="ko-KR" dirty="0"/>
              <a:t>-CXR and </a:t>
            </a:r>
            <a:r>
              <a:rPr lang="en" altLang="ko-KR" dirty="0" err="1"/>
              <a:t>Valmed</a:t>
            </a:r>
            <a:r>
              <a:rPr lang="en" altLang="ko-KR" dirty="0"/>
              <a:t> than to </a:t>
            </a:r>
            <a:r>
              <a:rPr lang="en" altLang="ko-KR" dirty="0" err="1"/>
              <a:t>OpenEvidence</a:t>
            </a:r>
            <a:r>
              <a:rPr lang="en" altLang="ko-KR" dirty="0"/>
              <a:t>. Perhaps… because these tools are supported by good peer-reviewed clinical evidences, which helps reduce the risks of automation and cognitive bias, thereby lowering the likelihood of mistakes. In addition, all of these tools allow physicians to directly assess the accuracy of the AI’s output. With </a:t>
            </a:r>
            <a:r>
              <a:rPr lang="en" altLang="ko-KR" dirty="0" err="1"/>
              <a:t>AIRead</a:t>
            </a:r>
            <a:r>
              <a:rPr lang="en" altLang="ko-KR" dirty="0"/>
              <a:t>-CXR, they can verify the results against the images. With </a:t>
            </a:r>
            <a:r>
              <a:rPr lang="en" altLang="ko-KR" dirty="0" err="1"/>
              <a:t>Valmed</a:t>
            </a:r>
            <a:r>
              <a:rPr lang="en" altLang="ko-KR" dirty="0"/>
              <a:t> and </a:t>
            </a:r>
            <a:r>
              <a:rPr lang="en" altLang="ko-KR" dirty="0" err="1"/>
              <a:t>OpenEvidence</a:t>
            </a:r>
            <a:r>
              <a:rPr lang="en" altLang="ko-KR" dirty="0"/>
              <a:t>, physicians can check the answers using their own knowledge or by consulting references.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38886b0deca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 name="Google Shape;39;g38886b0deca_0_2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dirty="0"/>
              <a:t>Here is the agenda for my presentation.</a:t>
            </a:r>
            <a:br>
              <a:rPr lang="en" dirty="0"/>
            </a:br>
            <a:r>
              <a:rPr lang="en" dirty="0"/>
              <a:t>First, I will introduce some of the latest services in generative AI-based medical LLMs and discuss their clinical evidence. I will cover three cases: </a:t>
            </a:r>
            <a:r>
              <a:rPr lang="en" dirty="0" err="1"/>
              <a:t>OpenEvidence</a:t>
            </a:r>
            <a:r>
              <a:rPr lang="en" dirty="0"/>
              <a:t>, Prof. </a:t>
            </a:r>
            <a:r>
              <a:rPr lang="en" dirty="0" err="1"/>
              <a:t>Valmed</a:t>
            </a:r>
            <a:r>
              <a:rPr lang="en" dirty="0"/>
              <a:t>, and our own solution, </a:t>
            </a:r>
            <a:r>
              <a:rPr lang="en" dirty="0" err="1"/>
              <a:t>AIRead</a:t>
            </a:r>
            <a:r>
              <a:rPr lang="en" dirty="0"/>
              <a:t>-CXR. Second, I will raise some points for discussion regarding generative AI-based </a:t>
            </a:r>
            <a:r>
              <a:rPr lang="en" dirty="0" err="1"/>
              <a:t>SaMD</a:t>
            </a:r>
            <a:endParaRPr dirty="0"/>
          </a:p>
          <a:p>
            <a:pPr marL="158750" lvl="0" indent="0" algn="l" rtl="0">
              <a:lnSpc>
                <a:spcPct val="100000"/>
              </a:lnSpc>
              <a:spcBef>
                <a:spcPts val="1200"/>
              </a:spcBef>
              <a:spcAft>
                <a:spcPts val="0"/>
              </a:spcAft>
              <a:buSzPts val="1100"/>
              <a:buFont typeface="Arial"/>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8886b0deca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38886b0deca_0_3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Now, what about the patients’ perspective? For most patients, if they were to use these services directly, it would be difficult to verify the results from </a:t>
            </a:r>
            <a:r>
              <a:rPr lang="en" altLang="ko-KR" dirty="0" err="1"/>
              <a:t>Valmed</a:t>
            </a:r>
            <a:r>
              <a:rPr lang="en" altLang="ko-KR" dirty="0"/>
              <a:t> and </a:t>
            </a:r>
            <a:r>
              <a:rPr lang="en" altLang="ko-KR" dirty="0" err="1"/>
              <a:t>OpenEvidence</a:t>
            </a:r>
            <a:r>
              <a:rPr lang="en" altLang="ko-KR" dirty="0"/>
              <a:t> due to a lack of medical knowledge. And if they knew their physician was using one of these AI tools, they would likely feel comfortable with any of them — in fact, most of them would not really mind. This is because their trust is strongly placed in the human doctor, not in the AI tools themselves.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8886b0deca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38886b0deca_0_3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As I mentioned earlier, the </a:t>
            </a:r>
            <a:r>
              <a:rPr lang="en-US" altLang="ko-KR" dirty="0"/>
              <a:t>purpose</a:t>
            </a:r>
            <a:r>
              <a:rPr lang="en" altLang="ko-KR" dirty="0"/>
              <a:t> of medical device regulation is to ensure at least a minimum level of patient safety.</a:t>
            </a:r>
            <a:r>
              <a:rPr lang="ko-KR" altLang="en-US" dirty="0"/>
              <a:t> </a:t>
            </a:r>
            <a:r>
              <a:rPr lang="en" altLang="ko-KR" dirty="0"/>
              <a:t>Currently, regulators determine whether a product is a medical device, and its appropriate class, by considering the Intended Purpose to assess the level of clinical significance.</a:t>
            </a:r>
          </a:p>
          <a:p>
            <a:pPr marL="158750" lvl="0" indent="0" algn="l" rtl="0">
              <a:lnSpc>
                <a:spcPct val="100000"/>
              </a:lnSpc>
              <a:spcBef>
                <a:spcPts val="0"/>
              </a:spcBef>
              <a:spcAft>
                <a:spcPts val="0"/>
              </a:spcAft>
              <a:buSzPts val="1100"/>
              <a:buFont typeface="Arial"/>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8886b0deca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g38886b0deca_0_6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sz="1400" dirty="0"/>
              <a:t>Here, I want to emphasize the difference based on the intended user.</a:t>
            </a:r>
            <a:r>
              <a:rPr lang="ko-KR" altLang="en-US" sz="1400" dirty="0"/>
              <a:t> </a:t>
            </a:r>
            <a:r>
              <a:rPr lang="en" altLang="ko-KR" sz="1400" dirty="0"/>
              <a:t>A radiologist can judge the outputs with high accuracy. A general physician can clearly evaluate findings like a large nodule or a pneumothorax but may struggle with a small nodule. For a patient, a chest X-ray might just look like a black and white image.</a:t>
            </a:r>
            <a:r>
              <a:rPr lang="ko-KR" altLang="en-US" sz="1400" dirty="0"/>
              <a:t> </a:t>
            </a:r>
            <a:r>
              <a:rPr lang="en" altLang="ko-KR" sz="1400" dirty="0"/>
              <a:t>As this shows, we already know that the clinical significance </a:t>
            </a:r>
            <a:r>
              <a:rPr lang="en-US" altLang="ko-KR" sz="1400" dirty="0"/>
              <a:t>risk </a:t>
            </a:r>
            <a:r>
              <a:rPr lang="en" altLang="ko-KR" sz="1400" dirty="0"/>
              <a:t>of the same information changes depending on the expertise of the intended user.</a:t>
            </a:r>
          </a:p>
          <a:p>
            <a:pPr marL="0" lvl="0" indent="0" algn="l" rtl="0">
              <a:lnSpc>
                <a:spcPct val="100000"/>
              </a:lnSpc>
              <a:spcBef>
                <a:spcPts val="0"/>
              </a:spcBef>
              <a:spcAft>
                <a:spcPts val="0"/>
              </a:spcAft>
              <a:buSzPts val="1100"/>
              <a:buFont typeface="Arial"/>
              <a:buNone/>
            </a:pPr>
            <a:endParaRPr sz="1000" dirty="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8886b0deca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38886b0deca_0_6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Therefore, I would like to propose an idea for discussion. When we regulate generative medical 'assistive' AI, perhaps we should also consider the intended user's ability to evaluate the AI's output.</a:t>
            </a:r>
          </a:p>
          <a:p>
            <a:r>
              <a:rPr lang="en" altLang="ko-KR" dirty="0"/>
              <a:t>As shown in this diagram, as the intended user's ability to evaluate the AI increases, the clinical significance risk of the same product could be seen as lower. This is because the expert user acts as a strong safety filter. </a:t>
            </a:r>
          </a:p>
          <a:p>
            <a:r>
              <a:rPr lang="en" altLang="ko-KR" dirty="0"/>
              <a:t>Considering this factor could help us make more nuanced decisions about whether a tool should be a medical device, and if so, at what classification level. This could be a factor in fostering innovation while ensuring patient safety.</a:t>
            </a:r>
          </a:p>
          <a:p>
            <a:pPr marL="158750" lvl="0" indent="0" algn="l" rtl="0">
              <a:lnSpc>
                <a:spcPct val="100000"/>
              </a:lnSpc>
              <a:spcBef>
                <a:spcPts val="0"/>
              </a:spcBef>
              <a:spcAft>
                <a:spcPts val="0"/>
              </a:spcAft>
              <a:buSzPts val="1100"/>
              <a:buFont typeface="Arial"/>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8886b0deca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8886b0deca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8886b0deca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38886b0deca_0_5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Font typeface="Arial"/>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38886b0deca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 name="Google Shape;46;g38886b0deca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Font typeface="Arial"/>
              <a:buNone/>
            </a:pPr>
            <a:r>
              <a:rPr lang="en" dirty="0"/>
              <a:t>As we all know, the fundamental purpose of medical device regulation is to ensure a baseline of safety for patients and the public. This principle of 'patient safety first' is the foundation for our entire discussion.</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8886b0deca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g38886b0deca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Let's begin with our first case study: </a:t>
            </a:r>
            <a:r>
              <a:rPr lang="en" altLang="ko-KR" dirty="0" err="1"/>
              <a:t>OpenEvidence</a:t>
            </a:r>
            <a:r>
              <a:rPr lang="en" altLang="ko-KR" dirty="0"/>
              <a:t>. </a:t>
            </a:r>
            <a:br>
              <a:rPr lang="en" altLang="ko-KR" dirty="0"/>
            </a:br>
            <a:r>
              <a:rPr lang="en" altLang="ko-KR" dirty="0"/>
              <a:t>As you can see in the image on the bottom right, </a:t>
            </a:r>
            <a:r>
              <a:rPr lang="en" altLang="ko-KR" dirty="0" err="1"/>
              <a:t>OpenEvidence</a:t>
            </a:r>
            <a:r>
              <a:rPr lang="en" altLang="ko-KR" dirty="0"/>
              <a:t> functions like a search engine for medical knowledge. Clinicians can ask questions and receive answers supported by evidence.</a:t>
            </a:r>
            <a:br>
              <a:rPr lang="en" altLang="ko-KR" dirty="0"/>
            </a:br>
            <a:r>
              <a:rPr lang="en" altLang="ko-KR" dirty="0"/>
              <a:t>Its key feature is that it partners with leading institutions like the publishers of NEJM and JAMA. Through these partnerships, it accesses the latest information and provides clear references for its answers.</a:t>
            </a:r>
            <a:br>
              <a:rPr lang="en" altLang="ko-KR" dirty="0"/>
            </a:br>
            <a:r>
              <a:rPr lang="en" altLang="ko-KR" dirty="0"/>
              <a:t>Because of its reliable data and well-cited references, it is reportedly used by over 40% of physicians in the United States. It is important to note, however, that this product is not regulated as a </a:t>
            </a:r>
            <a:r>
              <a:rPr lang="en" altLang="ko-KR" dirty="0" err="1"/>
              <a:t>SaMD</a:t>
            </a:r>
            <a:r>
              <a:rPr lang="en" altLang="ko-KR" dirty="0"/>
              <a:t>.</a:t>
            </a:r>
          </a:p>
          <a:p>
            <a:pPr marL="158750" lvl="0" indent="0" algn="l" rtl="0">
              <a:lnSpc>
                <a:spcPct val="100000"/>
              </a:lnSpc>
              <a:spcBef>
                <a:spcPts val="0"/>
              </a:spcBef>
              <a:spcAft>
                <a:spcPts val="0"/>
              </a:spcAft>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8886b0deca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Google Shape;60;g38886b0deca_0_2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Now, let’s look at the clinical evidence for </a:t>
            </a:r>
            <a:r>
              <a:rPr lang="en" altLang="ko-KR" dirty="0" err="1"/>
              <a:t>OpenEvidence</a:t>
            </a:r>
            <a:r>
              <a:rPr lang="en" altLang="ko-KR" dirty="0"/>
              <a:t>. A small-scale study was published this year. In this study, five physicians evaluated the answers provided by </a:t>
            </a:r>
            <a:r>
              <a:rPr lang="en" altLang="ko-KR" dirty="0" err="1"/>
              <a:t>OpenEvidence</a:t>
            </a:r>
            <a:r>
              <a:rPr lang="en" altLang="ko-KR" dirty="0"/>
              <a:t> for five common chronic patient conditions found in primary care.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8886b0deca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 name="Google Shape;69;g38886b0deca_0_2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The physicians rated the responses on a 4-point scale across several categories, including clarity, relevance, evidence support, and decision-making impact.</a:t>
            </a:r>
          </a:p>
          <a:p>
            <a:r>
              <a:rPr lang="en" altLang="ko-KR" dirty="0"/>
              <a:t>The results are quite interesting. The 'evidence support' category received a high average score of 3.35. However, the 'decision-making impact' scored much lower, at 1.95.</a:t>
            </a:r>
          </a:p>
          <a:p>
            <a:r>
              <a:rPr lang="en" altLang="ko-KR" dirty="0"/>
              <a:t>This suggests that while the tool provides high-quality support that can improve workflow efficiency, its direct influence on a doctor's final clinical decision is limited. It helps them work better, but it doesn't make the decision for them.</a:t>
            </a:r>
          </a:p>
          <a:p>
            <a:r>
              <a:rPr lang="en" altLang="ko-KR" dirty="0"/>
              <a:t>Of course, we must acknowledge that the reliability of this study is limited due to the very small number of test cases.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8886b0deca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g38886b0deca_0_2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Next, I'd like to introduce Prof. </a:t>
            </a:r>
            <a:r>
              <a:rPr lang="en" altLang="ko-KR" dirty="0" err="1"/>
              <a:t>Valmed</a:t>
            </a:r>
            <a:r>
              <a:rPr lang="en" altLang="ko-KR" dirty="0"/>
              <a:t>. This is a medical co-pilot chatbot designed for doctors.</a:t>
            </a:r>
          </a:p>
          <a:p>
            <a:r>
              <a:rPr lang="en" altLang="ko-KR" dirty="0"/>
              <a:t>The company built its own database of 2.5 million documents from medical guidelines and PubMed. The service uses a technique called RAG, or Retrieval-Augmented Generation, with the GPT-4 model to search this large database and provide information.</a:t>
            </a:r>
          </a:p>
          <a:p>
            <a:r>
              <a:rPr lang="en" altLang="ko-KR" dirty="0"/>
              <a:t>A key point here is that the quality of the service is highly dependent on the quality of its own 2.5 million documents. Unlike </a:t>
            </a:r>
            <a:r>
              <a:rPr lang="en" altLang="ko-KR" dirty="0" err="1"/>
              <a:t>OpenEvidence</a:t>
            </a:r>
            <a:r>
              <a:rPr lang="en" altLang="ko-KR" dirty="0"/>
              <a:t>, this device has received CE certification in Europe as a </a:t>
            </a:r>
            <a:r>
              <a:rPr lang="en" altLang="ko-KR" dirty="0" err="1"/>
              <a:t>SaMD</a:t>
            </a:r>
            <a:r>
              <a:rPr lang="en" altLang="ko-KR" dirty="0"/>
              <a:t> Class IIb device.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8886b0deca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38886b0deca_0_2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As a certified medical device, Prof. </a:t>
            </a:r>
            <a:r>
              <a:rPr lang="en" altLang="ko-KR" dirty="0" err="1"/>
              <a:t>Valmed</a:t>
            </a:r>
            <a:r>
              <a:rPr lang="en" altLang="ko-KR" dirty="0"/>
              <a:t> went through various validation processes. First, the developers built a test dataset of about 900 medical queries. Then, they conducted a three-stage evaluation.</a:t>
            </a:r>
            <a:br>
              <a:rPr lang="en" altLang="ko-KR" dirty="0"/>
            </a:br>
            <a:r>
              <a:rPr lang="en" altLang="ko-KR" dirty="0"/>
              <a:t>The first stage was an internal test to evaluate consistency through multiple Q&amp;A sessions. The second stage involved testing the Q&amp;A with specialists from various medical fields. Finally, the third stage was a test in a real-world setting with medical </a:t>
            </a:r>
            <a:r>
              <a:rPr lang="en-US" altLang="ko-KR" dirty="0"/>
              <a:t>staff</a:t>
            </a:r>
            <a:r>
              <a:rPr lang="en" altLang="ko-KR" dirty="0"/>
              <a:t> from diverse backgrounds.</a:t>
            </a:r>
            <a:br>
              <a:rPr lang="en" altLang="ko-KR" dirty="0"/>
            </a:br>
            <a:r>
              <a:rPr lang="en" altLang="ko-KR" dirty="0"/>
              <a:t>The results led to a safety index of 0.26, which supported the conclusion that the service provides safe and reliable results.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8886b0deca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g38886b0deca_0_3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 altLang="ko-KR" dirty="0"/>
              <a:t>Finally, I would like to introduce our company's product, </a:t>
            </a:r>
            <a:r>
              <a:rPr lang="en" altLang="ko-KR" dirty="0" err="1"/>
              <a:t>AIRead</a:t>
            </a:r>
            <a:r>
              <a:rPr lang="en" altLang="ko-KR" dirty="0"/>
              <a:t>-CXR. This is a generative AI that creates </a:t>
            </a:r>
            <a:r>
              <a:rPr lang="en-US" altLang="ko-KR" dirty="0"/>
              <a:t>preliminary</a:t>
            </a:r>
            <a:r>
              <a:rPr lang="en" altLang="ko-KR" dirty="0"/>
              <a:t> reports for chest X-ray images. It was trained on a dataset of 140,000 chest X-ray and report pairs. We are proud to say that it is the first of its kind in South Korea to receive IND approval for a clinical trial as generative AI </a:t>
            </a:r>
            <a:r>
              <a:rPr lang="en" altLang="ko-KR" dirty="0" err="1"/>
              <a:t>SaMD</a:t>
            </a:r>
            <a:r>
              <a:rPr lang="en" altLang="ko-KR" dirty="0"/>
              <a:t>, which is currently in progress.  The intended user is a radiologist. The input is a </a:t>
            </a:r>
            <a:r>
              <a:rPr lang="en-US" altLang="ko-KR" dirty="0"/>
              <a:t>frontal </a:t>
            </a:r>
            <a:r>
              <a:rPr lang="en" altLang="ko-KR" dirty="0"/>
              <a:t>chest X-ray image, and the output, as you can see in the image, is a </a:t>
            </a:r>
            <a:r>
              <a:rPr lang="en-US" altLang="ko-KR" dirty="0"/>
              <a:t>preliminary</a:t>
            </a:r>
            <a:r>
              <a:rPr lang="en" altLang="ko-KR" dirty="0"/>
              <a:t> radiology report </a:t>
            </a:r>
            <a:r>
              <a:rPr lang="en" altLang="ko-Kore-KR" dirty="0"/>
              <a:t>covering a wide range of findings that radiologists review.</a:t>
            </a:r>
            <a:endParaRPr lang="en" altLang="ko-K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x">
  <p:cSld name="TITLE_AND_BODY">
    <p:bg>
      <p:bgPr>
        <a:solidFill>
          <a:schemeClr val="accent2"/>
        </a:solidFill>
        <a:effectLst/>
      </p:bgPr>
    </p:bg>
    <p:spTree>
      <p:nvGrpSpPr>
        <p:cNvPr id="1" name="Shape 6"/>
        <p:cNvGrpSpPr/>
        <p:nvPr/>
      </p:nvGrpSpPr>
      <p:grpSpPr>
        <a:xfrm>
          <a:off x="0" y="0"/>
          <a:ext cx="0" cy="0"/>
          <a:chOff x="0" y="0"/>
          <a:chExt cx="0" cy="0"/>
        </a:xfrm>
      </p:grpSpPr>
      <p:sp>
        <p:nvSpPr>
          <p:cNvPr id="7" name="Google Shape;7;p2"/>
          <p:cNvSpPr txBox="1">
            <a:spLocks noGrp="1"/>
          </p:cNvSpPr>
          <p:nvPr>
            <p:ph type="title"/>
          </p:nvPr>
        </p:nvSpPr>
        <p:spPr>
          <a:xfrm>
            <a:off x="837400" y="996675"/>
            <a:ext cx="7245000" cy="94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3800"/>
              <a:buFont typeface="Arial"/>
              <a:buNone/>
              <a:defRPr sz="38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p2"/>
          <p:cNvSpPr txBox="1">
            <a:spLocks noGrp="1"/>
          </p:cNvSpPr>
          <p:nvPr>
            <p:ph type="subTitle" idx="1"/>
          </p:nvPr>
        </p:nvSpPr>
        <p:spPr>
          <a:xfrm>
            <a:off x="895150" y="3174475"/>
            <a:ext cx="4945500" cy="582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 name="Google Shape;9;p2"/>
          <p:cNvSpPr txBox="1">
            <a:spLocks noGrp="1"/>
          </p:cNvSpPr>
          <p:nvPr>
            <p:ph type="sldNum" idx="12"/>
          </p:nvPr>
        </p:nvSpPr>
        <p:spPr>
          <a:xfrm>
            <a:off x="8556775" y="4855750"/>
            <a:ext cx="548700" cy="287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ody">
  <p:cSld name="TITLE_AND_BODY_1">
    <p:bg>
      <p:bgPr>
        <a:solidFill>
          <a:schemeClr val="accent2"/>
        </a:solid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 name="Google Shape;12;p3"/>
          <p:cNvSpPr txBox="1">
            <a:spLocks noGrp="1"/>
          </p:cNvSpPr>
          <p:nvPr>
            <p:ph type="body" idx="1"/>
          </p:nvPr>
        </p:nvSpPr>
        <p:spPr>
          <a:xfrm>
            <a:off x="160400" y="940525"/>
            <a:ext cx="8774100" cy="37935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FFFFFF"/>
              </a:buClr>
              <a:buSzPts val="1400"/>
              <a:buFont typeface="Arial"/>
              <a:buChar char="●"/>
              <a:defRPr sz="1400" b="0" i="0" u="none" strike="noStrike" cap="none">
                <a:solidFill>
                  <a:srgbClr val="FFFFFF"/>
                </a:solidFill>
                <a:latin typeface="Arial"/>
                <a:ea typeface="Arial"/>
                <a:cs typeface="Arial"/>
                <a:sym typeface="Arial"/>
              </a:defRPr>
            </a:lvl1pPr>
            <a:lvl2pPr marL="914400" marR="0" lvl="1" indent="-317500" algn="l" rtl="0">
              <a:lnSpc>
                <a:spcPct val="100000"/>
              </a:lnSpc>
              <a:spcBef>
                <a:spcPts val="1000"/>
              </a:spcBef>
              <a:spcAft>
                <a:spcPts val="0"/>
              </a:spcAft>
              <a:buClr>
                <a:srgbClr val="FFFFFF"/>
              </a:buClr>
              <a:buSzPts val="1400"/>
              <a:buFont typeface="Arial"/>
              <a:buChar char="○"/>
              <a:defRPr sz="1400" b="0" i="0" u="none" strike="noStrike" cap="none">
                <a:solidFill>
                  <a:srgbClr val="FFFFFF"/>
                </a:solidFill>
                <a:latin typeface="Arial"/>
                <a:ea typeface="Arial"/>
                <a:cs typeface="Arial"/>
                <a:sym typeface="Arial"/>
              </a:defRPr>
            </a:lvl2pPr>
            <a:lvl3pPr marL="1371600" marR="0" lvl="2" indent="-317500" algn="l" rtl="0">
              <a:lnSpc>
                <a:spcPct val="100000"/>
              </a:lnSpc>
              <a:spcBef>
                <a:spcPts val="1000"/>
              </a:spcBef>
              <a:spcAft>
                <a:spcPts val="0"/>
              </a:spcAft>
              <a:buClr>
                <a:srgbClr val="FFFFFF"/>
              </a:buClr>
              <a:buSzPts val="1400"/>
              <a:buFont typeface="Arial"/>
              <a:buChar char="■"/>
              <a:defRPr sz="1400" b="0" i="0" u="none" strike="noStrike" cap="none">
                <a:solidFill>
                  <a:srgbClr val="FFFFFF"/>
                </a:solidFill>
                <a:latin typeface="Arial"/>
                <a:ea typeface="Arial"/>
                <a:cs typeface="Arial"/>
                <a:sym typeface="Arial"/>
              </a:defRPr>
            </a:lvl3pPr>
            <a:lvl4pPr marL="1828800" marR="0" lvl="3" indent="-317500" algn="l" rtl="0">
              <a:lnSpc>
                <a:spcPct val="100000"/>
              </a:lnSpc>
              <a:spcBef>
                <a:spcPts val="1000"/>
              </a:spcBef>
              <a:spcAft>
                <a:spcPts val="0"/>
              </a:spcAft>
              <a:buClr>
                <a:srgbClr val="FFFFFF"/>
              </a:buClr>
              <a:buSzPts val="1400"/>
              <a:buFont typeface="Arial"/>
              <a:buChar char="●"/>
              <a:defRPr sz="1400" b="0" i="0" u="none" strike="noStrike" cap="none">
                <a:solidFill>
                  <a:srgbClr val="FFFFFF"/>
                </a:solidFill>
                <a:latin typeface="Arial"/>
                <a:ea typeface="Arial"/>
                <a:cs typeface="Arial"/>
                <a:sym typeface="Arial"/>
              </a:defRPr>
            </a:lvl4pPr>
            <a:lvl5pPr marL="2286000" marR="0" lvl="4" indent="-317500" algn="l" rtl="0">
              <a:lnSpc>
                <a:spcPct val="100000"/>
              </a:lnSpc>
              <a:spcBef>
                <a:spcPts val="1000"/>
              </a:spcBef>
              <a:spcAft>
                <a:spcPts val="0"/>
              </a:spcAft>
              <a:buClr>
                <a:srgbClr val="FFFFFF"/>
              </a:buClr>
              <a:buSzPts val="1400"/>
              <a:buFont typeface="Arial"/>
              <a:buChar char="○"/>
              <a:defRPr sz="1400" b="0" i="0" u="none" strike="noStrike" cap="none">
                <a:solidFill>
                  <a:srgbClr val="FFFFFF"/>
                </a:solidFill>
                <a:latin typeface="Arial"/>
                <a:ea typeface="Arial"/>
                <a:cs typeface="Arial"/>
                <a:sym typeface="Arial"/>
              </a:defRPr>
            </a:lvl5pPr>
            <a:lvl6pPr marL="2743200" marR="0" lvl="5" indent="-317500" algn="l" rtl="0">
              <a:lnSpc>
                <a:spcPct val="100000"/>
              </a:lnSpc>
              <a:spcBef>
                <a:spcPts val="1000"/>
              </a:spcBef>
              <a:spcAft>
                <a:spcPts val="0"/>
              </a:spcAft>
              <a:buClr>
                <a:srgbClr val="FFFFFF"/>
              </a:buClr>
              <a:buSzPts val="1400"/>
              <a:buFont typeface="Arial"/>
              <a:buChar char="■"/>
              <a:defRPr sz="1400" b="0" i="0" u="none" strike="noStrike" cap="none">
                <a:solidFill>
                  <a:srgbClr val="FFFFFF"/>
                </a:solidFill>
                <a:latin typeface="Arial"/>
                <a:ea typeface="Arial"/>
                <a:cs typeface="Arial"/>
                <a:sym typeface="Arial"/>
              </a:defRPr>
            </a:lvl6pPr>
            <a:lvl7pPr marL="3200400" marR="0" lvl="6" indent="-317500" algn="l" rtl="0">
              <a:lnSpc>
                <a:spcPct val="100000"/>
              </a:lnSpc>
              <a:spcBef>
                <a:spcPts val="1000"/>
              </a:spcBef>
              <a:spcAft>
                <a:spcPts val="0"/>
              </a:spcAft>
              <a:buClr>
                <a:srgbClr val="FFFFFF"/>
              </a:buClr>
              <a:buSzPts val="1400"/>
              <a:buFont typeface="Arial"/>
              <a:buChar char="●"/>
              <a:defRPr sz="1400" b="0" i="0" u="none" strike="noStrike" cap="none">
                <a:solidFill>
                  <a:srgbClr val="FFFFFF"/>
                </a:solidFill>
                <a:latin typeface="Arial"/>
                <a:ea typeface="Arial"/>
                <a:cs typeface="Arial"/>
                <a:sym typeface="Arial"/>
              </a:defRPr>
            </a:lvl7pPr>
            <a:lvl8pPr marL="3657600" marR="0" lvl="7" indent="-317500" algn="l" rtl="0">
              <a:lnSpc>
                <a:spcPct val="100000"/>
              </a:lnSpc>
              <a:spcBef>
                <a:spcPts val="1000"/>
              </a:spcBef>
              <a:spcAft>
                <a:spcPts val="0"/>
              </a:spcAft>
              <a:buClr>
                <a:srgbClr val="FFFFFF"/>
              </a:buClr>
              <a:buSzPts val="1400"/>
              <a:buFont typeface="Arial"/>
              <a:buChar char="○"/>
              <a:defRPr sz="1400" b="0" i="0" u="none" strike="noStrike" cap="none">
                <a:solidFill>
                  <a:srgbClr val="FFFFFF"/>
                </a:solidFill>
                <a:latin typeface="Arial"/>
                <a:ea typeface="Arial"/>
                <a:cs typeface="Arial"/>
                <a:sym typeface="Arial"/>
              </a:defRPr>
            </a:lvl8pPr>
            <a:lvl9pPr marL="4114800" marR="0" lvl="8" indent="-317500" algn="l" rtl="0">
              <a:lnSpc>
                <a:spcPct val="100000"/>
              </a:lnSpc>
              <a:spcBef>
                <a:spcPts val="1000"/>
              </a:spcBef>
              <a:spcAft>
                <a:spcPts val="1000"/>
              </a:spcAft>
              <a:buClr>
                <a:srgbClr val="FFFFFF"/>
              </a:buClr>
              <a:buSzPts val="1400"/>
              <a:buFont typeface="Arial"/>
              <a:buChar char="■"/>
              <a:defRPr sz="1400" b="0" i="0" u="none" strike="noStrike" cap="none">
                <a:solidFill>
                  <a:srgbClr val="FFFFFF"/>
                </a:solidFill>
                <a:latin typeface="Arial"/>
                <a:ea typeface="Arial"/>
                <a:cs typeface="Arial"/>
                <a:sym typeface="Arial"/>
              </a:defRPr>
            </a:lvl9pPr>
          </a:lstStyle>
          <a:p>
            <a:endParaRPr/>
          </a:p>
        </p:txBody>
      </p:sp>
      <p:sp>
        <p:nvSpPr>
          <p:cNvPr id="13" name="Google Shape;13;p3"/>
          <p:cNvSpPr txBox="1">
            <a:spLocks noGrp="1"/>
          </p:cNvSpPr>
          <p:nvPr>
            <p:ph type="sldNum" idx="12"/>
          </p:nvPr>
        </p:nvSpPr>
        <p:spPr>
          <a:xfrm>
            <a:off x="8229600" y="4855750"/>
            <a:ext cx="876000" cy="287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r>
              <a:rPr lang="en"/>
              <a:t> / 17</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ody 1">
  <p:cSld name="TITLE_AND_BODY_1_1">
    <p:bg>
      <p:bgPr>
        <a:solidFill>
          <a:schemeClr val="accent2"/>
        </a:solid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sldNum" idx="12"/>
          </p:nvPr>
        </p:nvSpPr>
        <p:spPr>
          <a:xfrm>
            <a:off x="8121700" y="4855750"/>
            <a:ext cx="983700" cy="287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r>
              <a:rPr lang="en"/>
              <a:t> / 56</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ody 2">
  <p:cSld name="TITLE_AND_BODY_1_2">
    <p:bg>
      <p:bgPr>
        <a:solidFill>
          <a:schemeClr val="accent2"/>
        </a:solidFill>
        <a:effectLst/>
      </p:bgPr>
    </p:bg>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0" y="1747950"/>
            <a:ext cx="9144000" cy="1647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FFFFFF"/>
              </a:buClr>
              <a:buSzPts val="2800"/>
              <a:buFont typeface="Arial"/>
              <a:buNone/>
              <a:defRPr sz="28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5"/>
          <p:cNvSpPr txBox="1">
            <a:spLocks noGrp="1"/>
          </p:cNvSpPr>
          <p:nvPr>
            <p:ph type="sldNum" idx="12"/>
          </p:nvPr>
        </p:nvSpPr>
        <p:spPr>
          <a:xfrm>
            <a:off x="8556775" y="4855750"/>
            <a:ext cx="548700" cy="287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r>
              <a:rPr lang="en"/>
              <a:t> / 56</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_1">
  <p:cSld name="TITLE_1">
    <p:bg>
      <p:bgPr>
        <a:solidFill>
          <a:srgbClr val="000000"/>
        </a:solidFill>
        <a:effectLst/>
      </p:bgPr>
    </p:bg>
    <p:spTree>
      <p:nvGrpSpPr>
        <p:cNvPr id="1" name="Shape 19"/>
        <p:cNvGrpSpPr/>
        <p:nvPr/>
      </p:nvGrpSpPr>
      <p:grpSpPr>
        <a:xfrm>
          <a:off x="0" y="0"/>
          <a:ext cx="0" cy="0"/>
          <a:chOff x="0" y="0"/>
          <a:chExt cx="0" cy="0"/>
        </a:xfrm>
      </p:grpSpPr>
      <p:sp>
        <p:nvSpPr>
          <p:cNvPr id="20" name="Google Shape;20;p6"/>
          <p:cNvSpPr txBox="1">
            <a:spLocks noGrp="1"/>
          </p:cNvSpPr>
          <p:nvPr>
            <p:ph type="ctrTitle"/>
          </p:nvPr>
        </p:nvSpPr>
        <p:spPr>
          <a:xfrm>
            <a:off x="311708" y="744575"/>
            <a:ext cx="8520600" cy="2052600"/>
          </a:xfrm>
          <a:prstGeom prst="rect">
            <a:avLst/>
          </a:prstGeom>
          <a:noFill/>
          <a:ln>
            <a:noFill/>
          </a:ln>
        </p:spPr>
        <p:txBody>
          <a:bodyPr spcFirstLastPara="1" wrap="square" lIns="34275" tIns="34275" rIns="34275" bIns="34275" anchor="b" anchorCtr="0">
            <a:noAutofit/>
          </a:bodyPr>
          <a:lstStyle>
            <a:lvl1pPr lvl="0" algn="ctr">
              <a:spcBef>
                <a:spcPts val="0"/>
              </a:spcBef>
              <a:spcAft>
                <a:spcPts val="0"/>
              </a:spcAft>
              <a:buClr>
                <a:srgbClr val="FFFFFF"/>
              </a:buClr>
              <a:buSzPts val="5200"/>
              <a:buChar char="●"/>
              <a:defRPr sz="5200">
                <a:solidFill>
                  <a:srgbClr val="FFFFFF"/>
                </a:solidFill>
              </a:defRPr>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21" name="Google Shape;21;p6"/>
          <p:cNvSpPr txBox="1">
            <a:spLocks noGrp="1"/>
          </p:cNvSpPr>
          <p:nvPr>
            <p:ph type="subTitle" idx="1"/>
          </p:nvPr>
        </p:nvSpPr>
        <p:spPr>
          <a:xfrm>
            <a:off x="311700" y="2834125"/>
            <a:ext cx="8520600" cy="792600"/>
          </a:xfrm>
          <a:prstGeom prst="rect">
            <a:avLst/>
          </a:prstGeom>
          <a:noFill/>
          <a:ln>
            <a:noFill/>
          </a:ln>
        </p:spPr>
        <p:txBody>
          <a:bodyPr spcFirstLastPara="1" wrap="square" lIns="34275" tIns="34275" rIns="34275" bIns="34275" anchor="ctr" anchorCtr="0">
            <a:noAutofit/>
          </a:bodyPr>
          <a:lstStyle>
            <a:lvl1pPr lvl="0" algn="ctr">
              <a:lnSpc>
                <a:spcPct val="100000"/>
              </a:lnSpc>
              <a:spcBef>
                <a:spcPts val="0"/>
              </a:spcBef>
              <a:spcAft>
                <a:spcPts val="0"/>
              </a:spcAft>
              <a:buClr>
                <a:srgbClr val="FFFFFF"/>
              </a:buClr>
              <a:buSzPts val="2800"/>
              <a:buNone/>
              <a:defRPr sz="2800">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2-3">
  <p:cSld name="2-3">
    <p:bg>
      <p:bgPr>
        <a:solidFill>
          <a:srgbClr val="000000"/>
        </a:solidFill>
        <a:effectLst/>
      </p:bgPr>
    </p:bg>
    <p:spTree>
      <p:nvGrpSpPr>
        <p:cNvPr id="1" name="Shape 22"/>
        <p:cNvGrpSpPr/>
        <p:nvPr/>
      </p:nvGrpSpPr>
      <p:grpSpPr>
        <a:xfrm>
          <a:off x="0" y="0"/>
          <a:ext cx="0" cy="0"/>
          <a:chOff x="0" y="0"/>
          <a:chExt cx="0" cy="0"/>
        </a:xfrm>
      </p:grpSpPr>
      <p:cxnSp>
        <p:nvCxnSpPr>
          <p:cNvPr id="23" name="Google Shape;23;p7"/>
          <p:cNvCxnSpPr/>
          <p:nvPr/>
        </p:nvCxnSpPr>
        <p:spPr>
          <a:xfrm>
            <a:off x="72189" y="72189"/>
            <a:ext cx="765300" cy="0"/>
          </a:xfrm>
          <a:prstGeom prst="straightConnector1">
            <a:avLst/>
          </a:prstGeom>
          <a:noFill/>
          <a:ln w="9525" cap="flat" cmpd="sng">
            <a:solidFill>
              <a:srgbClr val="FFFFFF"/>
            </a:solidFill>
            <a:prstDash val="solid"/>
            <a:round/>
            <a:headEnd type="none" w="sm" len="sm"/>
            <a:tailEnd type="none" w="sm" len="sm"/>
          </a:ln>
        </p:spPr>
      </p:cxnSp>
      <p:cxnSp>
        <p:nvCxnSpPr>
          <p:cNvPr id="24" name="Google Shape;24;p7"/>
          <p:cNvCxnSpPr/>
          <p:nvPr/>
        </p:nvCxnSpPr>
        <p:spPr>
          <a:xfrm>
            <a:off x="895148" y="72189"/>
            <a:ext cx="8176800" cy="0"/>
          </a:xfrm>
          <a:prstGeom prst="straightConnector1">
            <a:avLst/>
          </a:prstGeom>
          <a:noFill/>
          <a:ln w="9525" cap="flat" cmpd="sng">
            <a:solidFill>
              <a:srgbClr val="FFFFFF"/>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제목 및 구분점">
  <p:cSld name="TITLE_AND_BODY_2">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33413" y="133350"/>
            <a:ext cx="7877100" cy="857400"/>
          </a:xfrm>
          <a:prstGeom prst="rect">
            <a:avLst/>
          </a:prstGeom>
          <a:noFill/>
          <a:ln>
            <a:noFill/>
          </a:ln>
        </p:spPr>
        <p:txBody>
          <a:bodyPr spcFirstLastPara="1" wrap="square" lIns="19050" tIns="19050" rIns="19050" bIns="19050" anchor="ctr" anchorCtr="0">
            <a:normAutofit/>
          </a:bodyPr>
          <a:lstStyle>
            <a:lvl1pPr lvl="0" algn="ctr">
              <a:lnSpc>
                <a:spcPct val="100000"/>
              </a:lnSpc>
              <a:spcBef>
                <a:spcPts val="0"/>
              </a:spcBef>
              <a:spcAft>
                <a:spcPts val="0"/>
              </a:spcAft>
              <a:buClr>
                <a:srgbClr val="000000"/>
              </a:buClr>
              <a:buSzPts val="700"/>
              <a:buChar char="●"/>
              <a:defRPr sz="500"/>
            </a:lvl1pPr>
            <a:lvl2pPr lvl="1" algn="ctr">
              <a:lnSpc>
                <a:spcPct val="100000"/>
              </a:lnSpc>
              <a:spcBef>
                <a:spcPts val="0"/>
              </a:spcBef>
              <a:spcAft>
                <a:spcPts val="0"/>
              </a:spcAft>
              <a:buClr>
                <a:srgbClr val="000000"/>
              </a:buClr>
              <a:buSzPts val="700"/>
              <a:buChar char="○"/>
              <a:defRPr sz="500"/>
            </a:lvl2pPr>
            <a:lvl3pPr lvl="2" algn="ctr">
              <a:lnSpc>
                <a:spcPct val="100000"/>
              </a:lnSpc>
              <a:spcBef>
                <a:spcPts val="0"/>
              </a:spcBef>
              <a:spcAft>
                <a:spcPts val="0"/>
              </a:spcAft>
              <a:buClr>
                <a:srgbClr val="000000"/>
              </a:buClr>
              <a:buSzPts val="700"/>
              <a:buChar char="■"/>
              <a:defRPr sz="500"/>
            </a:lvl3pPr>
            <a:lvl4pPr lvl="3" algn="ctr">
              <a:lnSpc>
                <a:spcPct val="100000"/>
              </a:lnSpc>
              <a:spcBef>
                <a:spcPts val="0"/>
              </a:spcBef>
              <a:spcAft>
                <a:spcPts val="0"/>
              </a:spcAft>
              <a:buClr>
                <a:srgbClr val="000000"/>
              </a:buClr>
              <a:buSzPts val="700"/>
              <a:buChar char="●"/>
              <a:defRPr sz="500"/>
            </a:lvl4pPr>
            <a:lvl5pPr lvl="4" algn="ctr">
              <a:lnSpc>
                <a:spcPct val="100000"/>
              </a:lnSpc>
              <a:spcBef>
                <a:spcPts val="0"/>
              </a:spcBef>
              <a:spcAft>
                <a:spcPts val="0"/>
              </a:spcAft>
              <a:buClr>
                <a:srgbClr val="000000"/>
              </a:buClr>
              <a:buSzPts val="700"/>
              <a:buChar char="○"/>
              <a:defRPr sz="500"/>
            </a:lvl5pPr>
            <a:lvl6pPr lvl="5" algn="ctr">
              <a:lnSpc>
                <a:spcPct val="100000"/>
              </a:lnSpc>
              <a:spcBef>
                <a:spcPts val="0"/>
              </a:spcBef>
              <a:spcAft>
                <a:spcPts val="0"/>
              </a:spcAft>
              <a:buClr>
                <a:srgbClr val="000000"/>
              </a:buClr>
              <a:buSzPts val="700"/>
              <a:buChar char="■"/>
              <a:defRPr sz="500"/>
            </a:lvl6pPr>
            <a:lvl7pPr lvl="6" algn="ctr">
              <a:lnSpc>
                <a:spcPct val="100000"/>
              </a:lnSpc>
              <a:spcBef>
                <a:spcPts val="0"/>
              </a:spcBef>
              <a:spcAft>
                <a:spcPts val="0"/>
              </a:spcAft>
              <a:buClr>
                <a:srgbClr val="000000"/>
              </a:buClr>
              <a:buSzPts val="700"/>
              <a:buChar char="●"/>
              <a:defRPr sz="500"/>
            </a:lvl7pPr>
            <a:lvl8pPr lvl="7" algn="ctr">
              <a:lnSpc>
                <a:spcPct val="100000"/>
              </a:lnSpc>
              <a:spcBef>
                <a:spcPts val="0"/>
              </a:spcBef>
              <a:spcAft>
                <a:spcPts val="0"/>
              </a:spcAft>
              <a:buClr>
                <a:srgbClr val="000000"/>
              </a:buClr>
              <a:buSzPts val="700"/>
              <a:buChar char="○"/>
              <a:defRPr sz="500"/>
            </a:lvl8pPr>
            <a:lvl9pPr lvl="8" algn="ctr">
              <a:lnSpc>
                <a:spcPct val="100000"/>
              </a:lnSpc>
              <a:spcBef>
                <a:spcPts val="0"/>
              </a:spcBef>
              <a:spcAft>
                <a:spcPts val="0"/>
              </a:spcAft>
              <a:buClr>
                <a:srgbClr val="000000"/>
              </a:buClr>
              <a:buSzPts val="700"/>
              <a:buChar char="■"/>
              <a:defRPr sz="500"/>
            </a:lvl9pPr>
          </a:lstStyle>
          <a:p>
            <a:endParaRPr/>
          </a:p>
        </p:txBody>
      </p:sp>
      <p:sp>
        <p:nvSpPr>
          <p:cNvPr id="27" name="Google Shape;27;p8"/>
          <p:cNvSpPr txBox="1">
            <a:spLocks noGrp="1"/>
          </p:cNvSpPr>
          <p:nvPr>
            <p:ph type="body" idx="1"/>
          </p:nvPr>
        </p:nvSpPr>
        <p:spPr>
          <a:xfrm>
            <a:off x="633413" y="1181100"/>
            <a:ext cx="7877100" cy="3486300"/>
          </a:xfrm>
          <a:prstGeom prst="rect">
            <a:avLst/>
          </a:prstGeom>
          <a:noFill/>
          <a:ln>
            <a:noFill/>
          </a:ln>
        </p:spPr>
        <p:txBody>
          <a:bodyPr spcFirstLastPara="1" wrap="square" lIns="19050" tIns="19050" rIns="19050" bIns="19050" anchor="ctr" anchorCtr="0">
            <a:normAutofit/>
          </a:bodyPr>
          <a:lstStyle>
            <a:lvl1pPr marL="457200" lvl="0" indent="-374650" algn="l">
              <a:lnSpc>
                <a:spcPct val="100000"/>
              </a:lnSpc>
              <a:spcBef>
                <a:spcPts val="2200"/>
              </a:spcBef>
              <a:spcAft>
                <a:spcPts val="0"/>
              </a:spcAft>
              <a:buClr>
                <a:srgbClr val="000000"/>
              </a:buClr>
              <a:buSzPts val="2300"/>
              <a:buFont typeface="Helvetica Neue"/>
              <a:buChar char="●"/>
              <a:defRPr sz="1800"/>
            </a:lvl1pPr>
            <a:lvl2pPr marL="914400" lvl="1" indent="-374650" algn="l">
              <a:lnSpc>
                <a:spcPct val="100000"/>
              </a:lnSpc>
              <a:spcBef>
                <a:spcPts val="2200"/>
              </a:spcBef>
              <a:spcAft>
                <a:spcPts val="0"/>
              </a:spcAft>
              <a:buClr>
                <a:srgbClr val="000000"/>
              </a:buClr>
              <a:buSzPts val="2300"/>
              <a:buFont typeface="Helvetica Neue"/>
              <a:buChar char="○"/>
              <a:defRPr sz="1800"/>
            </a:lvl2pPr>
            <a:lvl3pPr marL="1371600" lvl="2" indent="-374650" algn="l">
              <a:lnSpc>
                <a:spcPct val="100000"/>
              </a:lnSpc>
              <a:spcBef>
                <a:spcPts val="2200"/>
              </a:spcBef>
              <a:spcAft>
                <a:spcPts val="0"/>
              </a:spcAft>
              <a:buClr>
                <a:srgbClr val="000000"/>
              </a:buClr>
              <a:buSzPts val="2300"/>
              <a:buFont typeface="Helvetica Neue"/>
              <a:buChar char="■"/>
              <a:defRPr sz="1800"/>
            </a:lvl3pPr>
            <a:lvl4pPr marL="1828800" lvl="3" indent="-374650" algn="l">
              <a:lnSpc>
                <a:spcPct val="100000"/>
              </a:lnSpc>
              <a:spcBef>
                <a:spcPts val="2200"/>
              </a:spcBef>
              <a:spcAft>
                <a:spcPts val="0"/>
              </a:spcAft>
              <a:buClr>
                <a:srgbClr val="000000"/>
              </a:buClr>
              <a:buSzPts val="2300"/>
              <a:buFont typeface="Helvetica Neue"/>
              <a:buChar char="●"/>
              <a:defRPr sz="1800"/>
            </a:lvl4pPr>
            <a:lvl5pPr marL="2286000" lvl="4" indent="-374650" algn="l">
              <a:lnSpc>
                <a:spcPct val="100000"/>
              </a:lnSpc>
              <a:spcBef>
                <a:spcPts val="2200"/>
              </a:spcBef>
              <a:spcAft>
                <a:spcPts val="0"/>
              </a:spcAft>
              <a:buClr>
                <a:srgbClr val="000000"/>
              </a:buClr>
              <a:buSzPts val="2300"/>
              <a:buFont typeface="Helvetica Neue"/>
              <a:buChar char="○"/>
              <a:defRPr sz="1800"/>
            </a:lvl5pPr>
            <a:lvl6pPr marL="2743200" lvl="5" indent="-279400" algn="l">
              <a:lnSpc>
                <a:spcPct val="100000"/>
              </a:lnSpc>
              <a:spcBef>
                <a:spcPts val="2200"/>
              </a:spcBef>
              <a:spcAft>
                <a:spcPts val="0"/>
              </a:spcAft>
              <a:buClr>
                <a:srgbClr val="000000"/>
              </a:buClr>
              <a:buSzPts val="800"/>
              <a:buChar char="■"/>
              <a:defRPr sz="500"/>
            </a:lvl6pPr>
            <a:lvl7pPr marL="3200400" lvl="6" indent="-279400" algn="l">
              <a:lnSpc>
                <a:spcPct val="100000"/>
              </a:lnSpc>
              <a:spcBef>
                <a:spcPts val="2200"/>
              </a:spcBef>
              <a:spcAft>
                <a:spcPts val="0"/>
              </a:spcAft>
              <a:buClr>
                <a:srgbClr val="000000"/>
              </a:buClr>
              <a:buSzPts val="800"/>
              <a:buChar char="●"/>
              <a:defRPr sz="500"/>
            </a:lvl7pPr>
            <a:lvl8pPr marL="3657600" lvl="7" indent="-279400" algn="l">
              <a:lnSpc>
                <a:spcPct val="100000"/>
              </a:lnSpc>
              <a:spcBef>
                <a:spcPts val="2200"/>
              </a:spcBef>
              <a:spcAft>
                <a:spcPts val="0"/>
              </a:spcAft>
              <a:buClr>
                <a:srgbClr val="000000"/>
              </a:buClr>
              <a:buSzPts val="800"/>
              <a:buChar char="○"/>
              <a:defRPr sz="500"/>
            </a:lvl8pPr>
            <a:lvl9pPr marL="4114800" lvl="8" indent="-279400" algn="l">
              <a:lnSpc>
                <a:spcPct val="100000"/>
              </a:lnSpc>
              <a:spcBef>
                <a:spcPts val="2200"/>
              </a:spcBef>
              <a:spcAft>
                <a:spcPts val="0"/>
              </a:spcAft>
              <a:buClr>
                <a:srgbClr val="000000"/>
              </a:buClr>
              <a:buSzPts val="800"/>
              <a:buChar char="■"/>
              <a:defRPr sz="500"/>
            </a:lvl9pPr>
          </a:lstStyle>
          <a:p>
            <a:endParaRPr/>
          </a:p>
        </p:txBody>
      </p:sp>
      <p:sp>
        <p:nvSpPr>
          <p:cNvPr id="28" name="Google Shape;28;p8"/>
          <p:cNvSpPr txBox="1">
            <a:spLocks noGrp="1"/>
          </p:cNvSpPr>
          <p:nvPr>
            <p:ph type="sldNum" idx="12"/>
          </p:nvPr>
        </p:nvSpPr>
        <p:spPr>
          <a:xfrm>
            <a:off x="141041" y="4850403"/>
            <a:ext cx="170100" cy="177000"/>
          </a:xfrm>
          <a:prstGeom prst="rect">
            <a:avLst/>
          </a:prstGeom>
          <a:noFill/>
          <a:ln>
            <a:noFill/>
          </a:ln>
        </p:spPr>
        <p:txBody>
          <a:bodyPr spcFirstLastPara="1" wrap="square" lIns="19050" tIns="19050" rIns="19050" bIns="19050" anchor="t" anchorCtr="0">
            <a:sp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pic>
        <p:nvPicPr>
          <p:cNvPr id="29" name="Google Shape;29;p8" descr="3.jpg"/>
          <p:cNvPicPr preferRelativeResize="0"/>
          <p:nvPr/>
        </p:nvPicPr>
        <p:blipFill rotWithShape="1">
          <a:blip r:embed="rId2">
            <a:alphaModFix/>
          </a:blip>
          <a:srcRect l="5011" t="40568" r="5020" b="40567"/>
          <a:stretch/>
        </p:blipFill>
        <p:spPr>
          <a:xfrm>
            <a:off x="7831688" y="4805288"/>
            <a:ext cx="1255343" cy="26319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pubs.rsna.org/doi/10.1148/radiol.241476" TargetMode="External"/><Relationship Id="rId4" Type="http://schemas.openxmlformats.org/officeDocument/2006/relationships/hyperlink" Target="https://pubs.rsna.org/doi/10.1148/radiol.24164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pubs.rsna.org/doi/10.1148/radiol.241476"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pubs.rsna.org/doi/10.1148/radiol.241476"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pubs.rsna.org/doi/10.1148/radiol.24147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s://pubs.rsna.org/doi/10.1148/radiol.24147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pubs.rsna.org/doi/10.1148/radiol.241476"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pubs.rsna.org/doi/10.1148/radiol.241476"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pubs.rsna.org/doi/10.1148/radiol.24164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p9"/>
          <p:cNvSpPr txBox="1">
            <a:spLocks noGrp="1"/>
          </p:cNvSpPr>
          <p:nvPr>
            <p:ph type="ctrTitle"/>
          </p:nvPr>
        </p:nvSpPr>
        <p:spPr>
          <a:xfrm>
            <a:off x="311700" y="1401572"/>
            <a:ext cx="8520600" cy="1777800"/>
          </a:xfrm>
          <a:prstGeom prst="rect">
            <a:avLst/>
          </a:prstGeom>
          <a:noFill/>
          <a:ln>
            <a:noFill/>
          </a:ln>
        </p:spPr>
        <p:txBody>
          <a:bodyPr spcFirstLastPara="1" wrap="square" lIns="34275" tIns="34275" rIns="34275" bIns="34275" anchor="ctr" anchorCtr="0">
            <a:noAutofit/>
          </a:bodyPr>
          <a:lstStyle/>
          <a:p>
            <a:pPr marL="0" lvl="0" indent="0" algn="ctr" rtl="0">
              <a:lnSpc>
                <a:spcPct val="115000"/>
              </a:lnSpc>
              <a:spcBef>
                <a:spcPts val="0"/>
              </a:spcBef>
              <a:spcAft>
                <a:spcPts val="0"/>
              </a:spcAft>
              <a:buNone/>
            </a:pPr>
            <a:r>
              <a:rPr lang="en" sz="3200" b="1" dirty="0">
                <a:latin typeface="+mj-lt"/>
              </a:rPr>
              <a:t>Generative AI in Medicine: </a:t>
            </a:r>
            <a:r>
              <a:rPr lang="en" altLang="ko-KR" sz="3200" b="1" dirty="0">
                <a:latin typeface="+mj-lt"/>
                <a:ea typeface="Calibri"/>
                <a:cs typeface="Calibri"/>
                <a:sym typeface="Calibri"/>
              </a:rPr>
              <a:t>Services</a:t>
            </a:r>
            <a:r>
              <a:rPr lang="en" sz="3200" b="1" dirty="0">
                <a:latin typeface="+mj-lt"/>
              </a:rPr>
              <a:t>, Evidence, and the </a:t>
            </a:r>
            <a:r>
              <a:rPr lang="en" sz="3200" b="1" dirty="0" err="1">
                <a:latin typeface="+mj-lt"/>
              </a:rPr>
              <a:t>SaMD</a:t>
            </a:r>
            <a:r>
              <a:rPr lang="en" sz="3200" b="1" dirty="0">
                <a:latin typeface="+mj-lt"/>
              </a:rPr>
              <a:t> Boundary</a:t>
            </a:r>
            <a:r>
              <a:rPr lang="en" sz="3200" b="1" dirty="0">
                <a:solidFill>
                  <a:srgbClr val="FFFFFF"/>
                </a:solidFill>
                <a:latin typeface="+mj-lt"/>
                <a:ea typeface="Arial"/>
                <a:cs typeface="Arial"/>
                <a:sym typeface="Arial"/>
              </a:rPr>
              <a:t> </a:t>
            </a:r>
            <a:endParaRPr sz="3200" b="1" dirty="0">
              <a:solidFill>
                <a:srgbClr val="FFFFFF"/>
              </a:solidFill>
              <a:latin typeface="+mj-lt"/>
              <a:ea typeface="Arial"/>
              <a:cs typeface="Arial"/>
              <a:sym typeface="Arial"/>
            </a:endParaRPr>
          </a:p>
        </p:txBody>
      </p:sp>
      <p:sp>
        <p:nvSpPr>
          <p:cNvPr id="35" name="Google Shape;35;p9"/>
          <p:cNvSpPr txBox="1">
            <a:spLocks noGrp="1"/>
          </p:cNvSpPr>
          <p:nvPr>
            <p:ph type="subTitle" idx="1"/>
          </p:nvPr>
        </p:nvSpPr>
        <p:spPr>
          <a:xfrm>
            <a:off x="311700" y="3151973"/>
            <a:ext cx="8520600" cy="792600"/>
          </a:xfrm>
          <a:prstGeom prst="rect">
            <a:avLst/>
          </a:prstGeom>
        </p:spPr>
        <p:txBody>
          <a:bodyPr spcFirstLastPara="1" wrap="square" lIns="34275" tIns="34275" rIns="34275" bIns="34275" anchor="ctr" anchorCtr="0">
            <a:noAutofit/>
          </a:bodyPr>
          <a:lstStyle/>
          <a:p>
            <a:pPr marL="0" lvl="0" indent="0" algn="ctr" rtl="0">
              <a:spcBef>
                <a:spcPts val="0"/>
              </a:spcBef>
              <a:spcAft>
                <a:spcPts val="0"/>
              </a:spcAft>
              <a:buNone/>
            </a:pPr>
            <a:r>
              <a:rPr lang="en" sz="2200" b="1">
                <a:latin typeface="NanumGothic"/>
                <a:ea typeface="NanumGothic"/>
                <a:cs typeface="NanumGothic"/>
                <a:sym typeface="Nanum Gothic"/>
              </a:rPr>
              <a:t>Woong Bae    @Soombit.AI</a:t>
            </a:r>
            <a:endParaRPr sz="2200" b="1">
              <a:latin typeface="NanumGothic"/>
              <a:ea typeface="NanumGothic"/>
              <a:cs typeface="NanumGothic"/>
              <a:sym typeface="Nanum Gothic"/>
            </a:endParaRPr>
          </a:p>
        </p:txBody>
      </p:sp>
      <p:pic>
        <p:nvPicPr>
          <p:cNvPr id="36" name="Google Shape;36;p9"/>
          <p:cNvPicPr preferRelativeResize="0"/>
          <p:nvPr/>
        </p:nvPicPr>
        <p:blipFill rotWithShape="1">
          <a:blip r:embed="rId3">
            <a:alphaModFix/>
          </a:blip>
          <a:srcRect/>
          <a:stretch/>
        </p:blipFill>
        <p:spPr>
          <a:xfrm>
            <a:off x="7156493" y="409443"/>
            <a:ext cx="1719825" cy="281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a:latin typeface="Calibri"/>
                <a:ea typeface="Calibri"/>
                <a:cs typeface="Calibri"/>
                <a:sym typeface="Calibri"/>
              </a:rPr>
              <a:t>Case 3:  Clinical Evidence of AIRerad-CXR</a:t>
            </a:r>
            <a:endParaRPr sz="2500">
              <a:solidFill>
                <a:srgbClr val="FFFFFF"/>
              </a:solidFill>
              <a:latin typeface="Calibri"/>
              <a:ea typeface="Calibri"/>
              <a:cs typeface="Calibri"/>
              <a:sym typeface="Calibri"/>
            </a:endParaRPr>
          </a:p>
        </p:txBody>
      </p:sp>
      <p:pic>
        <p:nvPicPr>
          <p:cNvPr id="106" name="Google Shape;106;p18"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
        <p:nvSpPr>
          <p:cNvPr id="107" name="Google Shape;107;p18"/>
          <p:cNvSpPr txBox="1"/>
          <p:nvPr/>
        </p:nvSpPr>
        <p:spPr>
          <a:xfrm>
            <a:off x="-121963" y="4889038"/>
            <a:ext cx="6922500" cy="246300"/>
          </a:xfrm>
          <a:prstGeom prst="rect">
            <a:avLst/>
          </a:prstGeom>
          <a:noFill/>
          <a:ln>
            <a:noFill/>
          </a:ln>
        </p:spPr>
        <p:txBody>
          <a:bodyPr spcFirstLastPara="1" wrap="square" lIns="68575" tIns="34275" rIns="68575" bIns="34275" anchor="t" anchorCtr="0">
            <a:noAutofit/>
          </a:bodyPr>
          <a:lstStyle/>
          <a:p>
            <a:pPr marL="457200" lvl="0" indent="-260350" algn="l" rtl="0">
              <a:spcBef>
                <a:spcPts val="0"/>
              </a:spcBef>
              <a:spcAft>
                <a:spcPts val="0"/>
              </a:spcAft>
              <a:buClr>
                <a:srgbClr val="FFFFFF"/>
              </a:buClr>
              <a:buSzPts val="500"/>
              <a:buFont typeface="Nanum Gothic"/>
              <a:buAutoNum type="arabicParenR"/>
            </a:pPr>
            <a:r>
              <a:rPr lang="en" sz="500" u="sng">
                <a:solidFill>
                  <a:srgbClr val="FFFFFF"/>
                </a:solidFill>
                <a:hlinkClick r:id="rId4">
                  <a:extLst>
                    <a:ext uri="{A12FA001-AC4F-418D-AE19-62706E023703}">
                      <ahyp:hlinkClr xmlns:ahyp="http://schemas.microsoft.com/office/drawing/2018/hyperlinkcolor" val="tx"/>
                    </a:ext>
                  </a:extLst>
                </a:hlinkClick>
              </a:rPr>
              <a:t>Value of Using a Generative Artificial Intelligence Model in Chest Radiography Reporting: A Reader Study</a:t>
            </a:r>
            <a:r>
              <a:rPr lang="en" sz="500">
                <a:solidFill>
                  <a:srgbClr val="FFFFFF"/>
                </a:solidFill>
              </a:rPr>
              <a:t> (Radiology 2025)</a:t>
            </a:r>
            <a:endParaRPr sz="500">
              <a:solidFill>
                <a:srgbClr val="FFFFFF"/>
              </a:solidFill>
            </a:endParaRPr>
          </a:p>
          <a:p>
            <a:pPr marL="457200" lvl="0" indent="-260350" algn="l" rtl="0">
              <a:spcBef>
                <a:spcPts val="0"/>
              </a:spcBef>
              <a:spcAft>
                <a:spcPts val="0"/>
              </a:spcAft>
              <a:buClr>
                <a:srgbClr val="FFFFFF"/>
              </a:buClr>
              <a:buSzPts val="500"/>
              <a:buAutoNum type="arabicParenR"/>
            </a:pPr>
            <a:r>
              <a:rPr lang="en" sz="500" u="sng">
                <a:solidFill>
                  <a:srgbClr val="FFFFFF"/>
                </a:solidFill>
                <a:hlinkClick r:id="rId5">
                  <a:extLst>
                    <a:ext uri="{A12FA001-AC4F-418D-AE19-62706E023703}">
                      <ahyp:hlinkClr xmlns:ahyp="http://schemas.microsoft.com/office/drawing/2018/hyperlinkcolor" val="tx"/>
                    </a:ext>
                  </a:extLst>
                </a:hlinkClick>
              </a:rPr>
              <a:t>Diagnostic Accuracy and Clinical Value of Domain-Specific Multimodal Generative AI for Chest Radiograph Report Generation</a:t>
            </a:r>
            <a:r>
              <a:rPr lang="en" sz="500">
                <a:solidFill>
                  <a:srgbClr val="FFFFFF"/>
                </a:solidFill>
              </a:rPr>
              <a:t> (Radiology 2025)</a:t>
            </a:r>
            <a:endParaRPr sz="500">
              <a:solidFill>
                <a:srgbClr val="FFFFFF"/>
              </a:solidFill>
            </a:endParaRPr>
          </a:p>
        </p:txBody>
      </p:sp>
      <p:pic>
        <p:nvPicPr>
          <p:cNvPr id="108" name="Google Shape;108;p18" descr="pasted-image.png"/>
          <p:cNvPicPr preferRelativeResize="0"/>
          <p:nvPr/>
        </p:nvPicPr>
        <p:blipFill rotWithShape="1">
          <a:blip r:embed="rId6">
            <a:alphaModFix/>
          </a:blip>
          <a:srcRect/>
          <a:stretch/>
        </p:blipFill>
        <p:spPr>
          <a:xfrm>
            <a:off x="481477" y="1006432"/>
            <a:ext cx="6088694" cy="1912522"/>
          </a:xfrm>
          <a:prstGeom prst="rect">
            <a:avLst/>
          </a:prstGeom>
          <a:noFill/>
          <a:ln>
            <a:noFill/>
          </a:ln>
          <a:effectLst>
            <a:outerShdw blurRad="71438" dist="4763" dir="5400000" rotWithShape="0">
              <a:srgbClr val="000000"/>
            </a:outerShdw>
          </a:effectLst>
        </p:spPr>
      </p:pic>
      <p:pic>
        <p:nvPicPr>
          <p:cNvPr id="109" name="Google Shape;109;p18" descr="pasted-image.png"/>
          <p:cNvPicPr preferRelativeResize="0"/>
          <p:nvPr/>
        </p:nvPicPr>
        <p:blipFill rotWithShape="1">
          <a:blip r:embed="rId7">
            <a:alphaModFix/>
          </a:blip>
          <a:srcRect l="939" r="207"/>
          <a:stretch/>
        </p:blipFill>
        <p:spPr>
          <a:xfrm>
            <a:off x="481467" y="3222795"/>
            <a:ext cx="6062969" cy="1362402"/>
          </a:xfrm>
          <a:prstGeom prst="rect">
            <a:avLst/>
          </a:prstGeom>
          <a:noFill/>
          <a:ln>
            <a:noFill/>
          </a:ln>
          <a:effectLst>
            <a:outerShdw blurRad="71438" dist="4763" dir="5400000" rotWithShape="0">
              <a:srgbClr val="000000"/>
            </a:outerShdw>
          </a:effectLst>
        </p:spPr>
      </p:pic>
      <p:sp>
        <p:nvSpPr>
          <p:cNvPr id="110" name="Google Shape;110;p18"/>
          <p:cNvSpPr txBox="1"/>
          <p:nvPr/>
        </p:nvSpPr>
        <p:spPr>
          <a:xfrm>
            <a:off x="6729250" y="1670675"/>
            <a:ext cx="2144700" cy="731100"/>
          </a:xfrm>
          <a:prstGeom prst="rect">
            <a:avLst/>
          </a:prstGeom>
          <a:noFill/>
          <a:ln>
            <a:noFill/>
          </a:ln>
        </p:spPr>
        <p:txBody>
          <a:bodyPr spcFirstLastPara="1" wrap="square" lIns="19050" tIns="19050" rIns="19050" bIns="19050" anchor="ctr" anchorCtr="0">
            <a:spAutoFit/>
          </a:bodyPr>
          <a:lstStyle/>
          <a:p>
            <a:pPr marL="0" lvl="0" indent="0" algn="l" rtl="0">
              <a:spcBef>
                <a:spcPts val="0"/>
              </a:spcBef>
              <a:spcAft>
                <a:spcPts val="0"/>
              </a:spcAft>
              <a:buNone/>
            </a:pPr>
            <a:r>
              <a:rPr lang="en" sz="1500">
                <a:solidFill>
                  <a:srgbClr val="FFFFFF"/>
                </a:solidFill>
                <a:latin typeface="Calibri"/>
                <a:ea typeface="Calibri"/>
                <a:cs typeface="Calibri"/>
                <a:sym typeface="Calibri"/>
              </a:rPr>
              <a:t>Evaluating </a:t>
            </a:r>
            <a:r>
              <a:rPr lang="en" sz="1500">
                <a:solidFill>
                  <a:schemeClr val="accent6"/>
                </a:solidFill>
                <a:latin typeface="Calibri"/>
                <a:ea typeface="Calibri"/>
                <a:cs typeface="Calibri"/>
                <a:sym typeface="Calibri"/>
              </a:rPr>
              <a:t>Only</a:t>
            </a:r>
            <a:r>
              <a:rPr lang="en" sz="1500">
                <a:solidFill>
                  <a:srgbClr val="FFFFFF"/>
                </a:solidFill>
                <a:latin typeface="Calibri"/>
                <a:ea typeface="Calibri"/>
                <a:cs typeface="Calibri"/>
                <a:sym typeface="Calibri"/>
              </a:rPr>
              <a:t> the Performance of Generative AI Preliminary Reports</a:t>
            </a:r>
            <a:endParaRPr sz="1500">
              <a:solidFill>
                <a:srgbClr val="FFFFFF"/>
              </a:solidFill>
              <a:latin typeface="Calibri"/>
              <a:ea typeface="Calibri"/>
              <a:cs typeface="Calibri"/>
              <a:sym typeface="Calibri"/>
            </a:endParaRPr>
          </a:p>
        </p:txBody>
      </p:sp>
      <p:sp>
        <p:nvSpPr>
          <p:cNvPr id="111" name="Google Shape;111;p18"/>
          <p:cNvSpPr txBox="1"/>
          <p:nvPr/>
        </p:nvSpPr>
        <p:spPr>
          <a:xfrm>
            <a:off x="6754655" y="3533150"/>
            <a:ext cx="2144700" cy="731100"/>
          </a:xfrm>
          <a:prstGeom prst="rect">
            <a:avLst/>
          </a:prstGeom>
          <a:noFill/>
          <a:ln>
            <a:noFill/>
          </a:ln>
        </p:spPr>
        <p:txBody>
          <a:bodyPr spcFirstLastPara="1" wrap="square" lIns="19050" tIns="19050" rIns="19050" bIns="19050" anchor="ctr" anchorCtr="0">
            <a:spAutoFit/>
          </a:bodyPr>
          <a:lstStyle/>
          <a:p>
            <a:pPr marL="0" marR="0" lvl="0" indent="0" algn="l" rtl="0">
              <a:lnSpc>
                <a:spcPct val="100000"/>
              </a:lnSpc>
              <a:spcBef>
                <a:spcPts val="0"/>
              </a:spcBef>
              <a:spcAft>
                <a:spcPts val="0"/>
              </a:spcAft>
              <a:buNone/>
            </a:pPr>
            <a:r>
              <a:rPr lang="en" sz="1500">
                <a:solidFill>
                  <a:schemeClr val="accent6"/>
                </a:solidFill>
                <a:latin typeface="Calibri"/>
                <a:ea typeface="Calibri"/>
                <a:cs typeface="Calibri"/>
                <a:sym typeface="Calibri"/>
              </a:rPr>
              <a:t>w/wo CAD</a:t>
            </a:r>
            <a:r>
              <a:rPr lang="en" sz="1500">
                <a:solidFill>
                  <a:srgbClr val="FFFFFF"/>
                </a:solidFill>
                <a:latin typeface="Calibri"/>
                <a:ea typeface="Calibri"/>
                <a:cs typeface="Calibri"/>
                <a:sym typeface="Calibri"/>
              </a:rPr>
              <a:t> Evaluation of Generative AI Preliminary Reports</a:t>
            </a:r>
            <a:endParaRPr sz="1500">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5"/>
        <p:cNvGrpSpPr/>
        <p:nvPr/>
      </p:nvGrpSpPr>
      <p:grpSpPr>
        <a:xfrm>
          <a:off x="0" y="0"/>
          <a:ext cx="0" cy="0"/>
          <a:chOff x="0" y="0"/>
          <a:chExt cx="0" cy="0"/>
        </a:xfrm>
      </p:grpSpPr>
      <p:sp>
        <p:nvSpPr>
          <p:cNvPr id="116" name="Google Shape;116;p19"/>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a:latin typeface="Calibri"/>
                <a:ea typeface="Calibri"/>
                <a:cs typeface="Calibri"/>
                <a:sym typeface="Calibri"/>
              </a:rPr>
              <a:t>Case 3:  </a:t>
            </a:r>
            <a:r>
              <a:rPr lang="en" sz="2500">
                <a:solidFill>
                  <a:srgbClr val="FFFF00"/>
                </a:solidFill>
                <a:latin typeface="Calibri"/>
                <a:ea typeface="Calibri"/>
                <a:cs typeface="Calibri"/>
                <a:sym typeface="Calibri"/>
              </a:rPr>
              <a:t>Quantitative </a:t>
            </a:r>
            <a:r>
              <a:rPr lang="en" sz="2500">
                <a:latin typeface="Calibri"/>
                <a:ea typeface="Calibri"/>
                <a:cs typeface="Calibri"/>
                <a:sym typeface="Calibri"/>
              </a:rPr>
              <a:t>Clinical Evidence of AIRerad-CXR</a:t>
            </a:r>
            <a:endParaRPr sz="2500">
              <a:solidFill>
                <a:srgbClr val="FFFFFF"/>
              </a:solidFill>
              <a:latin typeface="Calibri"/>
              <a:ea typeface="Calibri"/>
              <a:cs typeface="Calibri"/>
              <a:sym typeface="Calibri"/>
            </a:endParaRPr>
          </a:p>
        </p:txBody>
      </p:sp>
      <p:pic>
        <p:nvPicPr>
          <p:cNvPr id="117" name="Google Shape;117;p19"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
        <p:nvSpPr>
          <p:cNvPr id="118" name="Google Shape;118;p19"/>
          <p:cNvSpPr txBox="1"/>
          <p:nvPr/>
        </p:nvSpPr>
        <p:spPr>
          <a:xfrm>
            <a:off x="-121963" y="4889038"/>
            <a:ext cx="6922500" cy="246300"/>
          </a:xfrm>
          <a:prstGeom prst="rect">
            <a:avLst/>
          </a:prstGeom>
          <a:noFill/>
          <a:ln>
            <a:noFill/>
          </a:ln>
        </p:spPr>
        <p:txBody>
          <a:bodyPr spcFirstLastPara="1" wrap="square" lIns="68575" tIns="34275" rIns="68575" bIns="34275" anchor="t" anchorCtr="0">
            <a:noAutofit/>
          </a:bodyPr>
          <a:lstStyle/>
          <a:p>
            <a:pPr marL="457200" lvl="0" indent="-260350" algn="l" rtl="0">
              <a:spcBef>
                <a:spcPts val="0"/>
              </a:spcBef>
              <a:spcAft>
                <a:spcPts val="0"/>
              </a:spcAft>
              <a:buClr>
                <a:srgbClr val="FFFFFF"/>
              </a:buClr>
              <a:buSzPts val="500"/>
              <a:buAutoNum type="arabicParenR"/>
            </a:pPr>
            <a:r>
              <a:rPr lang="en" sz="500" u="sng" dirty="0">
                <a:solidFill>
                  <a:srgbClr val="FFFFFF"/>
                </a:solidFill>
                <a:hlinkClick r:id="rId4">
                  <a:extLst>
                    <a:ext uri="{A12FA001-AC4F-418D-AE19-62706E023703}">
                      <ahyp:hlinkClr xmlns:ahyp="http://schemas.microsoft.com/office/drawing/2018/hyperlinkcolor" val="tx"/>
                    </a:ext>
                  </a:extLst>
                </a:hlinkClick>
              </a:rPr>
              <a:t>Diagnostic Accuracy and Clinical Value of Domain-Specific Multimodal Generative AI for Chest Radiograph Report Generation</a:t>
            </a:r>
            <a:r>
              <a:rPr lang="en" sz="500" dirty="0">
                <a:solidFill>
                  <a:srgbClr val="FFFFFF"/>
                </a:solidFill>
              </a:rPr>
              <a:t> (Radiology 2025)</a:t>
            </a:r>
            <a:endParaRPr sz="500" dirty="0">
              <a:solidFill>
                <a:srgbClr val="FFFFFF"/>
              </a:solidFill>
            </a:endParaRPr>
          </a:p>
        </p:txBody>
      </p:sp>
      <p:sp>
        <p:nvSpPr>
          <p:cNvPr id="119" name="Google Shape;119;p19"/>
          <p:cNvSpPr txBox="1">
            <a:spLocks noGrp="1"/>
          </p:cNvSpPr>
          <p:nvPr>
            <p:ph type="body" idx="1"/>
          </p:nvPr>
        </p:nvSpPr>
        <p:spPr>
          <a:xfrm>
            <a:off x="61000" y="940525"/>
            <a:ext cx="8980800" cy="24486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Calibri"/>
              <a:buChar char="●"/>
            </a:pPr>
            <a:r>
              <a:rPr lang="en" sz="2000">
                <a:latin typeface="Calibri"/>
                <a:ea typeface="Calibri"/>
                <a:cs typeface="Calibri"/>
                <a:sym typeface="Calibri"/>
              </a:rPr>
              <a:t>Assessing the </a:t>
            </a:r>
            <a:r>
              <a:rPr lang="en" sz="2000">
                <a:solidFill>
                  <a:schemeClr val="accent6"/>
                </a:solidFill>
                <a:latin typeface="Calibri"/>
                <a:ea typeface="Calibri"/>
                <a:cs typeface="Calibri"/>
                <a:sym typeface="Calibri"/>
              </a:rPr>
              <a:t>classification performance</a:t>
            </a:r>
            <a:r>
              <a:rPr lang="en" sz="2000">
                <a:latin typeface="Calibri"/>
                <a:ea typeface="Calibri"/>
                <a:cs typeface="Calibri"/>
                <a:sym typeface="Calibri"/>
              </a:rPr>
              <a:t> of the 13 most important CXR findings</a:t>
            </a:r>
            <a:endParaRPr sz="2000">
              <a:latin typeface="Calibri"/>
              <a:ea typeface="Calibri"/>
              <a:cs typeface="Calibri"/>
              <a:sym typeface="Calibri"/>
            </a:endParaRPr>
          </a:p>
          <a:p>
            <a:pPr marL="914400" lvl="1" indent="-355600" algn="l" rtl="0">
              <a:lnSpc>
                <a:spcPct val="115000"/>
              </a:lnSpc>
              <a:spcBef>
                <a:spcPts val="0"/>
              </a:spcBef>
              <a:spcAft>
                <a:spcPts val="0"/>
              </a:spcAft>
              <a:buSzPts val="2000"/>
              <a:buFont typeface="Calibri"/>
              <a:buChar char="○"/>
            </a:pPr>
            <a:r>
              <a:rPr lang="en" sz="2000">
                <a:latin typeface="Calibri"/>
                <a:ea typeface="Calibri"/>
                <a:cs typeface="Calibri"/>
                <a:sym typeface="Calibri"/>
              </a:rPr>
              <a:t>Converting natural language report to multi-label</a:t>
            </a:r>
            <a:endParaRPr sz="2000">
              <a:latin typeface="Calibri"/>
              <a:ea typeface="Calibri"/>
              <a:cs typeface="Calibri"/>
              <a:sym typeface="Calibri"/>
            </a:endParaRPr>
          </a:p>
          <a:p>
            <a:pPr marL="114300" lvl="0" indent="0" algn="l" rtl="0">
              <a:lnSpc>
                <a:spcPct val="115000"/>
              </a:lnSpc>
              <a:spcBef>
                <a:spcPts val="0"/>
              </a:spcBef>
              <a:spcAft>
                <a:spcPts val="0"/>
              </a:spcAft>
              <a:buSzPts val="1800"/>
              <a:buNone/>
            </a:pPr>
            <a:endParaRPr sz="2000">
              <a:latin typeface="Calibri"/>
              <a:ea typeface="Calibri"/>
              <a:cs typeface="Calibri"/>
              <a:sym typeface="Calibri"/>
            </a:endParaRPr>
          </a:p>
        </p:txBody>
      </p:sp>
      <p:pic>
        <p:nvPicPr>
          <p:cNvPr id="120" name="Google Shape;120;p19" descr="텍스트, 도표, 라인, 폰트이(가) 표시된 사진&#10;&#10;자동 생성된 설명"/>
          <p:cNvPicPr preferRelativeResize="0"/>
          <p:nvPr/>
        </p:nvPicPr>
        <p:blipFill rotWithShape="1">
          <a:blip r:embed="rId5">
            <a:alphaModFix/>
          </a:blip>
          <a:srcRect/>
          <a:stretch/>
        </p:blipFill>
        <p:spPr>
          <a:xfrm>
            <a:off x="485527" y="2029369"/>
            <a:ext cx="8362114" cy="2448719"/>
          </a:xfrm>
          <a:prstGeom prst="rect">
            <a:avLst/>
          </a:prstGeom>
          <a:noFill/>
          <a:ln>
            <a:noFill/>
          </a:ln>
        </p:spPr>
      </p:pic>
      <p:sp>
        <p:nvSpPr>
          <p:cNvPr id="2" name="Google Shape;159;p23">
            <a:extLst>
              <a:ext uri="{FF2B5EF4-FFF2-40B4-BE49-F238E27FC236}">
                <a16:creationId xmlns:a16="http://schemas.microsoft.com/office/drawing/2014/main" id="{1892B1C4-F373-D55A-32DE-BCDDA50F77DF}"/>
              </a:ext>
            </a:extLst>
          </p:cNvPr>
          <p:cNvSpPr/>
          <p:nvPr/>
        </p:nvSpPr>
        <p:spPr>
          <a:xfrm>
            <a:off x="4374776" y="2217015"/>
            <a:ext cx="888106" cy="1583059"/>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
        <p:nvSpPr>
          <p:cNvPr id="3" name="Google Shape;159;p23">
            <a:extLst>
              <a:ext uri="{FF2B5EF4-FFF2-40B4-BE49-F238E27FC236}">
                <a16:creationId xmlns:a16="http://schemas.microsoft.com/office/drawing/2014/main" id="{F263A02F-7A63-EC37-71D0-4EA7CB044235}"/>
              </a:ext>
            </a:extLst>
          </p:cNvPr>
          <p:cNvSpPr/>
          <p:nvPr/>
        </p:nvSpPr>
        <p:spPr>
          <a:xfrm>
            <a:off x="5889812" y="3575732"/>
            <a:ext cx="1757081" cy="79008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a:latin typeface="Calibri"/>
                <a:ea typeface="Calibri"/>
                <a:cs typeface="Calibri"/>
                <a:sym typeface="Calibri"/>
              </a:rPr>
              <a:t>Case 3:  </a:t>
            </a:r>
            <a:r>
              <a:rPr lang="en" sz="2500">
                <a:solidFill>
                  <a:srgbClr val="FFFF00"/>
                </a:solidFill>
                <a:latin typeface="Calibri"/>
                <a:ea typeface="Calibri"/>
                <a:cs typeface="Calibri"/>
                <a:sym typeface="Calibri"/>
              </a:rPr>
              <a:t>Quantitative </a:t>
            </a:r>
            <a:r>
              <a:rPr lang="en" sz="2500">
                <a:latin typeface="Calibri"/>
                <a:ea typeface="Calibri"/>
                <a:cs typeface="Calibri"/>
                <a:sym typeface="Calibri"/>
              </a:rPr>
              <a:t>Clinical Evidence of AIRerad-CXR</a:t>
            </a:r>
            <a:endParaRPr sz="2500">
              <a:solidFill>
                <a:srgbClr val="FFFFFF"/>
              </a:solidFill>
              <a:latin typeface="Calibri"/>
              <a:ea typeface="Calibri"/>
              <a:cs typeface="Calibri"/>
              <a:sym typeface="Calibri"/>
            </a:endParaRPr>
          </a:p>
        </p:txBody>
      </p:sp>
      <p:pic>
        <p:nvPicPr>
          <p:cNvPr id="126" name="Google Shape;126;p20"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
        <p:nvSpPr>
          <p:cNvPr id="127" name="Google Shape;127;p20"/>
          <p:cNvSpPr txBox="1"/>
          <p:nvPr/>
        </p:nvSpPr>
        <p:spPr>
          <a:xfrm>
            <a:off x="-121963" y="4889038"/>
            <a:ext cx="6922500" cy="246300"/>
          </a:xfrm>
          <a:prstGeom prst="rect">
            <a:avLst/>
          </a:prstGeom>
          <a:noFill/>
          <a:ln>
            <a:noFill/>
          </a:ln>
        </p:spPr>
        <p:txBody>
          <a:bodyPr spcFirstLastPara="1" wrap="square" lIns="68575" tIns="34275" rIns="68575" bIns="34275" anchor="t" anchorCtr="0">
            <a:noAutofit/>
          </a:bodyPr>
          <a:lstStyle/>
          <a:p>
            <a:pPr marL="457200" lvl="0" indent="-260350" algn="l" rtl="0">
              <a:spcBef>
                <a:spcPts val="0"/>
              </a:spcBef>
              <a:spcAft>
                <a:spcPts val="0"/>
              </a:spcAft>
              <a:buClr>
                <a:srgbClr val="FFFFFF"/>
              </a:buClr>
              <a:buSzPts val="500"/>
              <a:buAutoNum type="arabicParenR"/>
            </a:pPr>
            <a:r>
              <a:rPr lang="en" sz="500" u="sng" dirty="0">
                <a:solidFill>
                  <a:srgbClr val="FFFFFF"/>
                </a:solidFill>
                <a:hlinkClick r:id="rId4">
                  <a:extLst>
                    <a:ext uri="{A12FA001-AC4F-418D-AE19-62706E023703}">
                      <ahyp:hlinkClr xmlns:ahyp="http://schemas.microsoft.com/office/drawing/2018/hyperlinkcolor" val="tx"/>
                    </a:ext>
                  </a:extLst>
                </a:hlinkClick>
              </a:rPr>
              <a:t>Diagnostic Accuracy and Clinical Value of Domain-Specific Multimodal Generative AI for Chest Radiograph Report Generation</a:t>
            </a:r>
            <a:r>
              <a:rPr lang="en" sz="500" dirty="0">
                <a:solidFill>
                  <a:srgbClr val="FFFFFF"/>
                </a:solidFill>
              </a:rPr>
              <a:t> (Radiology 2025)</a:t>
            </a:r>
            <a:endParaRPr sz="500" dirty="0">
              <a:solidFill>
                <a:srgbClr val="FFFFFF"/>
              </a:solidFill>
            </a:endParaRPr>
          </a:p>
        </p:txBody>
      </p:sp>
      <p:sp>
        <p:nvSpPr>
          <p:cNvPr id="128" name="Google Shape;128;p20"/>
          <p:cNvSpPr txBox="1">
            <a:spLocks noGrp="1"/>
          </p:cNvSpPr>
          <p:nvPr>
            <p:ph type="body" idx="1"/>
          </p:nvPr>
        </p:nvSpPr>
        <p:spPr>
          <a:xfrm>
            <a:off x="160400" y="940525"/>
            <a:ext cx="8774100" cy="24486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Font typeface="Calibri"/>
              <a:buChar char="●"/>
            </a:pPr>
            <a:r>
              <a:rPr lang="en" sz="2200">
                <a:latin typeface="Calibri"/>
                <a:ea typeface="Calibri"/>
                <a:cs typeface="Calibri"/>
                <a:sym typeface="Calibri"/>
              </a:rPr>
              <a:t>AI-generated reports demonstrated </a:t>
            </a:r>
            <a:r>
              <a:rPr lang="en" sz="2200">
                <a:solidFill>
                  <a:srgbClr val="FFFF00"/>
                </a:solidFill>
                <a:latin typeface="Calibri"/>
                <a:ea typeface="Calibri"/>
                <a:cs typeface="Calibri"/>
                <a:sym typeface="Calibri"/>
              </a:rPr>
              <a:t>good performance</a:t>
            </a:r>
            <a:r>
              <a:rPr lang="en" sz="2200">
                <a:latin typeface="Calibri"/>
                <a:ea typeface="Calibri"/>
                <a:cs typeface="Calibri"/>
                <a:sym typeface="Calibri"/>
              </a:rPr>
              <a:t> in detecting CXR findings for full consensus.</a:t>
            </a:r>
            <a:endParaRPr sz="2200">
              <a:latin typeface="Calibri"/>
              <a:ea typeface="Calibri"/>
              <a:cs typeface="Calibri"/>
              <a:sym typeface="Calibri"/>
            </a:endParaRPr>
          </a:p>
          <a:p>
            <a:pPr marL="114300" lvl="0" indent="0" algn="l" rtl="0">
              <a:lnSpc>
                <a:spcPct val="115000"/>
              </a:lnSpc>
              <a:spcBef>
                <a:spcPts val="0"/>
              </a:spcBef>
              <a:spcAft>
                <a:spcPts val="0"/>
              </a:spcAft>
              <a:buSzPts val="1800"/>
              <a:buNone/>
            </a:pPr>
            <a:endParaRPr sz="2200">
              <a:latin typeface="Calibri"/>
              <a:ea typeface="Calibri"/>
              <a:cs typeface="Calibri"/>
              <a:sym typeface="Calibri"/>
            </a:endParaRPr>
          </a:p>
        </p:txBody>
      </p:sp>
      <p:grpSp>
        <p:nvGrpSpPr>
          <p:cNvPr id="129" name="Google Shape;129;p20"/>
          <p:cNvGrpSpPr/>
          <p:nvPr/>
        </p:nvGrpSpPr>
        <p:grpSpPr>
          <a:xfrm>
            <a:off x="1796350" y="2145000"/>
            <a:ext cx="5654627" cy="2284099"/>
            <a:chOff x="685801" y="1715184"/>
            <a:chExt cx="5677906" cy="1982725"/>
          </a:xfrm>
        </p:grpSpPr>
        <p:pic>
          <p:nvPicPr>
            <p:cNvPr id="130" name="Google Shape;130;p20" descr="텍스트, 스크린샷, 문서, 폰트이(가) 표시된 사진&#10;&#10;자동 생성된 설명"/>
            <p:cNvPicPr preferRelativeResize="0"/>
            <p:nvPr/>
          </p:nvPicPr>
          <p:blipFill rotWithShape="1">
            <a:blip r:embed="rId5">
              <a:alphaModFix/>
            </a:blip>
            <a:srcRect r="26948" b="64174"/>
            <a:stretch/>
          </p:blipFill>
          <p:spPr>
            <a:xfrm>
              <a:off x="685801" y="1715184"/>
              <a:ext cx="5677906" cy="1713130"/>
            </a:xfrm>
            <a:prstGeom prst="rect">
              <a:avLst/>
            </a:prstGeom>
            <a:noFill/>
            <a:ln>
              <a:noFill/>
            </a:ln>
          </p:spPr>
        </p:pic>
        <p:pic>
          <p:nvPicPr>
            <p:cNvPr id="131" name="Google Shape;131;p20" descr="텍스트, 스크린샷, 문서, 폰트이(가) 표시된 사진&#10;&#10;자동 생성된 설명"/>
            <p:cNvPicPr preferRelativeResize="0"/>
            <p:nvPr/>
          </p:nvPicPr>
          <p:blipFill rotWithShape="1">
            <a:blip r:embed="rId5">
              <a:alphaModFix/>
            </a:blip>
            <a:srcRect t="93982" r="26948"/>
            <a:stretch/>
          </p:blipFill>
          <p:spPr>
            <a:xfrm>
              <a:off x="685801" y="3410193"/>
              <a:ext cx="5677906" cy="287716"/>
            </a:xfrm>
            <a:prstGeom prst="rect">
              <a:avLst/>
            </a:prstGeom>
            <a:noFill/>
            <a:ln>
              <a:noFill/>
            </a:ln>
          </p:spPr>
        </p:pic>
      </p:grpSp>
      <p:sp>
        <p:nvSpPr>
          <p:cNvPr id="2" name="Google Shape;159;p23">
            <a:extLst>
              <a:ext uri="{FF2B5EF4-FFF2-40B4-BE49-F238E27FC236}">
                <a16:creationId xmlns:a16="http://schemas.microsoft.com/office/drawing/2014/main" id="{FCC840F1-B2E8-7534-7449-521A64AA3865}"/>
              </a:ext>
            </a:extLst>
          </p:cNvPr>
          <p:cNvSpPr/>
          <p:nvPr/>
        </p:nvSpPr>
        <p:spPr>
          <a:xfrm>
            <a:off x="3209365" y="2234945"/>
            <a:ext cx="1999727" cy="2274302"/>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24">
          <a:extLst>
            <a:ext uri="{FF2B5EF4-FFF2-40B4-BE49-F238E27FC236}">
              <a16:creationId xmlns:a16="http://schemas.microsoft.com/office/drawing/2014/main" id="{58F12EDA-4417-DB08-EA6C-CCA2AA196F7F}"/>
            </a:ext>
          </a:extLst>
        </p:cNvPr>
        <p:cNvGrpSpPr/>
        <p:nvPr/>
      </p:nvGrpSpPr>
      <p:grpSpPr>
        <a:xfrm>
          <a:off x="0" y="0"/>
          <a:ext cx="0" cy="0"/>
          <a:chOff x="0" y="0"/>
          <a:chExt cx="0" cy="0"/>
        </a:xfrm>
      </p:grpSpPr>
      <p:pic>
        <p:nvPicPr>
          <p:cNvPr id="126" name="Google Shape;126;p20" descr="폰트, 그래픽, 그래픽 디자인, 로고이(가) 표시된 사진&#10;&#10;자동 생성된 설명">
            <a:extLst>
              <a:ext uri="{FF2B5EF4-FFF2-40B4-BE49-F238E27FC236}">
                <a16:creationId xmlns:a16="http://schemas.microsoft.com/office/drawing/2014/main" id="{668F72D1-B500-A6FD-49DA-8830B7544D6F}"/>
              </a:ext>
            </a:extLst>
          </p:cNvPr>
          <p:cNvPicPr preferRelativeResize="0"/>
          <p:nvPr/>
        </p:nvPicPr>
        <p:blipFill rotWithShape="1">
          <a:blip r:embed="rId3">
            <a:alphaModFix/>
          </a:blip>
          <a:srcRect/>
          <a:stretch/>
        </p:blipFill>
        <p:spPr>
          <a:xfrm>
            <a:off x="7732137" y="43456"/>
            <a:ext cx="1385313" cy="225516"/>
          </a:xfrm>
          <a:prstGeom prst="rect">
            <a:avLst/>
          </a:prstGeom>
          <a:noFill/>
          <a:ln>
            <a:noFill/>
          </a:ln>
        </p:spPr>
      </p:pic>
      <p:sp>
        <p:nvSpPr>
          <p:cNvPr id="127" name="Google Shape;127;p20">
            <a:extLst>
              <a:ext uri="{FF2B5EF4-FFF2-40B4-BE49-F238E27FC236}">
                <a16:creationId xmlns:a16="http://schemas.microsoft.com/office/drawing/2014/main" id="{CE16A284-7163-6325-54A7-EF1D4B1D1163}"/>
              </a:ext>
            </a:extLst>
          </p:cNvPr>
          <p:cNvSpPr txBox="1"/>
          <p:nvPr/>
        </p:nvSpPr>
        <p:spPr>
          <a:xfrm>
            <a:off x="-121963" y="4889038"/>
            <a:ext cx="6922500" cy="246300"/>
          </a:xfrm>
          <a:prstGeom prst="rect">
            <a:avLst/>
          </a:prstGeom>
          <a:noFill/>
          <a:ln>
            <a:noFill/>
          </a:ln>
        </p:spPr>
        <p:txBody>
          <a:bodyPr spcFirstLastPara="1" wrap="square" lIns="68575" tIns="34275" rIns="68575" bIns="34275" anchor="t" anchorCtr="0">
            <a:noAutofit/>
          </a:bodyPr>
          <a:lstStyle/>
          <a:p>
            <a:pPr marL="457200" lvl="0" indent="-260350" algn="l" rtl="0">
              <a:spcBef>
                <a:spcPts val="0"/>
              </a:spcBef>
              <a:spcAft>
                <a:spcPts val="0"/>
              </a:spcAft>
              <a:buClr>
                <a:srgbClr val="FFFFFF"/>
              </a:buClr>
              <a:buSzPts val="500"/>
              <a:buAutoNum type="arabicParenR"/>
            </a:pPr>
            <a:r>
              <a:rPr lang="en" sz="500" u="sng" dirty="0">
                <a:solidFill>
                  <a:srgbClr val="FFFFFF"/>
                </a:solidFill>
                <a:hlinkClick r:id="rId4">
                  <a:extLst>
                    <a:ext uri="{A12FA001-AC4F-418D-AE19-62706E023703}">
                      <ahyp:hlinkClr xmlns:ahyp="http://schemas.microsoft.com/office/drawing/2018/hyperlinkcolor" val="tx"/>
                    </a:ext>
                  </a:extLst>
                </a:hlinkClick>
              </a:rPr>
              <a:t>Diagnostic Accuracy and Clinical Value of Domain-Specific Multimodal Generative AI for Chest Radiograph Report Generation</a:t>
            </a:r>
            <a:r>
              <a:rPr lang="en" sz="500" dirty="0">
                <a:solidFill>
                  <a:srgbClr val="FFFFFF"/>
                </a:solidFill>
              </a:rPr>
              <a:t> (Radiology 2025)</a:t>
            </a:r>
            <a:endParaRPr sz="500" dirty="0">
              <a:solidFill>
                <a:srgbClr val="FFFFFF"/>
              </a:solidFill>
            </a:endParaRPr>
          </a:p>
        </p:txBody>
      </p:sp>
      <p:sp>
        <p:nvSpPr>
          <p:cNvPr id="7" name="Google Shape;244;p33">
            <a:extLst>
              <a:ext uri="{FF2B5EF4-FFF2-40B4-BE49-F238E27FC236}">
                <a16:creationId xmlns:a16="http://schemas.microsoft.com/office/drawing/2014/main" id="{CBAD1590-67F2-335F-E919-5BB7C2299E63}"/>
              </a:ext>
            </a:extLst>
          </p:cNvPr>
          <p:cNvSpPr txBox="1">
            <a:spLocks noGrp="1"/>
          </p:cNvSpPr>
          <p:nvPr>
            <p:ph type="title"/>
          </p:nvPr>
        </p:nvSpPr>
        <p:spPr>
          <a:xfrm>
            <a:off x="160400" y="304835"/>
            <a:ext cx="8774100" cy="58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2400"/>
              <a:buNone/>
            </a:pPr>
            <a:r>
              <a:rPr lang="en" sz="2500" dirty="0">
                <a:latin typeface="Calibri" panose="020F0502020204030204" pitchFamily="34" charset="0"/>
                <a:cs typeface="Calibri" panose="020F0502020204030204" pitchFamily="34" charset="0"/>
              </a:rPr>
              <a:t>Enough Metrics</a:t>
            </a:r>
            <a:r>
              <a:rPr lang="en" sz="2500" dirty="0">
                <a:solidFill>
                  <a:schemeClr val="accent6"/>
                </a:solidFill>
                <a:latin typeface="Calibri" panose="020F0502020204030204" pitchFamily="34" charset="0"/>
                <a:cs typeface="Calibri" panose="020F0502020204030204" pitchFamily="34" charset="0"/>
              </a:rPr>
              <a:t>?</a:t>
            </a:r>
            <a:r>
              <a:rPr lang="en" sz="2500" dirty="0">
                <a:latin typeface="Calibri" panose="020F0502020204030204" pitchFamily="34" charset="0"/>
                <a:cs typeface="Calibri" panose="020F0502020204030204" pitchFamily="34" charset="0"/>
              </a:rPr>
              <a:t> Example</a:t>
            </a:r>
            <a:endParaRPr sz="2500" dirty="0">
              <a:latin typeface="Calibri" panose="020F0502020204030204" pitchFamily="34" charset="0"/>
              <a:cs typeface="Calibri" panose="020F0502020204030204" pitchFamily="34" charset="0"/>
            </a:endParaRPr>
          </a:p>
        </p:txBody>
      </p:sp>
      <p:pic>
        <p:nvPicPr>
          <p:cNvPr id="8" name="Google Shape;245;p33">
            <a:extLst>
              <a:ext uri="{FF2B5EF4-FFF2-40B4-BE49-F238E27FC236}">
                <a16:creationId xmlns:a16="http://schemas.microsoft.com/office/drawing/2014/main" id="{E50E0B51-3EFC-3E26-3849-1B6BEC73BC37}"/>
              </a:ext>
            </a:extLst>
          </p:cNvPr>
          <p:cNvPicPr preferRelativeResize="0"/>
          <p:nvPr/>
        </p:nvPicPr>
        <p:blipFill rotWithShape="1">
          <a:blip r:embed="rId5">
            <a:alphaModFix/>
          </a:blip>
          <a:srcRect/>
          <a:stretch/>
        </p:blipFill>
        <p:spPr>
          <a:xfrm>
            <a:off x="398352" y="871471"/>
            <a:ext cx="3890968" cy="4116113"/>
          </a:xfrm>
          <a:prstGeom prst="rect">
            <a:avLst/>
          </a:prstGeom>
          <a:noFill/>
          <a:ln>
            <a:noFill/>
          </a:ln>
        </p:spPr>
      </p:pic>
      <p:pic>
        <p:nvPicPr>
          <p:cNvPr id="9" name="Google Shape;246;p33" descr="텍스트, 폰트, 스크린샷, 문서이(가) 표시된 사진&#10;&#10;자동 생성된 설명">
            <a:extLst>
              <a:ext uri="{FF2B5EF4-FFF2-40B4-BE49-F238E27FC236}">
                <a16:creationId xmlns:a16="http://schemas.microsoft.com/office/drawing/2014/main" id="{2BE41372-DD88-209D-7280-86BE1D6EEA73}"/>
              </a:ext>
            </a:extLst>
          </p:cNvPr>
          <p:cNvPicPr preferRelativeResize="0"/>
          <p:nvPr/>
        </p:nvPicPr>
        <p:blipFill rotWithShape="1">
          <a:blip r:embed="rId6">
            <a:alphaModFix/>
          </a:blip>
          <a:srcRect/>
          <a:stretch/>
        </p:blipFill>
        <p:spPr>
          <a:xfrm>
            <a:off x="4551824" y="865236"/>
            <a:ext cx="4279997" cy="2839660"/>
          </a:xfrm>
          <a:prstGeom prst="rect">
            <a:avLst/>
          </a:prstGeom>
          <a:noFill/>
          <a:ln>
            <a:noFill/>
          </a:ln>
        </p:spPr>
      </p:pic>
      <p:cxnSp>
        <p:nvCxnSpPr>
          <p:cNvPr id="10" name="Google Shape;248;p33">
            <a:extLst>
              <a:ext uri="{FF2B5EF4-FFF2-40B4-BE49-F238E27FC236}">
                <a16:creationId xmlns:a16="http://schemas.microsoft.com/office/drawing/2014/main" id="{F866E399-8D94-963B-C469-E7AF1DE55A1B}"/>
              </a:ext>
            </a:extLst>
          </p:cNvPr>
          <p:cNvCxnSpPr/>
          <p:nvPr/>
        </p:nvCxnSpPr>
        <p:spPr>
          <a:xfrm>
            <a:off x="5640309" y="1182984"/>
            <a:ext cx="1629600" cy="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cxnSp>
        <p:nvCxnSpPr>
          <p:cNvPr id="11" name="Google Shape;249;p33">
            <a:extLst>
              <a:ext uri="{FF2B5EF4-FFF2-40B4-BE49-F238E27FC236}">
                <a16:creationId xmlns:a16="http://schemas.microsoft.com/office/drawing/2014/main" id="{37DCDAF4-3FD0-BDCD-9317-169E2FA435C6}"/>
              </a:ext>
            </a:extLst>
          </p:cNvPr>
          <p:cNvCxnSpPr/>
          <p:nvPr/>
        </p:nvCxnSpPr>
        <p:spPr>
          <a:xfrm>
            <a:off x="5226518" y="1425919"/>
            <a:ext cx="1826100" cy="0"/>
          </a:xfrm>
          <a:prstGeom prst="straightConnector1">
            <a:avLst/>
          </a:prstGeom>
          <a:noFill/>
          <a:ln w="25400" cap="flat" cmpd="sng">
            <a:solidFill>
              <a:srgbClr val="FF0000"/>
            </a:solidFill>
            <a:prstDash val="solid"/>
            <a:round/>
            <a:headEnd type="none" w="sm" len="sm"/>
            <a:tailEnd type="none" w="sm" len="sm"/>
          </a:ln>
          <a:effectLst>
            <a:outerShdw blurRad="40000" dist="20000" dir="5400000" rotWithShape="0">
              <a:srgbClr val="000000">
                <a:alpha val="37650"/>
              </a:srgbClr>
            </a:outerShdw>
          </a:effectLst>
        </p:spPr>
      </p:cxnSp>
      <p:sp>
        <p:nvSpPr>
          <p:cNvPr id="12" name="Google Shape;247;p33">
            <a:extLst>
              <a:ext uri="{FF2B5EF4-FFF2-40B4-BE49-F238E27FC236}">
                <a16:creationId xmlns:a16="http://schemas.microsoft.com/office/drawing/2014/main" id="{C3EA1FB0-BFE2-ED78-A561-495682AEE8BF}"/>
              </a:ext>
            </a:extLst>
          </p:cNvPr>
          <p:cNvSpPr txBox="1"/>
          <p:nvPr/>
        </p:nvSpPr>
        <p:spPr>
          <a:xfrm>
            <a:off x="4121043" y="3704897"/>
            <a:ext cx="4955700" cy="12669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FFFFFF"/>
              </a:buClr>
              <a:buSzPts val="1400"/>
              <a:buFont typeface="Arial"/>
              <a:buChar char="●"/>
            </a:pPr>
            <a:r>
              <a:rPr lang="en" sz="2200" b="0" i="0" u="none" strike="noStrike" cap="none">
                <a:solidFill>
                  <a:srgbClr val="FFFFFF"/>
                </a:solidFill>
                <a:latin typeface="Calibri"/>
                <a:ea typeface="Calibri"/>
                <a:cs typeface="Calibri"/>
                <a:sym typeface="Calibri"/>
              </a:rPr>
              <a:t>Opinion of reference radiologists</a:t>
            </a:r>
            <a:br>
              <a:rPr lang="en" sz="1500" b="0" i="0" u="none" strike="noStrike" cap="none">
                <a:solidFill>
                  <a:srgbClr val="FFFFFF"/>
                </a:solidFill>
                <a:latin typeface="Calibri"/>
                <a:ea typeface="Calibri"/>
                <a:cs typeface="Calibri"/>
                <a:sym typeface="Calibri"/>
              </a:rPr>
            </a:br>
            <a:br>
              <a:rPr lang="en" sz="500" b="0" i="0" u="none" strike="noStrike" cap="none">
                <a:solidFill>
                  <a:srgbClr val="FFFFFF"/>
                </a:solidFill>
                <a:latin typeface="Calibri"/>
                <a:ea typeface="Calibri"/>
                <a:cs typeface="Calibri"/>
                <a:sym typeface="Calibri"/>
              </a:rPr>
            </a:br>
            <a:r>
              <a:rPr lang="en" sz="1600" b="0" i="1" u="none" strike="noStrike" cap="none">
                <a:solidFill>
                  <a:srgbClr val="FFFFFF"/>
                </a:solidFill>
                <a:latin typeface="Calibri"/>
                <a:ea typeface="Calibri"/>
                <a:cs typeface="Calibri"/>
                <a:sym typeface="Calibri"/>
              </a:rPr>
              <a:t>Two radiologists confirm the </a:t>
            </a:r>
            <a:r>
              <a:rPr lang="en" sz="1600" b="0" i="1" u="none" strike="noStrike" cap="none">
                <a:solidFill>
                  <a:srgbClr val="FFC000"/>
                </a:solidFill>
                <a:latin typeface="Calibri"/>
                <a:ea typeface="Calibri"/>
                <a:cs typeface="Calibri"/>
                <a:sym typeface="Calibri"/>
              </a:rPr>
              <a:t>left clavicle fracture</a:t>
            </a:r>
            <a:r>
              <a:rPr lang="en" sz="1600" b="0" i="1" u="none" strike="noStrike" cap="none">
                <a:solidFill>
                  <a:srgbClr val="FFFFFF"/>
                </a:solidFill>
                <a:latin typeface="Calibri"/>
                <a:ea typeface="Calibri"/>
                <a:cs typeface="Calibri"/>
                <a:sym typeface="Calibri"/>
              </a:rPr>
              <a:t>, </a:t>
            </a:r>
            <a:br>
              <a:rPr lang="en" sz="1600" b="0" i="1" u="none" strike="noStrike" cap="none">
                <a:solidFill>
                  <a:srgbClr val="FFFFFF"/>
                </a:solidFill>
                <a:latin typeface="Calibri"/>
                <a:ea typeface="Calibri"/>
                <a:cs typeface="Calibri"/>
                <a:sym typeface="Calibri"/>
              </a:rPr>
            </a:br>
            <a:r>
              <a:rPr lang="en" sz="1600" b="0" i="1" u="none" strike="noStrike" cap="none">
                <a:solidFill>
                  <a:srgbClr val="FFFFFF"/>
                </a:solidFill>
                <a:latin typeface="Calibri"/>
                <a:ea typeface="Calibri"/>
                <a:cs typeface="Calibri"/>
                <a:sym typeface="Calibri"/>
              </a:rPr>
              <a:t>while none reported a pneumothorax.</a:t>
            </a:r>
            <a:br>
              <a:rPr lang="en" sz="1600" b="0" i="1" u="none" strike="noStrike" cap="none">
                <a:solidFill>
                  <a:srgbClr val="FFFFFF"/>
                </a:solidFill>
                <a:latin typeface="Calibri"/>
                <a:ea typeface="Calibri"/>
                <a:cs typeface="Calibri"/>
                <a:sym typeface="Calibri"/>
              </a:rPr>
            </a:br>
            <a:r>
              <a:rPr lang="en" sz="1600" b="0" i="0" u="none" strike="noStrike" cap="none">
                <a:solidFill>
                  <a:srgbClr val="FFFFFF"/>
                </a:solidFill>
                <a:latin typeface="Calibri"/>
                <a:ea typeface="Calibri"/>
                <a:cs typeface="Calibri"/>
                <a:sym typeface="Calibri"/>
              </a:rPr>
              <a:t>Hallucination case: “</a:t>
            </a:r>
            <a:r>
              <a:rPr lang="en" sz="1600" b="0" i="0" u="none" strike="noStrike" cap="none">
                <a:solidFill>
                  <a:srgbClr val="FF0000"/>
                </a:solidFill>
                <a:latin typeface="Calibri"/>
                <a:ea typeface="Calibri"/>
                <a:cs typeface="Calibri"/>
                <a:sym typeface="Calibri"/>
              </a:rPr>
              <a:t>seen on the CT scan from</a:t>
            </a:r>
            <a:r>
              <a:rPr lang="en" sz="1600" b="0" i="0" u="none" strike="noStrike" cap="none">
                <a:solidFill>
                  <a:srgbClr val="FFFFFF"/>
                </a:solidFill>
                <a:latin typeface="Calibri"/>
                <a:ea typeface="Calibri"/>
                <a:cs typeface="Calibri"/>
                <a:sym typeface="Calibri"/>
              </a:rPr>
              <a:t> …”</a:t>
            </a:r>
            <a:endParaRPr sz="1600" b="0" i="0" u="none" strike="noStrike" cap="none">
              <a:solidFill>
                <a:srgbClr val="FFFFFF"/>
              </a:solidFill>
              <a:latin typeface="Calibri"/>
              <a:ea typeface="Calibri"/>
              <a:cs typeface="Calibri"/>
              <a:sym typeface="Calibri"/>
            </a:endParaRPr>
          </a:p>
          <a:p>
            <a:pPr marL="457200" marR="0" lvl="0" indent="-228600" algn="l" rtl="0">
              <a:lnSpc>
                <a:spcPct val="115000"/>
              </a:lnSpc>
              <a:spcBef>
                <a:spcPts val="0"/>
              </a:spcBef>
              <a:spcAft>
                <a:spcPts val="0"/>
              </a:spcAft>
              <a:buClr>
                <a:srgbClr val="FFFFFF"/>
              </a:buClr>
              <a:buSzPts val="1800"/>
              <a:buFont typeface="Arial"/>
              <a:buNone/>
            </a:pPr>
            <a:endParaRPr sz="12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489205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5"/>
        <p:cNvGrpSpPr/>
        <p:nvPr/>
      </p:nvGrpSpPr>
      <p:grpSpPr>
        <a:xfrm>
          <a:off x="0" y="0"/>
          <a:ext cx="0" cy="0"/>
          <a:chOff x="0" y="0"/>
          <a:chExt cx="0" cy="0"/>
        </a:xfrm>
      </p:grpSpPr>
      <p:sp>
        <p:nvSpPr>
          <p:cNvPr id="136" name="Google Shape;136;p21"/>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a:latin typeface="Calibri"/>
                <a:ea typeface="Calibri"/>
                <a:cs typeface="Calibri"/>
                <a:sym typeface="Calibri"/>
              </a:rPr>
              <a:t>Case 3:  </a:t>
            </a:r>
            <a:r>
              <a:rPr lang="en" sz="2500">
                <a:solidFill>
                  <a:srgbClr val="FFFF00"/>
                </a:solidFill>
                <a:latin typeface="Calibri"/>
                <a:ea typeface="Calibri"/>
                <a:cs typeface="Calibri"/>
                <a:sym typeface="Calibri"/>
              </a:rPr>
              <a:t>Qualitative </a:t>
            </a:r>
            <a:r>
              <a:rPr lang="en" sz="2500">
                <a:latin typeface="Calibri"/>
                <a:ea typeface="Calibri"/>
                <a:cs typeface="Calibri"/>
                <a:sym typeface="Calibri"/>
              </a:rPr>
              <a:t>Clinical Evidence of AIRerad-CXR</a:t>
            </a:r>
            <a:endParaRPr sz="2500">
              <a:solidFill>
                <a:srgbClr val="FFFFFF"/>
              </a:solidFill>
              <a:latin typeface="Calibri"/>
              <a:ea typeface="Calibri"/>
              <a:cs typeface="Calibri"/>
              <a:sym typeface="Calibri"/>
            </a:endParaRPr>
          </a:p>
        </p:txBody>
      </p:sp>
      <p:pic>
        <p:nvPicPr>
          <p:cNvPr id="137" name="Google Shape;137;p21"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
        <p:nvSpPr>
          <p:cNvPr id="138" name="Google Shape;138;p21"/>
          <p:cNvSpPr txBox="1"/>
          <p:nvPr/>
        </p:nvSpPr>
        <p:spPr>
          <a:xfrm>
            <a:off x="-121963" y="4889038"/>
            <a:ext cx="6922500" cy="246300"/>
          </a:xfrm>
          <a:prstGeom prst="rect">
            <a:avLst/>
          </a:prstGeom>
          <a:noFill/>
          <a:ln>
            <a:noFill/>
          </a:ln>
        </p:spPr>
        <p:txBody>
          <a:bodyPr spcFirstLastPara="1" wrap="square" lIns="68575" tIns="34275" rIns="68575" bIns="34275" anchor="t" anchorCtr="0">
            <a:noAutofit/>
          </a:bodyPr>
          <a:lstStyle/>
          <a:p>
            <a:pPr marL="457200" lvl="0" indent="-260350" algn="l" rtl="0">
              <a:spcBef>
                <a:spcPts val="0"/>
              </a:spcBef>
              <a:spcAft>
                <a:spcPts val="0"/>
              </a:spcAft>
              <a:buClr>
                <a:srgbClr val="FFFFFF"/>
              </a:buClr>
              <a:buSzPts val="500"/>
              <a:buAutoNum type="arabicParenR"/>
            </a:pPr>
            <a:r>
              <a:rPr lang="en" sz="500" u="sng" dirty="0">
                <a:solidFill>
                  <a:srgbClr val="FFFFFF"/>
                </a:solidFill>
                <a:hlinkClick r:id="rId4">
                  <a:extLst>
                    <a:ext uri="{A12FA001-AC4F-418D-AE19-62706E023703}">
                      <ahyp:hlinkClr xmlns:ahyp="http://schemas.microsoft.com/office/drawing/2018/hyperlinkcolor" val="tx"/>
                    </a:ext>
                  </a:extLst>
                </a:hlinkClick>
              </a:rPr>
              <a:t>Diagnostic Accuracy and Clinical Value of Domain-Specific Multimodal Generative AI for Chest Radiograph Report Generation</a:t>
            </a:r>
            <a:r>
              <a:rPr lang="en" sz="500" dirty="0">
                <a:solidFill>
                  <a:srgbClr val="FFFFFF"/>
                </a:solidFill>
              </a:rPr>
              <a:t> (Radiology 2025)</a:t>
            </a:r>
            <a:endParaRPr sz="500" dirty="0">
              <a:solidFill>
                <a:srgbClr val="FFFFFF"/>
              </a:solidFill>
            </a:endParaRPr>
          </a:p>
        </p:txBody>
      </p:sp>
      <p:sp>
        <p:nvSpPr>
          <p:cNvPr id="139" name="Google Shape;139;p21"/>
          <p:cNvSpPr txBox="1">
            <a:spLocks noGrp="1"/>
          </p:cNvSpPr>
          <p:nvPr>
            <p:ph type="body" idx="1"/>
          </p:nvPr>
        </p:nvSpPr>
        <p:spPr>
          <a:xfrm>
            <a:off x="61000" y="940525"/>
            <a:ext cx="8980800" cy="24486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Char char="●"/>
            </a:pPr>
            <a:r>
              <a:rPr lang="en" sz="2200" dirty="0">
                <a:solidFill>
                  <a:srgbClr val="FFFF00"/>
                </a:solidFill>
                <a:latin typeface="Calibri"/>
                <a:ea typeface="Calibri"/>
                <a:cs typeface="Calibri"/>
                <a:sym typeface="Calibri"/>
              </a:rPr>
              <a:t>Comparing</a:t>
            </a:r>
            <a:r>
              <a:rPr lang="en" sz="2200" dirty="0">
                <a:latin typeface="Calibri"/>
                <a:ea typeface="Calibri"/>
                <a:cs typeface="Calibri"/>
                <a:sym typeface="Calibri"/>
              </a:rPr>
              <a:t> AI-generated reports with radiologists and GPT-4v.</a:t>
            </a:r>
            <a:endParaRPr sz="2200" dirty="0">
              <a:latin typeface="Calibri"/>
              <a:ea typeface="Calibri"/>
              <a:cs typeface="Calibri"/>
              <a:sym typeface="Calibri"/>
            </a:endParaRPr>
          </a:p>
          <a:p>
            <a:pPr marL="457200" lvl="0" indent="-368300" algn="l" rtl="0">
              <a:lnSpc>
                <a:spcPct val="115000"/>
              </a:lnSpc>
              <a:spcBef>
                <a:spcPts val="0"/>
              </a:spcBef>
              <a:spcAft>
                <a:spcPts val="0"/>
              </a:spcAft>
              <a:buSzPts val="2200"/>
              <a:buChar char="●"/>
            </a:pPr>
            <a:r>
              <a:rPr lang="en" sz="2200" dirty="0">
                <a:latin typeface="Calibri"/>
                <a:ea typeface="Calibri"/>
                <a:cs typeface="Calibri"/>
                <a:sym typeface="Calibri"/>
              </a:rPr>
              <a:t>Using </a:t>
            </a:r>
            <a:r>
              <a:rPr lang="en" sz="2200" dirty="0">
                <a:solidFill>
                  <a:srgbClr val="FFFF00"/>
                </a:solidFill>
                <a:latin typeface="Calibri"/>
                <a:ea typeface="Calibri"/>
                <a:cs typeface="Calibri"/>
                <a:sym typeface="Calibri"/>
              </a:rPr>
              <a:t>four different metrics</a:t>
            </a:r>
            <a:r>
              <a:rPr lang="en" sz="2200" dirty="0">
                <a:solidFill>
                  <a:schemeClr val="lt1"/>
                </a:solidFill>
                <a:latin typeface="Calibri"/>
                <a:ea typeface="Calibri"/>
                <a:cs typeface="Calibri"/>
                <a:sym typeface="Calibri"/>
              </a:rPr>
              <a:t> </a:t>
            </a:r>
            <a:r>
              <a:rPr lang="en" sz="2200" dirty="0">
                <a:latin typeface="Calibri"/>
                <a:ea typeface="Calibri"/>
                <a:cs typeface="Calibri"/>
                <a:sym typeface="Calibri"/>
              </a:rPr>
              <a:t>to evaluate qualitative performance, conducted independently by </a:t>
            </a:r>
            <a:r>
              <a:rPr lang="en" sz="2200" dirty="0">
                <a:solidFill>
                  <a:srgbClr val="FFFF00"/>
                </a:solidFill>
                <a:latin typeface="Calibri"/>
                <a:ea typeface="Calibri"/>
                <a:cs typeface="Calibri"/>
                <a:sym typeface="Calibri"/>
              </a:rPr>
              <a:t>four radiologists.</a:t>
            </a:r>
            <a:endParaRPr sz="2200" dirty="0">
              <a:solidFill>
                <a:srgbClr val="FFFF00"/>
              </a:solidFill>
              <a:latin typeface="Calibri"/>
              <a:ea typeface="Calibri"/>
              <a:cs typeface="Calibri"/>
              <a:sym typeface="Calibri"/>
            </a:endParaRPr>
          </a:p>
        </p:txBody>
      </p:sp>
      <p:pic>
        <p:nvPicPr>
          <p:cNvPr id="140" name="Google Shape;140;p21" descr="텍스트, 도표, 스크린샷이(가) 표시된 사진&#10;&#10;자동 생성된 설명"/>
          <p:cNvPicPr preferRelativeResize="0"/>
          <p:nvPr/>
        </p:nvPicPr>
        <p:blipFill rotWithShape="1">
          <a:blip r:embed="rId5">
            <a:alphaModFix/>
          </a:blip>
          <a:srcRect/>
          <a:stretch/>
        </p:blipFill>
        <p:spPr>
          <a:xfrm>
            <a:off x="1229812" y="2298125"/>
            <a:ext cx="6684375" cy="2401624"/>
          </a:xfrm>
          <a:prstGeom prst="rect">
            <a:avLst/>
          </a:prstGeom>
          <a:noFill/>
          <a:ln>
            <a:noFill/>
          </a:ln>
        </p:spPr>
      </p:pic>
      <p:sp>
        <p:nvSpPr>
          <p:cNvPr id="2" name="Google Shape;159;p23">
            <a:extLst>
              <a:ext uri="{FF2B5EF4-FFF2-40B4-BE49-F238E27FC236}">
                <a16:creationId xmlns:a16="http://schemas.microsoft.com/office/drawing/2014/main" id="{CB60E31D-4A33-2F9F-FF63-BF862AF61B0B}"/>
              </a:ext>
            </a:extLst>
          </p:cNvPr>
          <p:cNvSpPr/>
          <p:nvPr/>
        </p:nvSpPr>
        <p:spPr>
          <a:xfrm>
            <a:off x="6517341" y="2351488"/>
            <a:ext cx="1326778" cy="2238441"/>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a:latin typeface="Calibri"/>
                <a:ea typeface="Calibri"/>
                <a:cs typeface="Calibri"/>
                <a:sym typeface="Calibri"/>
              </a:rPr>
              <a:t>Case 3:  </a:t>
            </a:r>
            <a:r>
              <a:rPr lang="en" sz="2500">
                <a:solidFill>
                  <a:srgbClr val="FFFF00"/>
                </a:solidFill>
                <a:latin typeface="Calibri"/>
                <a:ea typeface="Calibri"/>
                <a:cs typeface="Calibri"/>
                <a:sym typeface="Calibri"/>
              </a:rPr>
              <a:t>Qualitative </a:t>
            </a:r>
            <a:r>
              <a:rPr lang="en" sz="2500">
                <a:latin typeface="Calibri"/>
                <a:ea typeface="Calibri"/>
                <a:cs typeface="Calibri"/>
                <a:sym typeface="Calibri"/>
              </a:rPr>
              <a:t>Clinical Evidence of AIRerad-CXR</a:t>
            </a:r>
            <a:endParaRPr sz="2500">
              <a:solidFill>
                <a:srgbClr val="FFFFFF"/>
              </a:solidFill>
              <a:latin typeface="Calibri"/>
              <a:ea typeface="Calibri"/>
              <a:cs typeface="Calibri"/>
              <a:sym typeface="Calibri"/>
            </a:endParaRPr>
          </a:p>
        </p:txBody>
      </p:sp>
      <p:pic>
        <p:nvPicPr>
          <p:cNvPr id="146" name="Google Shape;146;p22"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
        <p:nvSpPr>
          <p:cNvPr id="147" name="Google Shape;147;p22"/>
          <p:cNvSpPr txBox="1"/>
          <p:nvPr/>
        </p:nvSpPr>
        <p:spPr>
          <a:xfrm>
            <a:off x="-121963" y="4889038"/>
            <a:ext cx="6922500" cy="246300"/>
          </a:xfrm>
          <a:prstGeom prst="rect">
            <a:avLst/>
          </a:prstGeom>
          <a:noFill/>
          <a:ln>
            <a:noFill/>
          </a:ln>
        </p:spPr>
        <p:txBody>
          <a:bodyPr spcFirstLastPara="1" wrap="square" lIns="68575" tIns="34275" rIns="68575" bIns="34275" anchor="t" anchorCtr="0">
            <a:noAutofit/>
          </a:bodyPr>
          <a:lstStyle/>
          <a:p>
            <a:pPr marL="457200" lvl="0" indent="-260350" algn="l" rtl="0">
              <a:spcBef>
                <a:spcPts val="0"/>
              </a:spcBef>
              <a:spcAft>
                <a:spcPts val="0"/>
              </a:spcAft>
              <a:buClr>
                <a:srgbClr val="FFFFFF"/>
              </a:buClr>
              <a:buSzPts val="500"/>
              <a:buAutoNum type="arabicParenR"/>
            </a:pPr>
            <a:r>
              <a:rPr lang="en" sz="500" u="sng" dirty="0">
                <a:solidFill>
                  <a:srgbClr val="FFFFFF"/>
                </a:solidFill>
                <a:hlinkClick r:id="rId4">
                  <a:extLst>
                    <a:ext uri="{A12FA001-AC4F-418D-AE19-62706E023703}">
                      <ahyp:hlinkClr xmlns:ahyp="http://schemas.microsoft.com/office/drawing/2018/hyperlinkcolor" val="tx"/>
                    </a:ext>
                  </a:extLst>
                </a:hlinkClick>
              </a:rPr>
              <a:t>Diagnostic Accuracy and Clinical Value of Domain-Specific Multimodal Generative AI for Chest Radiograph Report Generation</a:t>
            </a:r>
            <a:r>
              <a:rPr lang="en" sz="500" dirty="0">
                <a:solidFill>
                  <a:srgbClr val="FFFFFF"/>
                </a:solidFill>
              </a:rPr>
              <a:t> (Radiology 2025)</a:t>
            </a:r>
            <a:endParaRPr sz="500" dirty="0">
              <a:solidFill>
                <a:srgbClr val="FFFFFF"/>
              </a:solidFill>
            </a:endParaRPr>
          </a:p>
        </p:txBody>
      </p:sp>
      <p:sp>
        <p:nvSpPr>
          <p:cNvPr id="148" name="Google Shape;148;p22"/>
          <p:cNvSpPr txBox="1">
            <a:spLocks noGrp="1"/>
          </p:cNvSpPr>
          <p:nvPr>
            <p:ph type="body" idx="1"/>
          </p:nvPr>
        </p:nvSpPr>
        <p:spPr>
          <a:xfrm>
            <a:off x="61000" y="940525"/>
            <a:ext cx="8980800" cy="2448600"/>
          </a:xfrm>
          <a:prstGeom prst="rect">
            <a:avLst/>
          </a:prstGeom>
          <a:noFill/>
          <a:ln>
            <a:noFill/>
          </a:ln>
        </p:spPr>
        <p:txBody>
          <a:bodyPr spcFirstLastPara="1" wrap="square" lIns="91425" tIns="91425" rIns="91425" bIns="91425" anchor="t" anchorCtr="0">
            <a:noAutofit/>
          </a:bodyPr>
          <a:lstStyle/>
          <a:p>
            <a:pPr marL="457200" lvl="0"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Metric for AI Model Quality Evaluation</a:t>
            </a:r>
            <a:endParaRPr sz="1700" dirty="0">
              <a:latin typeface="Calibri"/>
              <a:ea typeface="Calibri"/>
              <a:cs typeface="Calibri"/>
              <a:sym typeface="Calibri"/>
            </a:endParaRPr>
          </a:p>
          <a:p>
            <a:pPr marL="914400" lvl="1"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Acceptability</a:t>
            </a:r>
            <a:endParaRPr sz="1700" dirty="0">
              <a:latin typeface="Calibri"/>
              <a:ea typeface="Calibri"/>
              <a:cs typeface="Calibri"/>
              <a:sym typeface="Calibri"/>
            </a:endParaRPr>
          </a:p>
          <a:p>
            <a:pPr marL="1371600" lvl="2" indent="-336550" algn="l" rtl="0">
              <a:lnSpc>
                <a:spcPct val="115000"/>
              </a:lnSpc>
              <a:spcBef>
                <a:spcPts val="0"/>
              </a:spcBef>
              <a:spcAft>
                <a:spcPts val="0"/>
              </a:spcAft>
              <a:buSzPts val="1700"/>
              <a:buFont typeface="Calibri"/>
              <a:buChar char="■"/>
            </a:pPr>
            <a:r>
              <a:rPr lang="en" sz="1700" i="1" dirty="0">
                <a:latin typeface="Calibri"/>
                <a:ea typeface="Calibri"/>
                <a:cs typeface="Calibri"/>
                <a:sym typeface="Calibri"/>
              </a:rPr>
              <a:t>whether the radiologist would endorse the report </a:t>
            </a:r>
            <a:r>
              <a:rPr lang="en" sz="1700" i="1" dirty="0">
                <a:solidFill>
                  <a:srgbClr val="FFFF00"/>
                </a:solidFill>
                <a:latin typeface="Calibri"/>
                <a:ea typeface="Calibri"/>
                <a:cs typeface="Calibri"/>
                <a:sym typeface="Calibri"/>
              </a:rPr>
              <a:t>as their </a:t>
            </a:r>
            <a:br>
              <a:rPr lang="en" sz="1700" i="1" dirty="0">
                <a:solidFill>
                  <a:srgbClr val="FFFF00"/>
                </a:solidFill>
                <a:latin typeface="Calibri"/>
                <a:ea typeface="Calibri"/>
                <a:cs typeface="Calibri"/>
                <a:sym typeface="Calibri"/>
              </a:rPr>
            </a:br>
            <a:r>
              <a:rPr lang="en" sz="1700" i="1" dirty="0">
                <a:solidFill>
                  <a:srgbClr val="FFFF00"/>
                </a:solidFill>
                <a:latin typeface="Calibri"/>
                <a:ea typeface="Calibri"/>
                <a:cs typeface="Calibri"/>
                <a:sym typeface="Calibri"/>
              </a:rPr>
              <a:t>own without any changes</a:t>
            </a:r>
            <a:endParaRPr sz="1700" dirty="0">
              <a:solidFill>
                <a:srgbClr val="FFFF00"/>
              </a:solidFill>
              <a:latin typeface="Calibri"/>
              <a:ea typeface="Calibri"/>
              <a:cs typeface="Calibri"/>
              <a:sym typeface="Calibri"/>
            </a:endParaRPr>
          </a:p>
          <a:p>
            <a:pPr marL="914400" lvl="1"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Agreement Score (</a:t>
            </a:r>
            <a:r>
              <a:rPr lang="en" sz="1700" dirty="0">
                <a:solidFill>
                  <a:srgbClr val="FFFF00"/>
                </a:solidFill>
                <a:latin typeface="Calibri"/>
                <a:ea typeface="Calibri"/>
                <a:cs typeface="Calibri"/>
                <a:sym typeface="Calibri"/>
              </a:rPr>
              <a:t>RADPEER</a:t>
            </a:r>
            <a:r>
              <a:rPr lang="en" sz="1700" dirty="0">
                <a:latin typeface="Calibri"/>
                <a:ea typeface="Calibri"/>
                <a:cs typeface="Calibri"/>
                <a:sym typeface="Calibri"/>
              </a:rPr>
              <a:t>)</a:t>
            </a:r>
            <a:endParaRPr sz="1700" dirty="0">
              <a:latin typeface="Calibri"/>
              <a:ea typeface="Calibri"/>
              <a:cs typeface="Calibri"/>
              <a:sym typeface="Calibri"/>
            </a:endParaRPr>
          </a:p>
          <a:p>
            <a:pPr marL="1371600" lvl="2"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a peer-review methodology developed by the ACR to evaluate </a:t>
            </a:r>
            <a:br>
              <a:rPr lang="en" sz="1700" dirty="0">
                <a:latin typeface="Calibri"/>
                <a:ea typeface="Calibri"/>
                <a:cs typeface="Calibri"/>
                <a:sym typeface="Calibri"/>
              </a:rPr>
            </a:br>
            <a:r>
              <a:rPr lang="en" sz="1700" dirty="0">
                <a:latin typeface="Calibri"/>
                <a:ea typeface="Calibri"/>
                <a:cs typeface="Calibri"/>
                <a:sym typeface="Calibri"/>
              </a:rPr>
              <a:t>the agreement</a:t>
            </a:r>
            <a:endParaRPr sz="1700" dirty="0">
              <a:latin typeface="Calibri"/>
              <a:ea typeface="Calibri"/>
              <a:cs typeface="Calibri"/>
              <a:sym typeface="Calibri"/>
            </a:endParaRPr>
          </a:p>
          <a:p>
            <a:pPr marL="914400" lvl="1"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Quality Score</a:t>
            </a:r>
            <a:endParaRPr sz="1700" dirty="0">
              <a:latin typeface="Calibri"/>
              <a:ea typeface="Calibri"/>
              <a:cs typeface="Calibri"/>
              <a:sym typeface="Calibri"/>
            </a:endParaRPr>
          </a:p>
          <a:p>
            <a:pPr marL="1371600" lvl="2" indent="-336550" algn="l" rtl="0">
              <a:lnSpc>
                <a:spcPct val="115000"/>
              </a:lnSpc>
              <a:spcBef>
                <a:spcPts val="0"/>
              </a:spcBef>
              <a:spcAft>
                <a:spcPts val="0"/>
              </a:spcAft>
              <a:buSzPts val="1700"/>
              <a:buFont typeface="Calibri"/>
              <a:buChar char="■"/>
            </a:pPr>
            <a:r>
              <a:rPr lang="en" sz="1700" i="1" dirty="0">
                <a:latin typeface="Calibri"/>
                <a:ea typeface="Calibri"/>
                <a:cs typeface="Calibri"/>
                <a:sym typeface="Calibri"/>
              </a:rPr>
              <a:t>a </a:t>
            </a:r>
            <a:r>
              <a:rPr lang="en" sz="1700" i="1" dirty="0">
                <a:solidFill>
                  <a:srgbClr val="FFFF00"/>
                </a:solidFill>
                <a:latin typeface="Calibri"/>
                <a:ea typeface="Calibri"/>
                <a:cs typeface="Calibri"/>
                <a:sym typeface="Calibri"/>
              </a:rPr>
              <a:t>subjective measure</a:t>
            </a:r>
            <a:r>
              <a:rPr lang="en" sz="1700" i="1" dirty="0">
                <a:solidFill>
                  <a:schemeClr val="lt1"/>
                </a:solidFill>
                <a:latin typeface="Calibri"/>
                <a:ea typeface="Calibri"/>
                <a:cs typeface="Calibri"/>
                <a:sym typeface="Calibri"/>
              </a:rPr>
              <a:t> </a:t>
            </a:r>
            <a:r>
              <a:rPr lang="en" sz="1700" i="1" dirty="0">
                <a:latin typeface="Calibri"/>
                <a:ea typeface="Calibri"/>
                <a:cs typeface="Calibri"/>
                <a:sym typeface="Calibri"/>
              </a:rPr>
              <a:t>reflecting the</a:t>
            </a:r>
            <a:r>
              <a:rPr lang="en" sz="1700" dirty="0">
                <a:latin typeface="Calibri"/>
                <a:ea typeface="Calibri"/>
                <a:cs typeface="Calibri"/>
                <a:sym typeface="Calibri"/>
              </a:rPr>
              <a:t> </a:t>
            </a:r>
            <a:r>
              <a:rPr lang="en" sz="1700" i="1" dirty="0">
                <a:latin typeface="Calibri"/>
                <a:ea typeface="Calibri"/>
                <a:cs typeface="Calibri"/>
                <a:sym typeface="Calibri"/>
              </a:rPr>
              <a:t>radiologist's opinion on the overall quality</a:t>
            </a:r>
            <a:endParaRPr sz="1700" dirty="0">
              <a:latin typeface="Calibri"/>
              <a:ea typeface="Calibri"/>
              <a:cs typeface="Calibri"/>
              <a:sym typeface="Calibri"/>
            </a:endParaRPr>
          </a:p>
          <a:p>
            <a:pPr marL="914400" lvl="1" indent="-336550" algn="l" rtl="0">
              <a:lnSpc>
                <a:spcPct val="115000"/>
              </a:lnSpc>
              <a:spcBef>
                <a:spcPts val="0"/>
              </a:spcBef>
              <a:spcAft>
                <a:spcPts val="0"/>
              </a:spcAft>
              <a:buSzPts val="1700"/>
              <a:buFont typeface="Calibri"/>
              <a:buChar char="○"/>
            </a:pPr>
            <a:r>
              <a:rPr lang="en" sz="1700" dirty="0">
                <a:latin typeface="Calibri"/>
                <a:ea typeface="Calibri"/>
                <a:cs typeface="Calibri"/>
                <a:sym typeface="Calibri"/>
              </a:rPr>
              <a:t>Ranking</a:t>
            </a:r>
            <a:endParaRPr sz="1700" dirty="0">
              <a:latin typeface="Calibri"/>
              <a:ea typeface="Calibri"/>
              <a:cs typeface="Calibri"/>
              <a:sym typeface="Calibri"/>
            </a:endParaRPr>
          </a:p>
          <a:p>
            <a:pPr marL="1371600" lvl="2" indent="-336550" algn="l" rtl="0">
              <a:lnSpc>
                <a:spcPct val="115000"/>
              </a:lnSpc>
              <a:spcBef>
                <a:spcPts val="0"/>
              </a:spcBef>
              <a:spcAft>
                <a:spcPts val="0"/>
              </a:spcAft>
              <a:buSzPts val="1700"/>
              <a:buFont typeface="Calibri"/>
              <a:buChar char="■"/>
            </a:pPr>
            <a:r>
              <a:rPr lang="en" sz="1700" i="1" dirty="0">
                <a:solidFill>
                  <a:srgbClr val="FFFF00"/>
                </a:solidFill>
                <a:latin typeface="Calibri"/>
                <a:ea typeface="Calibri"/>
                <a:cs typeface="Calibri"/>
                <a:sym typeface="Calibri"/>
              </a:rPr>
              <a:t>rank the reports </a:t>
            </a:r>
            <a:r>
              <a:rPr lang="en" sz="1700" i="1" dirty="0">
                <a:latin typeface="Calibri"/>
                <a:ea typeface="Calibri"/>
                <a:cs typeface="Calibri"/>
                <a:sym typeface="Calibri"/>
              </a:rPr>
              <a:t>based on their overall</a:t>
            </a:r>
            <a:r>
              <a:rPr lang="en" sz="1700" dirty="0">
                <a:latin typeface="Calibri"/>
                <a:ea typeface="Calibri"/>
                <a:cs typeface="Calibri"/>
                <a:sym typeface="Calibri"/>
              </a:rPr>
              <a:t> </a:t>
            </a:r>
            <a:r>
              <a:rPr lang="en" sz="1700" i="1" dirty="0">
                <a:latin typeface="Calibri"/>
                <a:ea typeface="Calibri"/>
                <a:cs typeface="Calibri"/>
                <a:sym typeface="Calibri"/>
              </a:rPr>
              <a:t>impression, </a:t>
            </a:r>
            <a:br>
              <a:rPr lang="en" sz="1700" i="1" dirty="0">
                <a:latin typeface="Calibri"/>
                <a:ea typeface="Calibri"/>
                <a:cs typeface="Calibri"/>
                <a:sym typeface="Calibri"/>
              </a:rPr>
            </a:br>
            <a:r>
              <a:rPr lang="en" sz="1700" dirty="0">
                <a:latin typeface="Calibri"/>
                <a:ea typeface="Calibri"/>
                <a:cs typeface="Calibri"/>
                <a:sym typeface="Calibri"/>
              </a:rPr>
              <a:t>comparing AI-generated reports, radiologist-written reports, and GPT-4v reports</a:t>
            </a:r>
            <a:r>
              <a:rPr lang="en" sz="1700" i="1" dirty="0">
                <a:latin typeface="Calibri"/>
                <a:ea typeface="Calibri"/>
                <a:cs typeface="Calibri"/>
                <a:sym typeface="Calibri"/>
              </a:rPr>
              <a:t>.</a:t>
            </a:r>
            <a:endParaRPr sz="1700" dirty="0">
              <a:solidFill>
                <a:srgbClr val="FFFF00"/>
              </a:solidFill>
              <a:latin typeface="Calibri"/>
              <a:ea typeface="Calibri"/>
              <a:cs typeface="Calibri"/>
              <a:sym typeface="Calibri"/>
            </a:endParaRPr>
          </a:p>
        </p:txBody>
      </p:sp>
      <p:pic>
        <p:nvPicPr>
          <p:cNvPr id="149" name="Google Shape;149;p22" descr="텍스트, 스크린샷, 폰트, 번호이(가) 표시된 사진&#10;&#10;자동 생성된 설명"/>
          <p:cNvPicPr preferRelativeResize="0"/>
          <p:nvPr/>
        </p:nvPicPr>
        <p:blipFill rotWithShape="1">
          <a:blip r:embed="rId5">
            <a:alphaModFix/>
          </a:blip>
          <a:srcRect/>
          <a:stretch/>
        </p:blipFill>
        <p:spPr>
          <a:xfrm>
            <a:off x="7234369" y="851575"/>
            <a:ext cx="1733980" cy="2537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a:latin typeface="Calibri"/>
                <a:ea typeface="Calibri"/>
                <a:cs typeface="Calibri"/>
                <a:sym typeface="Calibri"/>
              </a:rPr>
              <a:t>Case 3:  </a:t>
            </a:r>
            <a:r>
              <a:rPr lang="en" sz="2500">
                <a:solidFill>
                  <a:srgbClr val="FFFF00"/>
                </a:solidFill>
                <a:latin typeface="Calibri"/>
                <a:ea typeface="Calibri"/>
                <a:cs typeface="Calibri"/>
                <a:sym typeface="Calibri"/>
              </a:rPr>
              <a:t>Qualitative </a:t>
            </a:r>
            <a:r>
              <a:rPr lang="en" sz="2500">
                <a:latin typeface="Calibri"/>
                <a:ea typeface="Calibri"/>
                <a:cs typeface="Calibri"/>
                <a:sym typeface="Calibri"/>
              </a:rPr>
              <a:t>Clinical Evidence of AIRerad-CXR</a:t>
            </a:r>
            <a:endParaRPr sz="2500">
              <a:solidFill>
                <a:srgbClr val="FFFFFF"/>
              </a:solidFill>
              <a:latin typeface="Calibri"/>
              <a:ea typeface="Calibri"/>
              <a:cs typeface="Calibri"/>
              <a:sym typeface="Calibri"/>
            </a:endParaRPr>
          </a:p>
        </p:txBody>
      </p:sp>
      <p:pic>
        <p:nvPicPr>
          <p:cNvPr id="155" name="Google Shape;155;p23"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
        <p:nvSpPr>
          <p:cNvPr id="156" name="Google Shape;156;p23"/>
          <p:cNvSpPr txBox="1"/>
          <p:nvPr/>
        </p:nvSpPr>
        <p:spPr>
          <a:xfrm>
            <a:off x="-121963" y="4889038"/>
            <a:ext cx="6922500" cy="246300"/>
          </a:xfrm>
          <a:prstGeom prst="rect">
            <a:avLst/>
          </a:prstGeom>
          <a:noFill/>
          <a:ln>
            <a:noFill/>
          </a:ln>
        </p:spPr>
        <p:txBody>
          <a:bodyPr spcFirstLastPara="1" wrap="square" lIns="68575" tIns="34275" rIns="68575" bIns="34275" anchor="t" anchorCtr="0">
            <a:noAutofit/>
          </a:bodyPr>
          <a:lstStyle/>
          <a:p>
            <a:pPr marL="457200" lvl="0" indent="-260350" algn="l" rtl="0">
              <a:spcBef>
                <a:spcPts val="0"/>
              </a:spcBef>
              <a:spcAft>
                <a:spcPts val="0"/>
              </a:spcAft>
              <a:buClr>
                <a:srgbClr val="FFFFFF"/>
              </a:buClr>
              <a:buSzPts val="500"/>
              <a:buAutoNum type="arabicParenR"/>
            </a:pPr>
            <a:r>
              <a:rPr lang="en" altLang="ko-KR" sz="500" u="sng" dirty="0">
                <a:solidFill>
                  <a:srgbClr val="FFFFFF"/>
                </a:solidFill>
                <a:hlinkClick r:id="rId4">
                  <a:extLst>
                    <a:ext uri="{A12FA001-AC4F-418D-AE19-62706E023703}">
                      <ahyp:hlinkClr xmlns:ahyp="http://schemas.microsoft.com/office/drawing/2018/hyperlinkcolor" val="tx"/>
                    </a:ext>
                  </a:extLst>
                </a:hlinkClick>
              </a:rPr>
              <a:t>Diagnostic Accuracy and Clinical Value of Domain-Specific Multimodal Generative AI for Chest Radiograph Report Generation</a:t>
            </a:r>
            <a:r>
              <a:rPr lang="en" altLang="ko-KR" sz="500" dirty="0">
                <a:solidFill>
                  <a:srgbClr val="FFFFFF"/>
                </a:solidFill>
              </a:rPr>
              <a:t> (Radiology 2025)</a:t>
            </a:r>
          </a:p>
        </p:txBody>
      </p:sp>
      <p:sp>
        <p:nvSpPr>
          <p:cNvPr id="157" name="Google Shape;157;p23"/>
          <p:cNvSpPr txBox="1">
            <a:spLocks noGrp="1"/>
          </p:cNvSpPr>
          <p:nvPr>
            <p:ph type="body" idx="1"/>
          </p:nvPr>
        </p:nvSpPr>
        <p:spPr>
          <a:xfrm>
            <a:off x="61000" y="940525"/>
            <a:ext cx="8980800" cy="15744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SzPts val="2100"/>
              <a:buFont typeface="Calibri"/>
              <a:buChar char="●"/>
            </a:pPr>
            <a:r>
              <a:rPr lang="en" sz="2100">
                <a:latin typeface="Calibri"/>
                <a:ea typeface="Calibri"/>
                <a:cs typeface="Calibri"/>
                <a:sym typeface="Calibri"/>
              </a:rPr>
              <a:t>The agreement and quality score showed that AI-generated reports had higher agreement and quality over radiologists’ and GPT-4v reports. </a:t>
            </a:r>
            <a:endParaRPr sz="2100">
              <a:latin typeface="Calibri"/>
              <a:ea typeface="Calibri"/>
              <a:cs typeface="Calibri"/>
              <a:sym typeface="Calibri"/>
            </a:endParaRPr>
          </a:p>
        </p:txBody>
      </p:sp>
      <p:pic>
        <p:nvPicPr>
          <p:cNvPr id="158" name="Google Shape;158;p23" descr="텍스트, 폰트, 영수증, 스크린샷이(가) 표시된 사진&#10;&#10;자동 생성된 설명"/>
          <p:cNvPicPr preferRelativeResize="0"/>
          <p:nvPr/>
        </p:nvPicPr>
        <p:blipFill rotWithShape="1">
          <a:blip r:embed="rId5">
            <a:alphaModFix/>
          </a:blip>
          <a:srcRect b="57603"/>
          <a:stretch/>
        </p:blipFill>
        <p:spPr>
          <a:xfrm>
            <a:off x="293394" y="2603878"/>
            <a:ext cx="8516011" cy="1049152"/>
          </a:xfrm>
          <a:prstGeom prst="rect">
            <a:avLst/>
          </a:prstGeom>
          <a:noFill/>
          <a:ln>
            <a:noFill/>
          </a:ln>
        </p:spPr>
      </p:pic>
      <p:sp>
        <p:nvSpPr>
          <p:cNvPr id="159" name="Google Shape;159;p23"/>
          <p:cNvSpPr/>
          <p:nvPr/>
        </p:nvSpPr>
        <p:spPr>
          <a:xfrm>
            <a:off x="2110480" y="2842195"/>
            <a:ext cx="876000" cy="78660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
        <p:nvSpPr>
          <p:cNvPr id="160" name="Google Shape;160;p23"/>
          <p:cNvSpPr/>
          <p:nvPr/>
        </p:nvSpPr>
        <p:spPr>
          <a:xfrm>
            <a:off x="4365566" y="2852569"/>
            <a:ext cx="532200" cy="78660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
        <p:nvSpPr>
          <p:cNvPr id="161" name="Google Shape;161;p23"/>
          <p:cNvSpPr/>
          <p:nvPr/>
        </p:nvSpPr>
        <p:spPr>
          <a:xfrm>
            <a:off x="6597111" y="2842194"/>
            <a:ext cx="532200" cy="78660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a:latin typeface="Calibri"/>
                <a:ea typeface="Calibri"/>
                <a:cs typeface="Calibri"/>
                <a:sym typeface="Calibri"/>
              </a:rPr>
              <a:t>Case 3:  </a:t>
            </a:r>
            <a:r>
              <a:rPr lang="en" sz="2500">
                <a:solidFill>
                  <a:srgbClr val="FFFF00"/>
                </a:solidFill>
                <a:latin typeface="Calibri"/>
                <a:ea typeface="Calibri"/>
                <a:cs typeface="Calibri"/>
                <a:sym typeface="Calibri"/>
              </a:rPr>
              <a:t>w/wo CAD </a:t>
            </a:r>
            <a:r>
              <a:rPr lang="en" sz="2500">
                <a:latin typeface="Calibri"/>
                <a:ea typeface="Calibri"/>
                <a:cs typeface="Calibri"/>
                <a:sym typeface="Calibri"/>
              </a:rPr>
              <a:t>Clinical Evidence of AIRerad-CXR</a:t>
            </a:r>
            <a:endParaRPr sz="2500">
              <a:solidFill>
                <a:srgbClr val="FFFFFF"/>
              </a:solidFill>
              <a:latin typeface="Calibri"/>
              <a:ea typeface="Calibri"/>
              <a:cs typeface="Calibri"/>
              <a:sym typeface="Calibri"/>
            </a:endParaRPr>
          </a:p>
        </p:txBody>
      </p:sp>
      <p:pic>
        <p:nvPicPr>
          <p:cNvPr id="167" name="Google Shape;167;p24"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
        <p:nvSpPr>
          <p:cNvPr id="168" name="Google Shape;168;p24"/>
          <p:cNvSpPr txBox="1"/>
          <p:nvPr/>
        </p:nvSpPr>
        <p:spPr>
          <a:xfrm>
            <a:off x="-121963" y="4954714"/>
            <a:ext cx="6922500" cy="246300"/>
          </a:xfrm>
          <a:prstGeom prst="rect">
            <a:avLst/>
          </a:prstGeom>
          <a:noFill/>
          <a:ln>
            <a:noFill/>
          </a:ln>
        </p:spPr>
        <p:txBody>
          <a:bodyPr spcFirstLastPara="1" wrap="square" lIns="68575" tIns="34275" rIns="68575" bIns="34275" anchor="t" anchorCtr="0">
            <a:noAutofit/>
          </a:bodyPr>
          <a:lstStyle/>
          <a:p>
            <a:pPr marL="457200" lvl="0" indent="-260350" algn="l" rtl="0">
              <a:spcBef>
                <a:spcPts val="0"/>
              </a:spcBef>
              <a:spcAft>
                <a:spcPts val="0"/>
              </a:spcAft>
              <a:buClr>
                <a:srgbClr val="FFFFFF"/>
              </a:buClr>
              <a:buSzPts val="500"/>
              <a:buFont typeface="Nanum Gothic"/>
              <a:buAutoNum type="arabicParenR"/>
            </a:pPr>
            <a:r>
              <a:rPr lang="en" sz="500" u="sng" dirty="0">
                <a:solidFill>
                  <a:srgbClr val="FFFFFF"/>
                </a:solidFill>
                <a:hlinkClick r:id="rId4">
                  <a:extLst>
                    <a:ext uri="{A12FA001-AC4F-418D-AE19-62706E023703}">
                      <ahyp:hlinkClr xmlns:ahyp="http://schemas.microsoft.com/office/drawing/2018/hyperlinkcolor" val="tx"/>
                    </a:ext>
                  </a:extLst>
                </a:hlinkClick>
              </a:rPr>
              <a:t>Value of Using a Generative Artificial Intelligence Model in Chest Radiography Reporting: A Reader Study</a:t>
            </a:r>
            <a:r>
              <a:rPr lang="en" sz="500" dirty="0">
                <a:solidFill>
                  <a:srgbClr val="FFFFFF"/>
                </a:solidFill>
              </a:rPr>
              <a:t> (Radiology 2025)</a:t>
            </a:r>
            <a:endParaRPr sz="500" dirty="0">
              <a:solidFill>
                <a:srgbClr val="FFFFFF"/>
              </a:solidFill>
            </a:endParaRPr>
          </a:p>
        </p:txBody>
      </p:sp>
      <p:sp>
        <p:nvSpPr>
          <p:cNvPr id="169" name="Google Shape;169;p24"/>
          <p:cNvSpPr txBox="1">
            <a:spLocks noGrp="1"/>
          </p:cNvSpPr>
          <p:nvPr>
            <p:ph type="body" idx="1"/>
          </p:nvPr>
        </p:nvSpPr>
        <p:spPr>
          <a:xfrm>
            <a:off x="61000" y="940525"/>
            <a:ext cx="8980800" cy="1752156"/>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SzPts val="2100"/>
              <a:buFont typeface="Calibri"/>
              <a:buChar char="●"/>
            </a:pPr>
            <a:r>
              <a:rPr lang="en" sz="2100" dirty="0">
                <a:latin typeface="Calibri"/>
                <a:ea typeface="Calibri"/>
                <a:cs typeface="Calibri"/>
                <a:sym typeface="Calibri"/>
              </a:rPr>
              <a:t>A </a:t>
            </a:r>
            <a:r>
              <a:rPr lang="en" sz="2100" dirty="0" err="1">
                <a:latin typeface="Calibri"/>
                <a:ea typeface="Calibri"/>
                <a:cs typeface="Calibri"/>
                <a:sym typeface="Calibri"/>
              </a:rPr>
              <a:t>multireader</a:t>
            </a:r>
            <a:r>
              <a:rPr lang="en" sz="2100" dirty="0">
                <a:latin typeface="Calibri"/>
                <a:ea typeface="Calibri"/>
                <a:cs typeface="Calibri"/>
                <a:sym typeface="Calibri"/>
              </a:rPr>
              <a:t>, </a:t>
            </a:r>
            <a:r>
              <a:rPr lang="en" sz="2100" dirty="0" err="1">
                <a:latin typeface="Calibri"/>
                <a:ea typeface="Calibri"/>
                <a:cs typeface="Calibri"/>
                <a:sym typeface="Calibri"/>
              </a:rPr>
              <a:t>multicase</a:t>
            </a:r>
            <a:r>
              <a:rPr lang="en" sz="2100" dirty="0">
                <a:latin typeface="Calibri"/>
                <a:ea typeface="Calibri"/>
                <a:cs typeface="Calibri"/>
                <a:sym typeface="Calibri"/>
              </a:rPr>
              <a:t> study was conducted, where CRs were interpreted </a:t>
            </a:r>
            <a:r>
              <a:rPr lang="en" sz="2100" dirty="0">
                <a:solidFill>
                  <a:schemeClr val="accent6"/>
                </a:solidFill>
                <a:latin typeface="Calibri"/>
                <a:ea typeface="Calibri"/>
                <a:cs typeface="Calibri"/>
                <a:sym typeface="Calibri"/>
              </a:rPr>
              <a:t>w/wo the aid of AI-generated reports.</a:t>
            </a:r>
          </a:p>
          <a:p>
            <a:pPr marL="457200" lvl="0" indent="-361950" algn="l" rtl="0">
              <a:lnSpc>
                <a:spcPct val="115000"/>
              </a:lnSpc>
              <a:spcBef>
                <a:spcPts val="0"/>
              </a:spcBef>
              <a:spcAft>
                <a:spcPts val="0"/>
              </a:spcAft>
              <a:buSzPts val="2100"/>
              <a:buFont typeface="Calibri"/>
              <a:buChar char="●"/>
            </a:pPr>
            <a:r>
              <a:rPr lang="en" sz="2100" dirty="0">
                <a:solidFill>
                  <a:srgbClr val="FFFF00"/>
                </a:solidFill>
                <a:latin typeface="Calibri"/>
                <a:ea typeface="Calibri"/>
                <a:cs typeface="Calibri"/>
                <a:sym typeface="Calibri"/>
              </a:rPr>
              <a:t>significant reduction in reading time</a:t>
            </a:r>
            <a:r>
              <a:rPr lang="en" sz="2100" dirty="0">
                <a:solidFill>
                  <a:srgbClr val="FFFFFF"/>
                </a:solidFill>
                <a:latin typeface="Calibri"/>
                <a:ea typeface="Calibri"/>
                <a:cs typeface="Calibri"/>
                <a:sym typeface="Calibri"/>
              </a:rPr>
              <a:t> from 34 to 19</a:t>
            </a:r>
            <a:r>
              <a:rPr lang="en" sz="2100" dirty="0">
                <a:solidFill>
                  <a:schemeClr val="lt1"/>
                </a:solidFill>
                <a:latin typeface="Calibri"/>
                <a:ea typeface="Calibri"/>
                <a:cs typeface="Calibri"/>
                <a:sym typeface="Calibri"/>
              </a:rPr>
              <a:t> </a:t>
            </a:r>
            <a:r>
              <a:rPr lang="en" sz="2100" dirty="0">
                <a:latin typeface="Calibri"/>
                <a:ea typeface="Calibri"/>
                <a:cs typeface="Calibri"/>
                <a:sym typeface="Calibri"/>
              </a:rPr>
              <a:t>seconds. </a:t>
            </a:r>
          </a:p>
          <a:p>
            <a:pPr marL="457200" lvl="0" indent="-361950" algn="l" rtl="0">
              <a:lnSpc>
                <a:spcPct val="115000"/>
              </a:lnSpc>
              <a:spcBef>
                <a:spcPts val="0"/>
              </a:spcBef>
              <a:spcAft>
                <a:spcPts val="0"/>
              </a:spcAft>
              <a:buSzPts val="2100"/>
              <a:buFont typeface="Calibri"/>
              <a:buChar char="●"/>
            </a:pPr>
            <a:r>
              <a:rPr lang="en" sz="2100" dirty="0">
                <a:latin typeface="Calibri"/>
                <a:ea typeface="Calibri"/>
                <a:cs typeface="Calibri"/>
                <a:sym typeface="Calibri"/>
              </a:rPr>
              <a:t>agreement and quality scores </a:t>
            </a:r>
            <a:r>
              <a:rPr lang="en" sz="2100" dirty="0">
                <a:solidFill>
                  <a:schemeClr val="accent6"/>
                </a:solidFill>
                <a:latin typeface="Calibri"/>
                <a:ea typeface="Calibri"/>
                <a:cs typeface="Calibri"/>
                <a:sym typeface="Calibri"/>
              </a:rPr>
              <a:t>improved</a:t>
            </a:r>
            <a:r>
              <a:rPr lang="en" sz="2100" dirty="0">
                <a:latin typeface="Calibri"/>
                <a:ea typeface="Calibri"/>
                <a:cs typeface="Calibri"/>
                <a:sym typeface="Calibri"/>
              </a:rPr>
              <a:t> (4.6 to 4.7), (4.3 to 4.6).</a:t>
            </a:r>
            <a:endParaRPr sz="2100" dirty="0">
              <a:solidFill>
                <a:schemeClr val="lt1"/>
              </a:solidFill>
              <a:latin typeface="Calibri"/>
              <a:ea typeface="Calibri"/>
              <a:cs typeface="Calibri"/>
              <a:sym typeface="Calibri"/>
            </a:endParaRPr>
          </a:p>
        </p:txBody>
      </p:sp>
      <p:pic>
        <p:nvPicPr>
          <p:cNvPr id="2" name="Google Shape;237;p32" descr="텍스트, 도표, 스크린샷, 평면도이(가) 표시된 사진&#10;&#10;자동 생성된 설명">
            <a:extLst>
              <a:ext uri="{FF2B5EF4-FFF2-40B4-BE49-F238E27FC236}">
                <a16:creationId xmlns:a16="http://schemas.microsoft.com/office/drawing/2014/main" id="{1C64C3D0-B81C-A3EB-99CB-552636A5837F}"/>
              </a:ext>
            </a:extLst>
          </p:cNvPr>
          <p:cNvPicPr preferRelativeResize="0"/>
          <p:nvPr/>
        </p:nvPicPr>
        <p:blipFill rotWithShape="1">
          <a:blip r:embed="rId5">
            <a:alphaModFix/>
          </a:blip>
          <a:srcRect b="27656"/>
          <a:stretch/>
        </p:blipFill>
        <p:spPr>
          <a:xfrm>
            <a:off x="459726" y="2571750"/>
            <a:ext cx="3794002" cy="2275972"/>
          </a:xfrm>
          <a:prstGeom prst="rect">
            <a:avLst/>
          </a:prstGeom>
          <a:noFill/>
          <a:ln>
            <a:noFill/>
          </a:ln>
        </p:spPr>
      </p:pic>
      <p:grpSp>
        <p:nvGrpSpPr>
          <p:cNvPr id="5" name="그룹 4">
            <a:extLst>
              <a:ext uri="{FF2B5EF4-FFF2-40B4-BE49-F238E27FC236}">
                <a16:creationId xmlns:a16="http://schemas.microsoft.com/office/drawing/2014/main" id="{C44901EE-F8B3-4967-2F07-E32CE185CB0A}"/>
              </a:ext>
            </a:extLst>
          </p:cNvPr>
          <p:cNvGrpSpPr/>
          <p:nvPr/>
        </p:nvGrpSpPr>
        <p:grpSpPr>
          <a:xfrm>
            <a:off x="4418682" y="2853134"/>
            <a:ext cx="4623118" cy="1949738"/>
            <a:chOff x="308168" y="2791864"/>
            <a:chExt cx="4623118" cy="1949738"/>
          </a:xfrm>
        </p:grpSpPr>
        <p:pic>
          <p:nvPicPr>
            <p:cNvPr id="170" name="Google Shape;170;p24"/>
            <p:cNvPicPr preferRelativeResize="0"/>
            <p:nvPr/>
          </p:nvPicPr>
          <p:blipFill rotWithShape="1">
            <a:blip r:embed="rId6">
              <a:alphaModFix/>
            </a:blip>
            <a:srcRect l="16975" r="56592"/>
            <a:stretch/>
          </p:blipFill>
          <p:spPr>
            <a:xfrm>
              <a:off x="1471658" y="2791864"/>
              <a:ext cx="2157456" cy="874498"/>
            </a:xfrm>
            <a:prstGeom prst="rect">
              <a:avLst/>
            </a:prstGeom>
            <a:noFill/>
            <a:ln>
              <a:noFill/>
            </a:ln>
          </p:spPr>
        </p:pic>
        <p:pic>
          <p:nvPicPr>
            <p:cNvPr id="3" name="Google Shape;170;p24">
              <a:extLst>
                <a:ext uri="{FF2B5EF4-FFF2-40B4-BE49-F238E27FC236}">
                  <a16:creationId xmlns:a16="http://schemas.microsoft.com/office/drawing/2014/main" id="{2E6BFE34-3FD1-ACEC-203B-AA249D3794B5}"/>
                </a:ext>
              </a:extLst>
            </p:cNvPr>
            <p:cNvPicPr preferRelativeResize="0"/>
            <p:nvPr/>
          </p:nvPicPr>
          <p:blipFill rotWithShape="1">
            <a:blip r:embed="rId6">
              <a:alphaModFix/>
            </a:blip>
            <a:srcRect l="43358"/>
            <a:stretch/>
          </p:blipFill>
          <p:spPr>
            <a:xfrm>
              <a:off x="308168" y="3826380"/>
              <a:ext cx="4623118" cy="874498"/>
            </a:xfrm>
            <a:prstGeom prst="rect">
              <a:avLst/>
            </a:prstGeom>
            <a:noFill/>
            <a:ln>
              <a:noFill/>
            </a:ln>
          </p:spPr>
        </p:pic>
        <p:sp>
          <p:nvSpPr>
            <p:cNvPr id="171" name="Google Shape;171;p24"/>
            <p:cNvSpPr/>
            <p:nvPr/>
          </p:nvSpPr>
          <p:spPr>
            <a:xfrm>
              <a:off x="1508185" y="3009027"/>
              <a:ext cx="1494900" cy="64020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
          <p:nvSpPr>
            <p:cNvPr id="172" name="Google Shape;172;p24"/>
            <p:cNvSpPr/>
            <p:nvPr/>
          </p:nvSpPr>
          <p:spPr>
            <a:xfrm>
              <a:off x="3581821" y="4037382"/>
              <a:ext cx="743487" cy="70422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
          <p:nvSpPr>
            <p:cNvPr id="4" name="Google Shape;172;p24">
              <a:extLst>
                <a:ext uri="{FF2B5EF4-FFF2-40B4-BE49-F238E27FC236}">
                  <a16:creationId xmlns:a16="http://schemas.microsoft.com/office/drawing/2014/main" id="{CE85FB79-EF69-18F1-7790-59FCE568AC22}"/>
                </a:ext>
              </a:extLst>
            </p:cNvPr>
            <p:cNvSpPr/>
            <p:nvPr/>
          </p:nvSpPr>
          <p:spPr>
            <a:xfrm>
              <a:off x="1238566" y="4037382"/>
              <a:ext cx="743487" cy="704220"/>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grpSp>
      <p:sp>
        <p:nvSpPr>
          <p:cNvPr id="6" name="Google Shape;172;p24">
            <a:extLst>
              <a:ext uri="{FF2B5EF4-FFF2-40B4-BE49-F238E27FC236}">
                <a16:creationId xmlns:a16="http://schemas.microsoft.com/office/drawing/2014/main" id="{AAA9D6DA-C569-0108-73CF-F0C57CFEC816}"/>
              </a:ext>
            </a:extLst>
          </p:cNvPr>
          <p:cNvSpPr/>
          <p:nvPr/>
        </p:nvSpPr>
        <p:spPr>
          <a:xfrm>
            <a:off x="3564857" y="2660014"/>
            <a:ext cx="603731" cy="549351"/>
          </a:xfrm>
          <a:prstGeom prst="rect">
            <a:avLst/>
          </a:prstGeom>
          <a:noFill/>
          <a:ln w="25400" cap="flat" cmpd="sng">
            <a:solidFill>
              <a:srgbClr val="FF00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B0F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7"/>
        <p:cNvGrpSpPr/>
        <p:nvPr/>
      </p:nvGrpSpPr>
      <p:grpSpPr>
        <a:xfrm>
          <a:off x="0" y="0"/>
          <a:ext cx="0" cy="0"/>
          <a:chOff x="0" y="0"/>
          <a:chExt cx="0" cy="0"/>
        </a:xfrm>
      </p:grpSpPr>
      <p:sp>
        <p:nvSpPr>
          <p:cNvPr id="178" name="Google Shape;178;p25"/>
          <p:cNvSpPr txBox="1">
            <a:spLocks noGrp="1"/>
          </p:cNvSpPr>
          <p:nvPr>
            <p:ph type="title"/>
          </p:nvPr>
        </p:nvSpPr>
        <p:spPr>
          <a:xfrm>
            <a:off x="50517" y="1036425"/>
            <a:ext cx="8734794" cy="582600"/>
          </a:xfrm>
          <a:prstGeom prst="rect">
            <a:avLst/>
          </a:prstGeom>
          <a:noFill/>
          <a:ln>
            <a:noFill/>
          </a:ln>
        </p:spPr>
        <p:txBody>
          <a:bodyPr spcFirstLastPara="1" wrap="square" lIns="91425" tIns="91425" rIns="91425" bIns="91425" anchor="ctr" anchorCtr="0">
            <a:noAutofit/>
          </a:bodyPr>
          <a:lstStyle/>
          <a:p>
            <a:pPr marL="457200" lvl="0" indent="0" algn="ctr" rtl="0">
              <a:spcBef>
                <a:spcPts val="0"/>
              </a:spcBef>
              <a:spcAft>
                <a:spcPts val="1000"/>
              </a:spcAft>
              <a:buClr>
                <a:schemeClr val="dk1"/>
              </a:buClr>
              <a:buSzPts val="1100"/>
              <a:buFont typeface="Arial"/>
              <a:buNone/>
            </a:pPr>
            <a:r>
              <a:rPr lang="en" sz="2500" dirty="0">
                <a:solidFill>
                  <a:srgbClr val="FFFFFF"/>
                </a:solidFill>
                <a:latin typeface="Calibri"/>
                <a:ea typeface="Calibri"/>
                <a:cs typeface="Calibri"/>
                <a:sym typeface="Calibri"/>
              </a:rPr>
              <a:t>‘Intended use’ of  </a:t>
            </a:r>
            <a:r>
              <a:rPr lang="en" sz="2500" dirty="0" err="1">
                <a:solidFill>
                  <a:srgbClr val="FFFFFF"/>
                </a:solidFill>
                <a:latin typeface="Calibri"/>
                <a:ea typeface="Calibri"/>
                <a:cs typeface="Calibri"/>
                <a:sym typeface="Calibri"/>
              </a:rPr>
              <a:t>AIRead</a:t>
            </a:r>
            <a:r>
              <a:rPr lang="en" sz="2500" dirty="0">
                <a:solidFill>
                  <a:srgbClr val="FFFFFF"/>
                </a:solidFill>
                <a:latin typeface="Calibri"/>
                <a:ea typeface="Calibri"/>
                <a:cs typeface="Calibri"/>
                <a:sym typeface="Calibri"/>
              </a:rPr>
              <a:t>-CXR,  Prof. </a:t>
            </a:r>
            <a:r>
              <a:rPr lang="en" sz="2500" dirty="0" err="1">
                <a:solidFill>
                  <a:srgbClr val="FFFFFF"/>
                </a:solidFill>
                <a:latin typeface="Calibri"/>
                <a:ea typeface="Calibri"/>
                <a:cs typeface="Calibri"/>
                <a:sym typeface="Calibri"/>
              </a:rPr>
              <a:t>Valmed</a:t>
            </a:r>
            <a:r>
              <a:rPr lang="en" sz="2500" dirty="0">
                <a:solidFill>
                  <a:srgbClr val="FFFFFF"/>
                </a:solidFill>
                <a:latin typeface="Calibri"/>
                <a:ea typeface="Calibri"/>
                <a:cs typeface="Calibri"/>
                <a:sym typeface="Calibri"/>
              </a:rPr>
              <a:t>,  </a:t>
            </a:r>
            <a:r>
              <a:rPr lang="en" sz="2500" dirty="0" err="1">
                <a:solidFill>
                  <a:srgbClr val="FFFFFF"/>
                </a:solidFill>
                <a:latin typeface="Calibri"/>
                <a:ea typeface="Calibri"/>
                <a:cs typeface="Calibri"/>
                <a:sym typeface="Calibri"/>
              </a:rPr>
              <a:t>OpenEvidence</a:t>
            </a:r>
            <a:endParaRPr sz="2500" dirty="0">
              <a:solidFill>
                <a:srgbClr val="FFFFFF"/>
              </a:solidFill>
              <a:latin typeface="Calibri"/>
              <a:ea typeface="Calibri"/>
              <a:cs typeface="Calibri"/>
              <a:sym typeface="Calibri"/>
            </a:endParaRPr>
          </a:p>
        </p:txBody>
      </p:sp>
      <p:sp>
        <p:nvSpPr>
          <p:cNvPr id="179" name="Google Shape;179;p25"/>
          <p:cNvSpPr txBox="1">
            <a:spLocks noGrp="1"/>
          </p:cNvSpPr>
          <p:nvPr>
            <p:ph type="body" idx="1"/>
          </p:nvPr>
        </p:nvSpPr>
        <p:spPr>
          <a:xfrm>
            <a:off x="399300" y="2261875"/>
            <a:ext cx="8045400" cy="12195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1000"/>
              </a:spcAft>
              <a:buNone/>
            </a:pPr>
            <a:r>
              <a:rPr lang="en" sz="2200" b="1" dirty="0">
                <a:solidFill>
                  <a:schemeClr val="accent6"/>
                </a:solidFill>
                <a:latin typeface="Calibri"/>
                <a:ea typeface="Calibri"/>
                <a:cs typeface="Calibri"/>
                <a:sym typeface="Calibri"/>
              </a:rPr>
              <a:t>An assistive AI</a:t>
            </a:r>
            <a:r>
              <a:rPr lang="en" sz="2200" b="1" dirty="0">
                <a:solidFill>
                  <a:srgbClr val="FFFFFF"/>
                </a:solidFill>
                <a:latin typeface="Calibri"/>
                <a:ea typeface="Calibri"/>
                <a:cs typeface="Calibri"/>
                <a:sym typeface="Calibri"/>
              </a:rPr>
              <a:t> in a clinician-in-the-loop framework,</a:t>
            </a:r>
            <a:r>
              <a:rPr lang="en" sz="2200" b="1" dirty="0">
                <a:solidFill>
                  <a:schemeClr val="accent6"/>
                </a:solidFill>
                <a:latin typeface="Calibri"/>
                <a:ea typeface="Calibri"/>
                <a:cs typeface="Calibri"/>
                <a:sym typeface="Calibri"/>
              </a:rPr>
              <a:t> </a:t>
            </a:r>
            <a:br>
              <a:rPr lang="en" sz="2200" b="1" dirty="0">
                <a:solidFill>
                  <a:schemeClr val="accent6"/>
                </a:solidFill>
                <a:latin typeface="Calibri"/>
                <a:ea typeface="Calibri"/>
                <a:cs typeface="Calibri"/>
                <a:sym typeface="Calibri"/>
              </a:rPr>
            </a:br>
            <a:r>
              <a:rPr lang="en" sz="2200" b="1" dirty="0">
                <a:solidFill>
                  <a:srgbClr val="FFFFFF"/>
                </a:solidFill>
                <a:latin typeface="Calibri"/>
                <a:ea typeface="Calibri"/>
                <a:cs typeface="Calibri"/>
                <a:sym typeface="Calibri"/>
              </a:rPr>
              <a:t>designed </a:t>
            </a:r>
            <a:r>
              <a:rPr lang="en" sz="2200" b="1" dirty="0">
                <a:solidFill>
                  <a:schemeClr val="accent6"/>
                </a:solidFill>
                <a:latin typeface="Calibri"/>
                <a:ea typeface="Calibri"/>
                <a:cs typeface="Calibri"/>
                <a:sym typeface="Calibri"/>
              </a:rPr>
              <a:t>not to replace clinical decision-making </a:t>
            </a:r>
            <a:br>
              <a:rPr lang="en" sz="2200" b="1" dirty="0">
                <a:solidFill>
                  <a:schemeClr val="accent6"/>
                </a:solidFill>
                <a:latin typeface="Calibri"/>
                <a:ea typeface="Calibri"/>
                <a:cs typeface="Calibri"/>
                <a:sym typeface="Calibri"/>
              </a:rPr>
            </a:br>
            <a:r>
              <a:rPr lang="en" sz="2200" b="1" dirty="0">
                <a:solidFill>
                  <a:srgbClr val="FFFFFF"/>
                </a:solidFill>
                <a:latin typeface="Calibri"/>
                <a:ea typeface="Calibri"/>
                <a:cs typeface="Calibri"/>
                <a:sym typeface="Calibri"/>
              </a:rPr>
              <a:t>but</a:t>
            </a:r>
            <a:r>
              <a:rPr lang="en" sz="2200" b="1" dirty="0">
                <a:solidFill>
                  <a:schemeClr val="accent6"/>
                </a:solidFill>
                <a:latin typeface="Calibri"/>
                <a:ea typeface="Calibri"/>
                <a:cs typeface="Calibri"/>
                <a:sym typeface="Calibri"/>
              </a:rPr>
              <a:t> to enhance workflow efficiency and quality.</a:t>
            </a:r>
            <a:endParaRPr sz="2200" b="1" dirty="0">
              <a:solidFill>
                <a:srgbClr val="FFFFFF"/>
              </a:solidFill>
              <a:latin typeface="Calibri"/>
              <a:ea typeface="Calibri"/>
              <a:cs typeface="Calibri"/>
              <a:sym typeface="Calibri"/>
            </a:endParaRPr>
          </a:p>
        </p:txBody>
      </p:sp>
      <p:pic>
        <p:nvPicPr>
          <p:cNvPr id="180" name="Google Shape;180;p25"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dirty="0">
                <a:latin typeface="Calibri"/>
                <a:ea typeface="Calibri"/>
                <a:cs typeface="Calibri"/>
                <a:sym typeface="Calibri"/>
              </a:rPr>
              <a:t>Safety and reliability from the </a:t>
            </a:r>
            <a:r>
              <a:rPr lang="en" sz="2500" dirty="0">
                <a:solidFill>
                  <a:srgbClr val="FFFF00"/>
                </a:solidFill>
                <a:latin typeface="Calibri"/>
                <a:ea typeface="Calibri"/>
                <a:cs typeface="Calibri"/>
                <a:sym typeface="Calibri"/>
              </a:rPr>
              <a:t>Physician’s</a:t>
            </a:r>
            <a:r>
              <a:rPr lang="en" sz="2500" dirty="0">
                <a:latin typeface="Calibri"/>
                <a:ea typeface="Calibri"/>
                <a:cs typeface="Calibri"/>
                <a:sym typeface="Calibri"/>
              </a:rPr>
              <a:t> perspective</a:t>
            </a:r>
            <a:endParaRPr sz="2500" dirty="0">
              <a:solidFill>
                <a:srgbClr val="FFFFFF"/>
              </a:solidFill>
              <a:latin typeface="Calibri"/>
              <a:ea typeface="Calibri"/>
              <a:cs typeface="Calibri"/>
              <a:sym typeface="Calibri"/>
            </a:endParaRPr>
          </a:p>
        </p:txBody>
      </p:sp>
      <p:sp>
        <p:nvSpPr>
          <p:cNvPr id="186" name="Google Shape;186;p26"/>
          <p:cNvSpPr txBox="1">
            <a:spLocks noGrp="1"/>
          </p:cNvSpPr>
          <p:nvPr>
            <p:ph type="body" idx="1"/>
          </p:nvPr>
        </p:nvSpPr>
        <p:spPr>
          <a:xfrm>
            <a:off x="567521" y="1672417"/>
            <a:ext cx="7565100" cy="12195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en" sz="2200" b="1" dirty="0" err="1">
                <a:latin typeface="Calibri"/>
                <a:ea typeface="Calibri"/>
                <a:cs typeface="Calibri"/>
                <a:sym typeface="Calibri"/>
              </a:rPr>
              <a:t>AIRead</a:t>
            </a:r>
            <a:r>
              <a:rPr lang="en" sz="2200" b="1" dirty="0">
                <a:latin typeface="Calibri"/>
                <a:ea typeface="Calibri"/>
                <a:cs typeface="Calibri"/>
                <a:sym typeface="Calibri"/>
              </a:rPr>
              <a:t>-CXR,  Prof. </a:t>
            </a:r>
            <a:r>
              <a:rPr lang="en" sz="2200" b="1" dirty="0" err="1">
                <a:latin typeface="Calibri"/>
                <a:ea typeface="Calibri"/>
                <a:cs typeface="Calibri"/>
                <a:sym typeface="Calibri"/>
              </a:rPr>
              <a:t>Valmed</a:t>
            </a:r>
            <a:r>
              <a:rPr lang="en" sz="2200" b="1" dirty="0">
                <a:latin typeface="Calibri"/>
                <a:ea typeface="Calibri"/>
                <a:cs typeface="Calibri"/>
                <a:sym typeface="Calibri"/>
              </a:rPr>
              <a:t>     </a:t>
            </a:r>
            <a:r>
              <a:rPr lang="en" sz="2200" b="1" dirty="0">
                <a:solidFill>
                  <a:srgbClr val="FFFFFF"/>
                </a:solidFill>
                <a:latin typeface="Calibri"/>
                <a:ea typeface="Calibri"/>
                <a:cs typeface="Calibri"/>
                <a:sym typeface="Calibri"/>
              </a:rPr>
              <a:t>&gt;=     </a:t>
            </a:r>
            <a:r>
              <a:rPr lang="en" sz="2200" b="1" dirty="0" err="1">
                <a:solidFill>
                  <a:srgbClr val="FFFFFF"/>
                </a:solidFill>
                <a:latin typeface="Calibri"/>
                <a:ea typeface="Calibri"/>
                <a:cs typeface="Calibri"/>
                <a:sym typeface="Calibri"/>
              </a:rPr>
              <a:t>OpenEvidence</a:t>
            </a:r>
            <a:endParaRPr sz="2200" b="1" dirty="0">
              <a:solidFill>
                <a:srgbClr val="FFFFFF"/>
              </a:solidFill>
              <a:latin typeface="Calibri"/>
              <a:ea typeface="Calibri"/>
              <a:cs typeface="Calibri"/>
              <a:sym typeface="Calibri"/>
            </a:endParaRPr>
          </a:p>
          <a:p>
            <a:pPr marL="457200" lvl="0" indent="0" algn="ctr" rtl="0">
              <a:spcBef>
                <a:spcPts val="1000"/>
              </a:spcBef>
              <a:spcAft>
                <a:spcPts val="0"/>
              </a:spcAft>
              <a:buNone/>
            </a:pPr>
            <a:endParaRPr sz="2200" b="1" dirty="0">
              <a:solidFill>
                <a:srgbClr val="FFFFFF"/>
              </a:solidFill>
              <a:latin typeface="Calibri"/>
              <a:ea typeface="Calibri"/>
              <a:cs typeface="Calibri"/>
              <a:sym typeface="Calibri"/>
            </a:endParaRPr>
          </a:p>
          <a:p>
            <a:pPr marL="457200" lvl="0" indent="0" algn="ctr" rtl="0">
              <a:spcBef>
                <a:spcPts val="1000"/>
              </a:spcBef>
              <a:spcAft>
                <a:spcPts val="0"/>
              </a:spcAft>
              <a:buNone/>
            </a:pPr>
            <a:endParaRPr sz="2200" b="1" dirty="0">
              <a:solidFill>
                <a:srgbClr val="FFFFFF"/>
              </a:solidFill>
              <a:latin typeface="Calibri"/>
              <a:ea typeface="Calibri"/>
              <a:cs typeface="Calibri"/>
              <a:sym typeface="Calibri"/>
            </a:endParaRPr>
          </a:p>
          <a:p>
            <a:pPr marL="457200" lvl="0" indent="0" algn="ctr" rtl="0">
              <a:spcBef>
                <a:spcPts val="1000"/>
              </a:spcBef>
              <a:spcAft>
                <a:spcPts val="0"/>
              </a:spcAft>
              <a:buNone/>
            </a:pPr>
            <a:r>
              <a:rPr lang="en" sz="2200" b="1" dirty="0">
                <a:solidFill>
                  <a:srgbClr val="FFFF00"/>
                </a:solidFill>
                <a:latin typeface="Calibri"/>
                <a:ea typeface="Calibri"/>
                <a:cs typeface="Calibri"/>
                <a:sym typeface="Calibri"/>
              </a:rPr>
              <a:t>Better Clinical Evidence</a:t>
            </a:r>
            <a:endParaRPr sz="2200" b="1" dirty="0">
              <a:solidFill>
                <a:srgbClr val="FFFF00"/>
              </a:solidFill>
              <a:latin typeface="Calibri"/>
              <a:ea typeface="Calibri"/>
              <a:cs typeface="Calibri"/>
              <a:sym typeface="Calibri"/>
            </a:endParaRPr>
          </a:p>
          <a:p>
            <a:pPr indent="0" algn="ctr">
              <a:spcBef>
                <a:spcPts val="1000"/>
              </a:spcBef>
              <a:spcAft>
                <a:spcPts val="1000"/>
              </a:spcAft>
              <a:buNone/>
            </a:pPr>
            <a:r>
              <a:rPr lang="en" sz="2200" b="1" dirty="0">
                <a:solidFill>
                  <a:srgbClr val="FFFFFF"/>
                </a:solidFill>
                <a:latin typeface="Calibri"/>
                <a:ea typeface="Calibri"/>
                <a:cs typeface="Calibri"/>
                <a:sym typeface="Calibri"/>
              </a:rPr>
              <a:t>Safer against Automation &amp; Cognitive Bias</a:t>
            </a:r>
            <a:br>
              <a:rPr lang="en" sz="2200" b="1" dirty="0">
                <a:solidFill>
                  <a:srgbClr val="FFFFFF"/>
                </a:solidFill>
                <a:latin typeface="Calibri"/>
                <a:ea typeface="Calibri"/>
                <a:cs typeface="Calibri"/>
                <a:sym typeface="Calibri"/>
              </a:rPr>
            </a:br>
            <a:r>
              <a:rPr lang="en" sz="2200" b="1" dirty="0">
                <a:solidFill>
                  <a:srgbClr val="FFFFFF"/>
                </a:solidFill>
                <a:latin typeface="Calibri"/>
                <a:ea typeface="Calibri"/>
                <a:cs typeface="Calibri"/>
                <a:sym typeface="Calibri"/>
              </a:rPr>
              <a:t>(</a:t>
            </a:r>
            <a:r>
              <a:rPr lang="en" altLang="ko-KR" sz="2200" b="1" dirty="0">
                <a:solidFill>
                  <a:schemeClr val="bg2">
                    <a:lumMod val="20000"/>
                    <a:lumOff val="80000"/>
                  </a:schemeClr>
                </a:solidFill>
                <a:latin typeface="Calibri"/>
                <a:ea typeface="Calibri"/>
                <a:cs typeface="Calibri"/>
                <a:sym typeface="Calibri"/>
              </a:rPr>
              <a:t>‘</a:t>
            </a:r>
            <a:r>
              <a:rPr lang="en" altLang="ko-KR" sz="2200" b="1" dirty="0">
                <a:solidFill>
                  <a:schemeClr val="accent6"/>
                </a:solidFill>
                <a:latin typeface="Calibri"/>
                <a:ea typeface="Calibri"/>
                <a:cs typeface="Calibri"/>
                <a:sym typeface="Calibri"/>
              </a:rPr>
              <a:t>Able</a:t>
            </a:r>
            <a:r>
              <a:rPr lang="en" altLang="ko-KR" sz="2200" b="1" dirty="0">
                <a:solidFill>
                  <a:schemeClr val="bg2">
                    <a:lumMod val="20000"/>
                    <a:lumOff val="80000"/>
                  </a:schemeClr>
                </a:solidFill>
                <a:latin typeface="Calibri"/>
                <a:ea typeface="Calibri"/>
                <a:cs typeface="Calibri"/>
                <a:sym typeface="Calibri"/>
              </a:rPr>
              <a:t>’ to verify </a:t>
            </a:r>
            <a:r>
              <a:rPr lang="en" altLang="ko-KR" sz="2200" b="1" dirty="0">
                <a:solidFill>
                  <a:srgbClr val="FFFFFF"/>
                </a:solidFill>
                <a:latin typeface="Calibri"/>
                <a:ea typeface="Calibri"/>
                <a:cs typeface="Calibri"/>
                <a:sym typeface="Calibri"/>
              </a:rPr>
              <a:t>AI outputs</a:t>
            </a:r>
            <a:r>
              <a:rPr lang="en-US" sz="2200" b="1" dirty="0">
                <a:solidFill>
                  <a:srgbClr val="FFFFFF"/>
                </a:solidFill>
                <a:latin typeface="Calibri"/>
                <a:ea typeface="Calibri"/>
                <a:cs typeface="Calibri"/>
                <a:sym typeface="Calibri"/>
              </a:rPr>
              <a:t>)</a:t>
            </a:r>
            <a:endParaRPr sz="2200" b="1" dirty="0">
              <a:solidFill>
                <a:srgbClr val="FFFFFF"/>
              </a:solidFill>
              <a:latin typeface="Calibri"/>
              <a:ea typeface="Calibri"/>
              <a:cs typeface="Calibri"/>
              <a:sym typeface="Calibri"/>
            </a:endParaRPr>
          </a:p>
        </p:txBody>
      </p:sp>
      <p:pic>
        <p:nvPicPr>
          <p:cNvPr id="187" name="Google Shape;187;p26"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400"/>
              <a:buNone/>
            </a:pPr>
            <a:r>
              <a:rPr lang="en" sz="2500">
                <a:latin typeface="Calibri"/>
                <a:ea typeface="Calibri"/>
                <a:cs typeface="Calibri"/>
                <a:sym typeface="Calibri"/>
              </a:rPr>
              <a:t>Agenda</a:t>
            </a:r>
            <a:endParaRPr sz="2500">
              <a:solidFill>
                <a:schemeClr val="accent6"/>
              </a:solidFill>
              <a:latin typeface="Calibri"/>
              <a:ea typeface="Calibri"/>
              <a:cs typeface="Calibri"/>
              <a:sym typeface="Calibri"/>
            </a:endParaRPr>
          </a:p>
        </p:txBody>
      </p:sp>
      <p:sp>
        <p:nvSpPr>
          <p:cNvPr id="42" name="Google Shape;42;p10"/>
          <p:cNvSpPr txBox="1">
            <a:spLocks noGrp="1"/>
          </p:cNvSpPr>
          <p:nvPr>
            <p:ph type="body" idx="1"/>
          </p:nvPr>
        </p:nvSpPr>
        <p:spPr>
          <a:xfrm>
            <a:off x="160400" y="1385300"/>
            <a:ext cx="8881500" cy="27459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alibri"/>
              <a:buAutoNum type="arabicPeriod"/>
            </a:pPr>
            <a:r>
              <a:rPr lang="en" sz="2200" dirty="0">
                <a:latin typeface="Calibri"/>
                <a:ea typeface="Calibri"/>
                <a:cs typeface="Calibri"/>
                <a:sym typeface="Calibri"/>
              </a:rPr>
              <a:t>Latest Services in Generative AI–based Medical LLM &amp; Clinical Evidence</a:t>
            </a:r>
            <a:endParaRPr sz="2200" dirty="0">
              <a:latin typeface="Calibri"/>
              <a:ea typeface="Calibri"/>
              <a:cs typeface="Calibri"/>
              <a:sym typeface="Calibri"/>
            </a:endParaRPr>
          </a:p>
          <a:p>
            <a:pPr marL="914400" lvl="1" indent="-368300" algn="l" rtl="0">
              <a:lnSpc>
                <a:spcPct val="115000"/>
              </a:lnSpc>
              <a:spcBef>
                <a:spcPts val="0"/>
              </a:spcBef>
              <a:spcAft>
                <a:spcPts val="0"/>
              </a:spcAft>
              <a:buSzPts val="2200"/>
              <a:buFont typeface="Calibri"/>
              <a:buAutoNum type="alphaLcPeriod"/>
            </a:pPr>
            <a:r>
              <a:rPr lang="en" sz="2200" dirty="0" err="1">
                <a:latin typeface="Calibri"/>
                <a:ea typeface="Calibri"/>
                <a:cs typeface="Calibri"/>
                <a:sym typeface="Calibri"/>
              </a:rPr>
              <a:t>OpenEvidence</a:t>
            </a:r>
            <a:endParaRPr sz="2200" dirty="0">
              <a:latin typeface="Calibri"/>
              <a:ea typeface="Calibri"/>
              <a:cs typeface="Calibri"/>
              <a:sym typeface="Calibri"/>
            </a:endParaRPr>
          </a:p>
          <a:p>
            <a:pPr marL="914400" lvl="1" indent="-368300" algn="l" rtl="0">
              <a:lnSpc>
                <a:spcPct val="115000"/>
              </a:lnSpc>
              <a:spcBef>
                <a:spcPts val="0"/>
              </a:spcBef>
              <a:spcAft>
                <a:spcPts val="0"/>
              </a:spcAft>
              <a:buSzPts val="2200"/>
              <a:buFont typeface="Calibri"/>
              <a:buAutoNum type="alphaLcPeriod"/>
            </a:pPr>
            <a:r>
              <a:rPr lang="en" sz="2200" dirty="0">
                <a:latin typeface="Calibri"/>
                <a:ea typeface="Calibri"/>
                <a:cs typeface="Calibri"/>
                <a:sym typeface="Calibri"/>
              </a:rPr>
              <a:t>Prof. </a:t>
            </a:r>
            <a:r>
              <a:rPr lang="en" sz="2200" dirty="0" err="1">
                <a:latin typeface="Calibri"/>
                <a:ea typeface="Calibri"/>
                <a:cs typeface="Calibri"/>
                <a:sym typeface="Calibri"/>
              </a:rPr>
              <a:t>Valmed</a:t>
            </a:r>
            <a:endParaRPr sz="2200" dirty="0">
              <a:latin typeface="Calibri"/>
              <a:ea typeface="Calibri"/>
              <a:cs typeface="Calibri"/>
              <a:sym typeface="Calibri"/>
            </a:endParaRPr>
          </a:p>
          <a:p>
            <a:pPr marL="914400" lvl="1" indent="-368300" algn="l" rtl="0">
              <a:lnSpc>
                <a:spcPct val="115000"/>
              </a:lnSpc>
              <a:spcBef>
                <a:spcPts val="0"/>
              </a:spcBef>
              <a:spcAft>
                <a:spcPts val="0"/>
              </a:spcAft>
              <a:buSzPts val="2200"/>
              <a:buFont typeface="Calibri"/>
              <a:buAutoNum type="alphaLcPeriod"/>
            </a:pPr>
            <a:r>
              <a:rPr lang="en" sz="2200" dirty="0" err="1">
                <a:latin typeface="Calibri"/>
                <a:ea typeface="Calibri"/>
                <a:cs typeface="Calibri"/>
                <a:sym typeface="Calibri"/>
              </a:rPr>
              <a:t>AIRead</a:t>
            </a:r>
            <a:r>
              <a:rPr lang="en" sz="2200" dirty="0">
                <a:latin typeface="Calibri"/>
                <a:ea typeface="Calibri"/>
                <a:cs typeface="Calibri"/>
                <a:sym typeface="Calibri"/>
              </a:rPr>
              <a:t>-CXR</a:t>
            </a:r>
            <a:br>
              <a:rPr lang="en" sz="2200" dirty="0">
                <a:latin typeface="Calibri"/>
                <a:ea typeface="Calibri"/>
                <a:cs typeface="Calibri"/>
                <a:sym typeface="Calibri"/>
              </a:rPr>
            </a:br>
            <a:endParaRPr sz="2200" dirty="0">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AutoNum type="arabicPeriod"/>
            </a:pPr>
            <a:r>
              <a:rPr lang="en" sz="2200" dirty="0">
                <a:latin typeface="Calibri"/>
                <a:ea typeface="Calibri"/>
                <a:cs typeface="Calibri"/>
                <a:sym typeface="Calibri"/>
              </a:rPr>
              <a:t>Generative AI based </a:t>
            </a:r>
            <a:r>
              <a:rPr lang="en" sz="2200" dirty="0" err="1">
                <a:latin typeface="Calibri"/>
                <a:ea typeface="Calibri"/>
                <a:cs typeface="Calibri"/>
                <a:sym typeface="Calibri"/>
              </a:rPr>
              <a:t>SaMD</a:t>
            </a:r>
            <a:r>
              <a:rPr lang="en" sz="2200" dirty="0">
                <a:latin typeface="Calibri"/>
                <a:ea typeface="Calibri"/>
                <a:cs typeface="Calibri"/>
                <a:sym typeface="Calibri"/>
              </a:rPr>
              <a:t> - Points for Discussion</a:t>
            </a:r>
            <a:endParaRPr sz="2200" dirty="0">
              <a:latin typeface="Calibri"/>
              <a:ea typeface="Calibri"/>
              <a:cs typeface="Calibri"/>
              <a:sym typeface="Calibri"/>
            </a:endParaRPr>
          </a:p>
        </p:txBody>
      </p:sp>
      <p:pic>
        <p:nvPicPr>
          <p:cNvPr id="43" name="Google Shape;43;p10" descr="폰트, 그래픽, 그래픽 디자인, 로고이(가) 표시된 사진&#10;&#10;자동 생성된 설명"/>
          <p:cNvPicPr preferRelativeResize="0"/>
          <p:nvPr/>
        </p:nvPicPr>
        <p:blipFill rotWithShape="1">
          <a:blip r:embed="rId3">
            <a:alphaModFix/>
          </a:blip>
          <a:srcRect/>
          <a:stretch/>
        </p:blipFill>
        <p:spPr>
          <a:xfrm>
            <a:off x="7625387" y="183959"/>
            <a:ext cx="1385313" cy="22551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1"/>
        <p:cNvGrpSpPr/>
        <p:nvPr/>
      </p:nvGrpSpPr>
      <p:grpSpPr>
        <a:xfrm>
          <a:off x="0" y="0"/>
          <a:ext cx="0" cy="0"/>
          <a:chOff x="0" y="0"/>
          <a:chExt cx="0" cy="0"/>
        </a:xfrm>
      </p:grpSpPr>
      <p:sp>
        <p:nvSpPr>
          <p:cNvPr id="192" name="Google Shape;192;p27"/>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dirty="0">
                <a:latin typeface="Calibri"/>
                <a:ea typeface="Calibri"/>
                <a:cs typeface="Calibri"/>
                <a:sym typeface="Calibri"/>
              </a:rPr>
              <a:t>Safety and reliability from the </a:t>
            </a:r>
            <a:r>
              <a:rPr lang="en" sz="2500" dirty="0">
                <a:solidFill>
                  <a:srgbClr val="FFFF00"/>
                </a:solidFill>
                <a:latin typeface="Calibri"/>
                <a:ea typeface="Calibri"/>
                <a:cs typeface="Calibri"/>
                <a:sym typeface="Calibri"/>
              </a:rPr>
              <a:t>Patient’s</a:t>
            </a:r>
            <a:r>
              <a:rPr lang="en" sz="2500" dirty="0">
                <a:latin typeface="Calibri"/>
                <a:ea typeface="Calibri"/>
                <a:cs typeface="Calibri"/>
                <a:sym typeface="Calibri"/>
              </a:rPr>
              <a:t> perspective</a:t>
            </a:r>
            <a:endParaRPr sz="2500" dirty="0">
              <a:solidFill>
                <a:srgbClr val="FFFFFF"/>
              </a:solidFill>
              <a:latin typeface="Calibri"/>
              <a:ea typeface="Calibri"/>
              <a:cs typeface="Calibri"/>
              <a:sym typeface="Calibri"/>
            </a:endParaRPr>
          </a:p>
        </p:txBody>
      </p:sp>
      <p:sp>
        <p:nvSpPr>
          <p:cNvPr id="193" name="Google Shape;193;p27"/>
          <p:cNvSpPr txBox="1">
            <a:spLocks noGrp="1"/>
          </p:cNvSpPr>
          <p:nvPr>
            <p:ph type="body" idx="1"/>
          </p:nvPr>
        </p:nvSpPr>
        <p:spPr>
          <a:xfrm>
            <a:off x="109100" y="1784335"/>
            <a:ext cx="8825400" cy="12195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en" sz="2200" b="1" dirty="0">
                <a:solidFill>
                  <a:srgbClr val="FFFFFF"/>
                </a:solidFill>
                <a:latin typeface="Calibri"/>
                <a:ea typeface="Calibri"/>
                <a:cs typeface="Calibri"/>
                <a:sym typeface="Calibri"/>
              </a:rPr>
              <a:t>Prof. </a:t>
            </a:r>
            <a:r>
              <a:rPr lang="en" sz="2200" b="1" dirty="0" err="1">
                <a:latin typeface="Calibri"/>
                <a:ea typeface="Calibri"/>
                <a:cs typeface="Calibri"/>
                <a:sym typeface="Calibri"/>
              </a:rPr>
              <a:t>Valmed</a:t>
            </a:r>
            <a:r>
              <a:rPr lang="en" sz="2200" b="1" dirty="0">
                <a:latin typeface="Calibri"/>
                <a:ea typeface="Calibri"/>
                <a:cs typeface="Calibri"/>
                <a:sym typeface="Calibri"/>
              </a:rPr>
              <a:t>     =?     </a:t>
            </a:r>
            <a:r>
              <a:rPr lang="en" sz="2200" b="1" dirty="0" err="1">
                <a:solidFill>
                  <a:srgbClr val="FFFFFF"/>
                </a:solidFill>
                <a:latin typeface="Calibri"/>
                <a:ea typeface="Calibri"/>
                <a:cs typeface="Calibri"/>
                <a:sym typeface="Calibri"/>
              </a:rPr>
              <a:t>OpenEvidence</a:t>
            </a:r>
            <a:endParaRPr sz="2200" b="1" dirty="0">
              <a:solidFill>
                <a:srgbClr val="FFFFFF"/>
              </a:solidFill>
              <a:latin typeface="Calibri"/>
              <a:ea typeface="Calibri"/>
              <a:cs typeface="Calibri"/>
              <a:sym typeface="Calibri"/>
            </a:endParaRPr>
          </a:p>
          <a:p>
            <a:pPr marL="457200" lvl="0" indent="0" algn="ctr" rtl="0">
              <a:spcBef>
                <a:spcPts val="1000"/>
              </a:spcBef>
              <a:spcAft>
                <a:spcPts val="0"/>
              </a:spcAft>
              <a:buNone/>
            </a:pPr>
            <a:endParaRPr sz="2200" b="1" dirty="0">
              <a:latin typeface="Calibri"/>
              <a:ea typeface="Calibri"/>
              <a:cs typeface="Calibri"/>
              <a:sym typeface="Calibri"/>
            </a:endParaRPr>
          </a:p>
          <a:p>
            <a:pPr marL="457200" lvl="0" indent="0" algn="ctr" rtl="0">
              <a:spcBef>
                <a:spcPts val="1000"/>
              </a:spcBef>
              <a:spcAft>
                <a:spcPts val="0"/>
              </a:spcAft>
              <a:buNone/>
            </a:pPr>
            <a:r>
              <a:rPr lang="en" sz="2200" b="1" dirty="0">
                <a:solidFill>
                  <a:srgbClr val="FFFF00"/>
                </a:solidFill>
                <a:latin typeface="Calibri"/>
                <a:ea typeface="Calibri"/>
                <a:cs typeface="Calibri"/>
                <a:sym typeface="Calibri"/>
              </a:rPr>
              <a:t>Human Doctor(Trust)</a:t>
            </a:r>
            <a:r>
              <a:rPr lang="en" sz="2200" b="1" dirty="0">
                <a:latin typeface="Calibri"/>
                <a:ea typeface="Calibri"/>
                <a:cs typeface="Calibri"/>
                <a:sym typeface="Calibri"/>
              </a:rPr>
              <a:t>   &gt;   </a:t>
            </a:r>
            <a:r>
              <a:rPr lang="en" sz="2200" b="1" dirty="0">
                <a:solidFill>
                  <a:srgbClr val="FFFFFF"/>
                </a:solidFill>
                <a:latin typeface="Calibri"/>
                <a:ea typeface="Calibri"/>
                <a:cs typeface="Calibri"/>
                <a:sym typeface="Calibri"/>
              </a:rPr>
              <a:t>Better Clinical Evidence</a:t>
            </a:r>
            <a:endParaRPr sz="2200" b="1" dirty="0">
              <a:solidFill>
                <a:srgbClr val="FFFFFF"/>
              </a:solidFill>
              <a:latin typeface="Calibri"/>
              <a:ea typeface="Calibri"/>
              <a:cs typeface="Calibri"/>
              <a:sym typeface="Calibri"/>
            </a:endParaRPr>
          </a:p>
          <a:p>
            <a:pPr marL="457200" lvl="0" indent="0" algn="ctr" rtl="0">
              <a:spcBef>
                <a:spcPts val="1000"/>
              </a:spcBef>
              <a:spcAft>
                <a:spcPts val="1000"/>
              </a:spcAft>
              <a:buNone/>
            </a:pPr>
            <a:r>
              <a:rPr lang="en" sz="2200" b="1" dirty="0">
                <a:solidFill>
                  <a:srgbClr val="FFFF00"/>
                </a:solidFill>
                <a:latin typeface="Calibri"/>
                <a:ea typeface="Calibri"/>
                <a:cs typeface="Calibri"/>
                <a:sym typeface="Calibri"/>
              </a:rPr>
              <a:t>Human Doctor(Trust)</a:t>
            </a:r>
            <a:r>
              <a:rPr lang="en" sz="2200" b="1" dirty="0">
                <a:latin typeface="Calibri"/>
                <a:ea typeface="Calibri"/>
                <a:cs typeface="Calibri"/>
                <a:sym typeface="Calibri"/>
              </a:rPr>
              <a:t>   &gt;   </a:t>
            </a:r>
            <a:r>
              <a:rPr lang="en" sz="2200" b="1" dirty="0">
                <a:solidFill>
                  <a:srgbClr val="FFFFFF"/>
                </a:solidFill>
                <a:latin typeface="Calibri"/>
                <a:ea typeface="Calibri"/>
                <a:cs typeface="Calibri"/>
                <a:sym typeface="Calibri"/>
              </a:rPr>
              <a:t>Safer against Automation &amp; Cognitive Bias</a:t>
            </a:r>
          </a:p>
          <a:p>
            <a:pPr indent="0" algn="ctr">
              <a:spcBef>
                <a:spcPts val="1000"/>
              </a:spcBef>
              <a:spcAft>
                <a:spcPts val="1000"/>
              </a:spcAft>
              <a:buNone/>
            </a:pPr>
            <a:r>
              <a:rPr lang="en" sz="2200" b="1" dirty="0">
                <a:latin typeface="Calibri"/>
                <a:ea typeface="Calibri"/>
                <a:cs typeface="Calibri"/>
                <a:sym typeface="Calibri"/>
              </a:rPr>
              <a:t>(</a:t>
            </a:r>
            <a:r>
              <a:rPr lang="en" altLang="ko-KR" sz="2200" b="1" dirty="0">
                <a:solidFill>
                  <a:srgbClr val="FFFF00"/>
                </a:solidFill>
                <a:latin typeface="Calibri"/>
                <a:ea typeface="Calibri"/>
                <a:cs typeface="Calibri"/>
                <a:sym typeface="Calibri"/>
              </a:rPr>
              <a:t>‘Unable’ </a:t>
            </a:r>
            <a:r>
              <a:rPr lang="en" altLang="ko-KR" sz="2200" b="1" dirty="0">
                <a:latin typeface="Calibri"/>
                <a:ea typeface="Calibri"/>
                <a:cs typeface="Calibri"/>
                <a:sym typeface="Calibri"/>
              </a:rPr>
              <a:t>to verify </a:t>
            </a:r>
            <a:r>
              <a:rPr lang="en" altLang="ko-KR" sz="2200" b="1" dirty="0">
                <a:solidFill>
                  <a:srgbClr val="FFFFFF"/>
                </a:solidFill>
                <a:latin typeface="Calibri"/>
                <a:ea typeface="Calibri"/>
                <a:cs typeface="Calibri"/>
                <a:sym typeface="Calibri"/>
              </a:rPr>
              <a:t>AI outputs</a:t>
            </a:r>
            <a:r>
              <a:rPr lang="en" sz="2200" b="1" dirty="0">
                <a:latin typeface="Calibri"/>
                <a:ea typeface="Calibri"/>
                <a:cs typeface="Calibri"/>
                <a:sym typeface="Calibri"/>
              </a:rPr>
              <a:t>)</a:t>
            </a:r>
            <a:endParaRPr sz="2200" b="1" dirty="0">
              <a:solidFill>
                <a:srgbClr val="FFFFFF"/>
              </a:solidFill>
              <a:latin typeface="Calibri"/>
              <a:ea typeface="Calibri"/>
              <a:cs typeface="Calibri"/>
              <a:sym typeface="Calibri"/>
            </a:endParaRPr>
          </a:p>
        </p:txBody>
      </p:sp>
      <p:pic>
        <p:nvPicPr>
          <p:cNvPr id="194" name="Google Shape;194;p27"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8"/>
        <p:cNvGrpSpPr/>
        <p:nvPr/>
      </p:nvGrpSpPr>
      <p:grpSpPr>
        <a:xfrm>
          <a:off x="0" y="0"/>
          <a:ext cx="0" cy="0"/>
          <a:chOff x="0" y="0"/>
          <a:chExt cx="0" cy="0"/>
        </a:xfrm>
      </p:grpSpPr>
      <p:sp>
        <p:nvSpPr>
          <p:cNvPr id="199" name="Google Shape;199;p28"/>
          <p:cNvSpPr txBox="1">
            <a:spLocks noGrp="1"/>
          </p:cNvSpPr>
          <p:nvPr>
            <p:ph type="body" idx="1"/>
          </p:nvPr>
        </p:nvSpPr>
        <p:spPr>
          <a:xfrm>
            <a:off x="125129" y="1255477"/>
            <a:ext cx="8637600" cy="12195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en" sz="2200" b="1" dirty="0">
                <a:solidFill>
                  <a:srgbClr val="FFFFFF"/>
                </a:solidFill>
                <a:latin typeface="Calibri"/>
                <a:ea typeface="Calibri"/>
                <a:cs typeface="Calibri"/>
                <a:sym typeface="Calibri"/>
              </a:rPr>
              <a:t>Purpose of Regulation:  </a:t>
            </a:r>
            <a:br>
              <a:rPr lang="en" sz="2200" b="1" dirty="0">
                <a:solidFill>
                  <a:srgbClr val="FFFFFF"/>
                </a:solidFill>
                <a:latin typeface="Calibri"/>
                <a:ea typeface="Calibri"/>
                <a:cs typeface="Calibri"/>
                <a:sym typeface="Calibri"/>
              </a:rPr>
            </a:br>
            <a:r>
              <a:rPr lang="en" sz="2200" b="1" dirty="0">
                <a:solidFill>
                  <a:srgbClr val="FFFFFF"/>
                </a:solidFill>
                <a:latin typeface="Calibri"/>
                <a:ea typeface="Calibri"/>
                <a:cs typeface="Calibri"/>
                <a:sym typeface="Calibri"/>
              </a:rPr>
              <a:t>Ensure baseline </a:t>
            </a:r>
            <a:r>
              <a:rPr lang="en" sz="2200" b="1" dirty="0">
                <a:solidFill>
                  <a:schemeClr val="accent6"/>
                </a:solidFill>
                <a:latin typeface="Calibri"/>
                <a:ea typeface="Calibri"/>
                <a:cs typeface="Calibri"/>
                <a:sym typeface="Calibri"/>
              </a:rPr>
              <a:t>Safety for patients</a:t>
            </a:r>
            <a:r>
              <a:rPr lang="en" sz="2200" b="1" dirty="0">
                <a:solidFill>
                  <a:srgbClr val="FFFFFF"/>
                </a:solidFill>
                <a:latin typeface="Calibri"/>
                <a:ea typeface="Calibri"/>
                <a:cs typeface="Calibri"/>
                <a:sym typeface="Calibri"/>
              </a:rPr>
              <a:t> and the public</a:t>
            </a:r>
            <a:endParaRPr sz="2200" b="1" dirty="0">
              <a:solidFill>
                <a:srgbClr val="FFFFFF"/>
              </a:solidFill>
              <a:latin typeface="Calibri"/>
              <a:ea typeface="Calibri"/>
              <a:cs typeface="Calibri"/>
              <a:sym typeface="Calibri"/>
            </a:endParaRPr>
          </a:p>
          <a:p>
            <a:pPr marL="457200" lvl="0" indent="0" algn="ctr" rtl="0">
              <a:spcBef>
                <a:spcPts val="1000"/>
              </a:spcBef>
              <a:spcAft>
                <a:spcPts val="0"/>
              </a:spcAft>
              <a:buNone/>
            </a:pPr>
            <a:endParaRPr sz="2200" b="1" dirty="0">
              <a:solidFill>
                <a:srgbClr val="FFFFFF"/>
              </a:solidFill>
              <a:latin typeface="Calibri"/>
              <a:ea typeface="Calibri"/>
              <a:cs typeface="Calibri"/>
              <a:sym typeface="Calibri"/>
            </a:endParaRPr>
          </a:p>
          <a:p>
            <a:pPr marL="457200" lvl="0" indent="0" algn="ctr" rtl="0">
              <a:spcBef>
                <a:spcPts val="1000"/>
              </a:spcBef>
              <a:spcAft>
                <a:spcPts val="1000"/>
              </a:spcAft>
              <a:buNone/>
            </a:pPr>
            <a:br>
              <a:rPr lang="en" sz="2200" b="1" dirty="0">
                <a:latin typeface="Calibri"/>
                <a:ea typeface="Calibri"/>
                <a:cs typeface="Calibri"/>
                <a:sym typeface="Calibri"/>
              </a:rPr>
            </a:br>
            <a:r>
              <a:rPr lang="en" sz="2200" b="1" dirty="0">
                <a:solidFill>
                  <a:schemeClr val="accent6"/>
                </a:solidFill>
                <a:latin typeface="Calibri"/>
                <a:ea typeface="Calibri"/>
                <a:cs typeface="Calibri"/>
                <a:sym typeface="Calibri"/>
              </a:rPr>
              <a:t>“C</a:t>
            </a:r>
            <a:r>
              <a:rPr lang="en" sz="2200" b="1" dirty="0">
                <a:solidFill>
                  <a:srgbClr val="FFFF00"/>
                </a:solidFill>
                <a:latin typeface="Calibri"/>
                <a:ea typeface="Calibri"/>
                <a:cs typeface="Calibri"/>
                <a:sym typeface="Calibri"/>
              </a:rPr>
              <a:t>linical Significance”</a:t>
            </a:r>
            <a:r>
              <a:rPr lang="en" sz="2200" b="1" dirty="0">
                <a:latin typeface="Calibri"/>
                <a:ea typeface="Calibri"/>
                <a:cs typeface="Calibri"/>
                <a:sym typeface="Calibri"/>
              </a:rPr>
              <a:t> of Information Based on </a:t>
            </a:r>
            <a:br>
              <a:rPr lang="en" sz="2200" b="1" dirty="0">
                <a:latin typeface="Calibri"/>
                <a:ea typeface="Calibri"/>
                <a:cs typeface="Calibri"/>
                <a:sym typeface="Calibri"/>
              </a:rPr>
            </a:br>
            <a:r>
              <a:rPr lang="en" sz="2200" b="1" dirty="0">
                <a:solidFill>
                  <a:schemeClr val="accent6"/>
                </a:solidFill>
                <a:latin typeface="Calibri"/>
                <a:ea typeface="Calibri"/>
                <a:cs typeface="Calibri"/>
                <a:sym typeface="Calibri"/>
              </a:rPr>
              <a:t>“In</a:t>
            </a:r>
            <a:r>
              <a:rPr lang="en" sz="2200" b="1" dirty="0">
                <a:solidFill>
                  <a:srgbClr val="FFFF00"/>
                </a:solidFill>
                <a:latin typeface="Calibri"/>
                <a:ea typeface="Calibri"/>
                <a:cs typeface="Calibri"/>
                <a:sym typeface="Calibri"/>
              </a:rPr>
              <a:t>tended Purpose”</a:t>
            </a:r>
            <a:endParaRPr sz="2200" b="1" dirty="0">
              <a:solidFill>
                <a:srgbClr val="FFFF00"/>
              </a:solidFill>
              <a:latin typeface="Calibri"/>
              <a:ea typeface="Calibri"/>
              <a:cs typeface="Calibri"/>
              <a:sym typeface="Calibri"/>
            </a:endParaRPr>
          </a:p>
        </p:txBody>
      </p:sp>
      <p:pic>
        <p:nvPicPr>
          <p:cNvPr id="200" name="Google Shape;200;p28"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4"/>
        <p:cNvGrpSpPr/>
        <p:nvPr/>
      </p:nvGrpSpPr>
      <p:grpSpPr>
        <a:xfrm>
          <a:off x="0" y="0"/>
          <a:ext cx="0" cy="0"/>
          <a:chOff x="0" y="0"/>
          <a:chExt cx="0" cy="0"/>
        </a:xfrm>
      </p:grpSpPr>
      <p:pic>
        <p:nvPicPr>
          <p:cNvPr id="205" name="Google Shape;205;p29" descr="폰트, 그래픽, 그래픽 디자인, 로고이(가) 표시된 사진&#10;&#10;자동 생성된 설명"/>
          <p:cNvPicPr preferRelativeResize="0"/>
          <p:nvPr/>
        </p:nvPicPr>
        <p:blipFill rotWithShape="1">
          <a:blip r:embed="rId3">
            <a:alphaModFix/>
          </a:blip>
          <a:srcRect/>
          <a:stretch/>
        </p:blipFill>
        <p:spPr>
          <a:xfrm>
            <a:off x="7625387" y="183959"/>
            <a:ext cx="1385313" cy="225516"/>
          </a:xfrm>
          <a:prstGeom prst="rect">
            <a:avLst/>
          </a:prstGeom>
          <a:noFill/>
          <a:ln>
            <a:noFill/>
          </a:ln>
        </p:spPr>
      </p:pic>
      <p:pic>
        <p:nvPicPr>
          <p:cNvPr id="206" name="Google Shape;206;p29"/>
          <p:cNvPicPr preferRelativeResize="0"/>
          <p:nvPr/>
        </p:nvPicPr>
        <p:blipFill rotWithShape="1">
          <a:blip r:embed="rId4">
            <a:alphaModFix/>
          </a:blip>
          <a:srcRect l="10937" t="10509" r="3078" b="11868"/>
          <a:stretch/>
        </p:blipFill>
        <p:spPr>
          <a:xfrm>
            <a:off x="752200" y="823375"/>
            <a:ext cx="4157500" cy="3755974"/>
          </a:xfrm>
          <a:prstGeom prst="rect">
            <a:avLst/>
          </a:prstGeom>
          <a:noFill/>
          <a:ln>
            <a:noFill/>
          </a:ln>
        </p:spPr>
      </p:pic>
      <p:sp>
        <p:nvSpPr>
          <p:cNvPr id="207" name="Google Shape;207;p29"/>
          <p:cNvSpPr txBox="1"/>
          <p:nvPr/>
        </p:nvSpPr>
        <p:spPr>
          <a:xfrm>
            <a:off x="5126000" y="1181907"/>
            <a:ext cx="3884700" cy="2945391"/>
          </a:xfrm>
          <a:prstGeom prst="rect">
            <a:avLst/>
          </a:prstGeom>
          <a:noFill/>
          <a:ln>
            <a:noFill/>
          </a:ln>
        </p:spPr>
        <p:txBody>
          <a:bodyPr spcFirstLastPara="1" wrap="square" lIns="91425" tIns="91425" rIns="91425" bIns="91425" anchor="t" anchorCtr="0">
            <a:spAutoFit/>
          </a:bodyPr>
          <a:lstStyle/>
          <a:p>
            <a:pPr marL="88900" lvl="0" algn="l" rtl="0">
              <a:lnSpc>
                <a:spcPct val="115000"/>
              </a:lnSpc>
              <a:spcBef>
                <a:spcPts val="0"/>
              </a:spcBef>
              <a:spcAft>
                <a:spcPts val="0"/>
              </a:spcAft>
              <a:buClr>
                <a:srgbClr val="FFFFFF"/>
              </a:buClr>
              <a:buSzPts val="2200"/>
            </a:pPr>
            <a:r>
              <a:rPr lang="en" altLang="ko-KR" sz="2500" b="1" dirty="0">
                <a:solidFill>
                  <a:schemeClr val="accent6"/>
                </a:solidFill>
                <a:latin typeface="Calibri"/>
                <a:ea typeface="Calibri"/>
                <a:cs typeface="Calibri"/>
                <a:sym typeface="Calibri"/>
              </a:rPr>
              <a:t>Intended Users</a:t>
            </a:r>
            <a:br>
              <a:rPr lang="en" altLang="ko-KR" sz="2400" b="1" dirty="0">
                <a:solidFill>
                  <a:schemeClr val="accent6"/>
                </a:solidFill>
                <a:latin typeface="Calibri"/>
                <a:ea typeface="Calibri"/>
                <a:cs typeface="Calibri"/>
                <a:sym typeface="Calibri"/>
              </a:rPr>
            </a:br>
            <a:endParaRPr lang="en" sz="2200" dirty="0">
              <a:solidFill>
                <a:srgbClr val="FFFFFF"/>
              </a:solidFill>
              <a:latin typeface="Calibri"/>
              <a:ea typeface="Calibri"/>
              <a:cs typeface="Calibri"/>
              <a:sym typeface="Calibri"/>
            </a:endParaRPr>
          </a:p>
          <a:p>
            <a:pPr marL="457200" lvl="0" indent="-368300" algn="l" rtl="0">
              <a:lnSpc>
                <a:spcPct val="115000"/>
              </a:lnSpc>
              <a:spcBef>
                <a:spcPts val="0"/>
              </a:spcBef>
              <a:spcAft>
                <a:spcPts val="0"/>
              </a:spcAft>
              <a:buClr>
                <a:srgbClr val="FFFFFF"/>
              </a:buClr>
              <a:buSzPts val="2200"/>
              <a:buFont typeface="Calibri"/>
              <a:buChar char="●"/>
            </a:pPr>
            <a:r>
              <a:rPr lang="en" sz="2200" dirty="0">
                <a:solidFill>
                  <a:srgbClr val="FFFFFF"/>
                </a:solidFill>
                <a:latin typeface="Calibri"/>
                <a:ea typeface="Calibri"/>
                <a:cs typeface="Calibri"/>
                <a:sym typeface="Calibri"/>
              </a:rPr>
              <a:t>For Radiologist</a:t>
            </a:r>
            <a:br>
              <a:rPr lang="en" sz="2200" dirty="0">
                <a:solidFill>
                  <a:srgbClr val="FFFFFF"/>
                </a:solidFill>
                <a:latin typeface="Calibri"/>
                <a:ea typeface="Calibri"/>
                <a:cs typeface="Calibri"/>
                <a:sym typeface="Calibri"/>
              </a:rPr>
            </a:br>
            <a:endParaRPr sz="2200" dirty="0">
              <a:solidFill>
                <a:srgbClr val="FFFFFF"/>
              </a:solidFill>
              <a:latin typeface="Calibri"/>
              <a:ea typeface="Calibri"/>
              <a:cs typeface="Calibri"/>
              <a:sym typeface="Calibri"/>
            </a:endParaRPr>
          </a:p>
          <a:p>
            <a:pPr marL="457200" lvl="0" indent="-368300" algn="l" rtl="0">
              <a:lnSpc>
                <a:spcPct val="115000"/>
              </a:lnSpc>
              <a:spcBef>
                <a:spcPts val="0"/>
              </a:spcBef>
              <a:spcAft>
                <a:spcPts val="0"/>
              </a:spcAft>
              <a:buClr>
                <a:srgbClr val="FFFFFF"/>
              </a:buClr>
              <a:buSzPts val="2200"/>
              <a:buFont typeface="Calibri"/>
              <a:buChar char="●"/>
            </a:pPr>
            <a:r>
              <a:rPr lang="en" sz="2200" dirty="0">
                <a:solidFill>
                  <a:srgbClr val="FFFFFF"/>
                </a:solidFill>
                <a:latin typeface="Calibri"/>
                <a:ea typeface="Calibri"/>
                <a:cs typeface="Calibri"/>
                <a:sym typeface="Calibri"/>
              </a:rPr>
              <a:t>For </a:t>
            </a:r>
            <a:r>
              <a:rPr lang="en" sz="2200" dirty="0">
                <a:solidFill>
                  <a:srgbClr val="FFFFFF"/>
                </a:solidFill>
              </a:rPr>
              <a:t>physician</a:t>
            </a:r>
            <a:br>
              <a:rPr lang="en" sz="2200" dirty="0">
                <a:solidFill>
                  <a:srgbClr val="FFFFFF"/>
                </a:solidFill>
                <a:latin typeface="Calibri"/>
                <a:ea typeface="Calibri"/>
                <a:cs typeface="Calibri"/>
                <a:sym typeface="Calibri"/>
              </a:rPr>
            </a:br>
            <a:endParaRPr sz="2200" dirty="0">
              <a:solidFill>
                <a:srgbClr val="FFFFFF"/>
              </a:solidFill>
              <a:latin typeface="Calibri"/>
              <a:ea typeface="Calibri"/>
              <a:cs typeface="Calibri"/>
              <a:sym typeface="Calibri"/>
            </a:endParaRPr>
          </a:p>
          <a:p>
            <a:pPr marL="457200" lvl="0" indent="-368300" algn="l" rtl="0">
              <a:lnSpc>
                <a:spcPct val="115000"/>
              </a:lnSpc>
              <a:spcBef>
                <a:spcPts val="0"/>
              </a:spcBef>
              <a:spcAft>
                <a:spcPts val="0"/>
              </a:spcAft>
              <a:buClr>
                <a:srgbClr val="FFFFFF"/>
              </a:buClr>
              <a:buSzPts val="2200"/>
              <a:buFont typeface="Calibri"/>
              <a:buChar char="●"/>
            </a:pPr>
            <a:r>
              <a:rPr lang="en" sz="2200" dirty="0">
                <a:solidFill>
                  <a:srgbClr val="FFFFFF"/>
                </a:solidFill>
                <a:latin typeface="Calibri"/>
                <a:ea typeface="Calibri"/>
                <a:cs typeface="Calibri"/>
                <a:sym typeface="Calibri"/>
              </a:rPr>
              <a:t>For Patients</a:t>
            </a:r>
            <a:endParaRPr sz="2200" dirty="0">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1"/>
        <p:cNvGrpSpPr/>
        <p:nvPr/>
      </p:nvGrpSpPr>
      <p:grpSpPr>
        <a:xfrm>
          <a:off x="0" y="0"/>
          <a:ext cx="0" cy="0"/>
          <a:chOff x="0" y="0"/>
          <a:chExt cx="0" cy="0"/>
        </a:xfrm>
      </p:grpSpPr>
      <p:sp>
        <p:nvSpPr>
          <p:cNvPr id="212" name="Google Shape;212;p30"/>
          <p:cNvSpPr txBox="1">
            <a:spLocks noGrp="1"/>
          </p:cNvSpPr>
          <p:nvPr>
            <p:ph type="body" idx="1"/>
          </p:nvPr>
        </p:nvSpPr>
        <p:spPr>
          <a:xfrm>
            <a:off x="0" y="910030"/>
            <a:ext cx="9117450" cy="3793500"/>
          </a:xfrm>
          <a:prstGeom prst="rect">
            <a:avLst/>
          </a:prstGeom>
          <a:noFill/>
          <a:ln>
            <a:noFill/>
          </a:ln>
        </p:spPr>
        <p:txBody>
          <a:bodyPr spcFirstLastPara="1" wrap="square" lIns="91425" tIns="91425" rIns="91425" bIns="91425" anchor="t" anchorCtr="0">
            <a:noAutofit/>
          </a:bodyPr>
          <a:lstStyle/>
          <a:p>
            <a:pPr indent="-368300">
              <a:lnSpc>
                <a:spcPct val="115000"/>
              </a:lnSpc>
              <a:buSzPts val="2200"/>
              <a:buFont typeface="Calibri"/>
              <a:buChar char="●"/>
            </a:pPr>
            <a:r>
              <a:rPr lang="en" altLang="ko-KR" sz="2000" dirty="0">
                <a:latin typeface="Calibri"/>
                <a:ea typeface="Calibri"/>
                <a:cs typeface="Calibri"/>
                <a:sym typeface="Calibri"/>
              </a:rPr>
              <a:t>T</a:t>
            </a:r>
            <a:r>
              <a:rPr lang="en" altLang="ko-KR" sz="2000" dirty="0">
                <a:solidFill>
                  <a:srgbClr val="FFFFFF"/>
                </a:solidFill>
                <a:latin typeface="Calibri"/>
                <a:ea typeface="Calibri"/>
                <a:cs typeface="Calibri"/>
                <a:sym typeface="Calibri"/>
              </a:rPr>
              <a:t>he assumption of equivalence in clinical performance and </a:t>
            </a:r>
            <a:r>
              <a:rPr lang="en" altLang="ko-KR" sz="2000" dirty="0">
                <a:latin typeface="Calibri"/>
                <a:ea typeface="Calibri"/>
                <a:cs typeface="Calibri"/>
                <a:sym typeface="Calibri"/>
              </a:rPr>
              <a:t>i</a:t>
            </a:r>
            <a:r>
              <a:rPr lang="en" altLang="ko-KR" sz="2000" dirty="0">
                <a:solidFill>
                  <a:srgbClr val="FFFFFF"/>
                </a:solidFill>
                <a:latin typeface="Calibri"/>
                <a:ea typeface="Calibri"/>
                <a:cs typeface="Calibri"/>
                <a:sym typeface="Calibri"/>
              </a:rPr>
              <a:t>ntended use</a:t>
            </a:r>
            <a:endParaRPr lang="en" altLang="ko-KR" sz="2000" dirty="0">
              <a:solidFill>
                <a:srgbClr val="FFFF00"/>
              </a:solidFill>
              <a:latin typeface="Calibri"/>
              <a:ea typeface="Calibri"/>
              <a:cs typeface="Calibri"/>
              <a:sym typeface="Calibri"/>
            </a:endParaRPr>
          </a:p>
          <a:p>
            <a:pPr marL="457200" lvl="0" indent="-368300" algn="l" rtl="0">
              <a:lnSpc>
                <a:spcPct val="115000"/>
              </a:lnSpc>
              <a:spcBef>
                <a:spcPts val="0"/>
              </a:spcBef>
              <a:spcAft>
                <a:spcPts val="0"/>
              </a:spcAft>
              <a:buClr>
                <a:srgbClr val="FFFFFF"/>
              </a:buClr>
              <a:buSzPts val="2200"/>
              <a:buFont typeface="Calibri"/>
              <a:buChar char="●"/>
            </a:pPr>
            <a:endParaRPr sz="2200" dirty="0">
              <a:solidFill>
                <a:srgbClr val="FFFF00"/>
              </a:solidFill>
              <a:latin typeface="Calibri"/>
              <a:ea typeface="Calibri"/>
              <a:cs typeface="Calibri"/>
              <a:sym typeface="Calibri"/>
            </a:endParaRPr>
          </a:p>
        </p:txBody>
      </p:sp>
      <p:cxnSp>
        <p:nvCxnSpPr>
          <p:cNvPr id="213" name="Google Shape;213;p30"/>
          <p:cNvCxnSpPr/>
          <p:nvPr/>
        </p:nvCxnSpPr>
        <p:spPr>
          <a:xfrm rot="10800000" flipH="1">
            <a:off x="1133392" y="4421823"/>
            <a:ext cx="6409200" cy="45600"/>
          </a:xfrm>
          <a:prstGeom prst="straightConnector1">
            <a:avLst/>
          </a:prstGeom>
          <a:noFill/>
          <a:ln w="28575" cap="flat" cmpd="sng">
            <a:solidFill>
              <a:srgbClr val="FFFFFF"/>
            </a:solidFill>
            <a:prstDash val="solid"/>
            <a:round/>
            <a:headEnd type="none" w="med" len="med"/>
            <a:tailEnd type="triangle" w="med" len="med"/>
          </a:ln>
        </p:spPr>
      </p:cxnSp>
      <p:pic>
        <p:nvPicPr>
          <p:cNvPr id="214" name="Google Shape;214;p30"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cxnSp>
        <p:nvCxnSpPr>
          <p:cNvPr id="215" name="Google Shape;215;p30"/>
          <p:cNvCxnSpPr/>
          <p:nvPr/>
        </p:nvCxnSpPr>
        <p:spPr>
          <a:xfrm rot="10800000">
            <a:off x="1107907" y="2089025"/>
            <a:ext cx="15300" cy="2403900"/>
          </a:xfrm>
          <a:prstGeom prst="straightConnector1">
            <a:avLst/>
          </a:prstGeom>
          <a:noFill/>
          <a:ln w="28575" cap="flat" cmpd="sng">
            <a:solidFill>
              <a:srgbClr val="FFFFFF"/>
            </a:solidFill>
            <a:prstDash val="solid"/>
            <a:round/>
            <a:headEnd type="none" w="med" len="med"/>
            <a:tailEnd type="triangle" w="med" len="med"/>
          </a:ln>
        </p:spPr>
      </p:cxnSp>
      <p:sp>
        <p:nvSpPr>
          <p:cNvPr id="216" name="Google Shape;216;p30"/>
          <p:cNvSpPr txBox="1"/>
          <p:nvPr/>
        </p:nvSpPr>
        <p:spPr>
          <a:xfrm>
            <a:off x="228528" y="1462565"/>
            <a:ext cx="1821000" cy="70785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dirty="0">
                <a:solidFill>
                  <a:srgbClr val="FFFFFF"/>
                </a:solidFill>
                <a:latin typeface="Calibri"/>
                <a:ea typeface="Calibri"/>
                <a:cs typeface="Calibri"/>
                <a:sym typeface="Calibri"/>
              </a:rPr>
              <a:t>Clinical </a:t>
            </a:r>
            <a:endParaRPr sz="1700" b="1" dirty="0">
              <a:solidFill>
                <a:srgbClr val="FFFFFF"/>
              </a:solidFill>
              <a:latin typeface="Calibri"/>
              <a:ea typeface="Calibri"/>
              <a:cs typeface="Calibri"/>
              <a:sym typeface="Calibri"/>
            </a:endParaRPr>
          </a:p>
          <a:p>
            <a:pPr marL="0" lvl="0" indent="0" algn="ctr" rtl="0">
              <a:spcBef>
                <a:spcPts val="0"/>
              </a:spcBef>
              <a:spcAft>
                <a:spcPts val="0"/>
              </a:spcAft>
              <a:buNone/>
            </a:pPr>
            <a:r>
              <a:rPr lang="en" sz="1700" b="1" dirty="0">
                <a:solidFill>
                  <a:srgbClr val="FFFFFF"/>
                </a:solidFill>
                <a:latin typeface="Calibri"/>
                <a:ea typeface="Calibri"/>
                <a:cs typeface="Calibri"/>
                <a:sym typeface="Calibri"/>
              </a:rPr>
              <a:t>Significance </a:t>
            </a:r>
            <a:r>
              <a:rPr lang="en" sz="1700" b="1" dirty="0">
                <a:solidFill>
                  <a:schemeClr val="accent6"/>
                </a:solidFill>
                <a:latin typeface="Calibri"/>
                <a:ea typeface="Calibri"/>
                <a:cs typeface="Calibri"/>
                <a:sym typeface="Calibri"/>
              </a:rPr>
              <a:t>Risk</a:t>
            </a:r>
            <a:endParaRPr sz="1700" b="1" dirty="0">
              <a:solidFill>
                <a:schemeClr val="accent6"/>
              </a:solidFill>
              <a:latin typeface="Calibri"/>
              <a:ea typeface="Calibri"/>
              <a:cs typeface="Calibri"/>
              <a:sym typeface="Calibri"/>
            </a:endParaRPr>
          </a:p>
        </p:txBody>
      </p:sp>
      <p:sp>
        <p:nvSpPr>
          <p:cNvPr id="217" name="Google Shape;217;p30"/>
          <p:cNvSpPr txBox="1"/>
          <p:nvPr/>
        </p:nvSpPr>
        <p:spPr>
          <a:xfrm>
            <a:off x="7542590" y="4060393"/>
            <a:ext cx="1486500" cy="70785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dirty="0">
                <a:solidFill>
                  <a:schemeClr val="accent6"/>
                </a:solidFill>
                <a:latin typeface="Calibri"/>
                <a:ea typeface="Calibri"/>
                <a:cs typeface="Calibri"/>
                <a:sym typeface="Calibri"/>
              </a:rPr>
              <a:t>Intended User’s Ability</a:t>
            </a:r>
            <a:endParaRPr sz="1700" b="1" dirty="0">
              <a:solidFill>
                <a:schemeClr val="accent6"/>
              </a:solidFill>
              <a:latin typeface="Calibri"/>
              <a:ea typeface="Calibri"/>
              <a:cs typeface="Calibri"/>
              <a:sym typeface="Calibri"/>
            </a:endParaRPr>
          </a:p>
        </p:txBody>
      </p:sp>
      <p:sp>
        <p:nvSpPr>
          <p:cNvPr id="218" name="Google Shape;218;p30"/>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dirty="0" err="1">
                <a:latin typeface="Calibri"/>
                <a:ea typeface="Calibri"/>
                <a:cs typeface="Calibri"/>
                <a:sym typeface="Calibri"/>
              </a:rPr>
              <a:t>SaMD</a:t>
            </a:r>
            <a:r>
              <a:rPr lang="en" sz="2500" b="0" dirty="0">
                <a:latin typeface="Calibri"/>
                <a:ea typeface="Calibri"/>
                <a:cs typeface="Calibri"/>
                <a:sym typeface="Calibri"/>
              </a:rPr>
              <a:t>:  </a:t>
            </a:r>
            <a:r>
              <a:rPr lang="en" sz="2500" dirty="0">
                <a:solidFill>
                  <a:schemeClr val="accent6"/>
                </a:solidFill>
                <a:latin typeface="Calibri"/>
                <a:ea typeface="Calibri"/>
                <a:cs typeface="Calibri"/>
                <a:sym typeface="Calibri"/>
              </a:rPr>
              <a:t>Safety</a:t>
            </a:r>
            <a:r>
              <a:rPr lang="en" sz="2500" dirty="0">
                <a:solidFill>
                  <a:srgbClr val="FFFFFF"/>
                </a:solidFill>
                <a:latin typeface="Calibri"/>
                <a:ea typeface="Calibri"/>
                <a:cs typeface="Calibri"/>
                <a:sym typeface="Calibri"/>
              </a:rPr>
              <a:t> for Generative Medical ‘</a:t>
            </a:r>
            <a:r>
              <a:rPr lang="en" sz="2500" dirty="0">
                <a:solidFill>
                  <a:schemeClr val="accent6"/>
                </a:solidFill>
                <a:latin typeface="Calibri"/>
                <a:ea typeface="Calibri"/>
                <a:cs typeface="Calibri"/>
                <a:sym typeface="Calibri"/>
              </a:rPr>
              <a:t>Assistive</a:t>
            </a:r>
            <a:r>
              <a:rPr lang="en" sz="2500" dirty="0">
                <a:solidFill>
                  <a:srgbClr val="FFFFFF"/>
                </a:solidFill>
                <a:latin typeface="Calibri"/>
                <a:ea typeface="Calibri"/>
                <a:cs typeface="Calibri"/>
                <a:sym typeface="Calibri"/>
              </a:rPr>
              <a:t>’ AI </a:t>
            </a:r>
            <a:endParaRPr sz="2500" dirty="0">
              <a:solidFill>
                <a:srgbClr val="FFFFFF"/>
              </a:solidFill>
              <a:latin typeface="Calibri"/>
              <a:ea typeface="Calibri"/>
              <a:cs typeface="Calibri"/>
              <a:sym typeface="Calibri"/>
            </a:endParaRPr>
          </a:p>
        </p:txBody>
      </p:sp>
      <p:sp>
        <p:nvSpPr>
          <p:cNvPr id="219" name="Google Shape;219;p30"/>
          <p:cNvSpPr/>
          <p:nvPr/>
        </p:nvSpPr>
        <p:spPr>
          <a:xfrm>
            <a:off x="1265465" y="2370175"/>
            <a:ext cx="1519800" cy="582600"/>
          </a:xfrm>
          <a:prstGeom prst="ellipse">
            <a:avLst/>
          </a:prstGeom>
          <a:solidFill>
            <a:srgbClr val="FFFFFF"/>
          </a:solidFill>
          <a:ln w="19050" cap="flat" cmpd="sng">
            <a:solidFill>
              <a:srgbClr val="D9EAD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050" b="1" dirty="0" err="1"/>
              <a:t>OpenEvidence</a:t>
            </a:r>
            <a:br>
              <a:rPr lang="en" sz="1050" dirty="0"/>
            </a:br>
            <a:br>
              <a:rPr lang="en" sz="600" dirty="0"/>
            </a:br>
            <a:r>
              <a:rPr lang="en" sz="1050" dirty="0"/>
              <a:t>For a patients</a:t>
            </a:r>
            <a:endParaRPr sz="1050" b="0" i="0" u="none" strike="noStrike" cap="none" dirty="0">
              <a:solidFill>
                <a:srgbClr val="000000"/>
              </a:solidFill>
              <a:latin typeface="Arial"/>
              <a:ea typeface="Arial"/>
              <a:cs typeface="Arial"/>
              <a:sym typeface="Arial"/>
            </a:endParaRPr>
          </a:p>
        </p:txBody>
      </p:sp>
      <p:sp>
        <p:nvSpPr>
          <p:cNvPr id="220" name="Google Shape;220;p30"/>
          <p:cNvSpPr/>
          <p:nvPr/>
        </p:nvSpPr>
        <p:spPr>
          <a:xfrm>
            <a:off x="5524678" y="3633507"/>
            <a:ext cx="1931700" cy="646500"/>
          </a:xfrm>
          <a:prstGeom prst="ellipse">
            <a:avLst/>
          </a:prstGeom>
          <a:solidFill>
            <a:srgbClr val="FFFFFF"/>
          </a:solidFill>
          <a:ln w="19050" cap="flat" cmpd="sng">
            <a:solidFill>
              <a:srgbClr val="D9EAD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050" b="1" dirty="0" err="1"/>
              <a:t>AIRead</a:t>
            </a:r>
            <a:r>
              <a:rPr lang="en" sz="1050" b="1" dirty="0"/>
              <a:t>-CXR</a:t>
            </a:r>
            <a:br>
              <a:rPr lang="en" sz="1050" dirty="0"/>
            </a:br>
            <a:br>
              <a:rPr lang="en" sz="600" dirty="0"/>
            </a:br>
            <a:r>
              <a:rPr lang="en" sz="1050" dirty="0"/>
              <a:t>For a Radiologist</a:t>
            </a:r>
            <a:endParaRPr sz="1050" b="0" i="0" u="none" strike="noStrike" cap="none" dirty="0">
              <a:solidFill>
                <a:srgbClr val="000000"/>
              </a:solidFill>
              <a:latin typeface="Arial"/>
              <a:ea typeface="Arial"/>
              <a:cs typeface="Arial"/>
              <a:sym typeface="Arial"/>
            </a:endParaRPr>
          </a:p>
        </p:txBody>
      </p:sp>
      <p:sp>
        <p:nvSpPr>
          <p:cNvPr id="221" name="Google Shape;221;p30"/>
          <p:cNvSpPr/>
          <p:nvPr/>
        </p:nvSpPr>
        <p:spPr>
          <a:xfrm>
            <a:off x="4120388" y="3694975"/>
            <a:ext cx="1755000" cy="716700"/>
          </a:xfrm>
          <a:prstGeom prst="ellipse">
            <a:avLst/>
          </a:prstGeom>
          <a:solidFill>
            <a:srgbClr val="FFFFFF"/>
          </a:solidFill>
          <a:ln w="19050" cap="flat" cmpd="sng">
            <a:solidFill>
              <a:srgbClr val="D9EAD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050" b="1" dirty="0" err="1"/>
              <a:t>OpenEvidence</a:t>
            </a:r>
            <a:br>
              <a:rPr lang="en" sz="1050" b="1" dirty="0"/>
            </a:br>
            <a:r>
              <a:rPr lang="en" sz="1050" b="1" dirty="0"/>
              <a:t>,</a:t>
            </a:r>
            <a:r>
              <a:rPr lang="en" sz="1050" b="1" dirty="0">
                <a:solidFill>
                  <a:schemeClr val="dk1"/>
                </a:solidFill>
              </a:rPr>
              <a:t>Prof. </a:t>
            </a:r>
            <a:r>
              <a:rPr lang="en" sz="1050" b="1" dirty="0" err="1">
                <a:solidFill>
                  <a:schemeClr val="dk1"/>
                </a:solidFill>
              </a:rPr>
              <a:t>Valmed</a:t>
            </a:r>
            <a:br>
              <a:rPr lang="en" sz="1050" dirty="0"/>
            </a:br>
            <a:br>
              <a:rPr lang="en" sz="600" dirty="0"/>
            </a:br>
            <a:r>
              <a:rPr lang="en" sz="1050" dirty="0"/>
              <a:t>For a physician</a:t>
            </a:r>
            <a:endParaRPr sz="1050" b="0" i="0" u="none" strike="noStrike" cap="none" dirty="0">
              <a:solidFill>
                <a:srgbClr val="000000"/>
              </a:solidFill>
              <a:latin typeface="Arial"/>
              <a:ea typeface="Arial"/>
              <a:cs typeface="Arial"/>
              <a:sym typeface="Arial"/>
            </a:endParaRPr>
          </a:p>
        </p:txBody>
      </p:sp>
      <p:sp>
        <p:nvSpPr>
          <p:cNvPr id="222" name="Google Shape;222;p30"/>
          <p:cNvSpPr/>
          <p:nvPr/>
        </p:nvSpPr>
        <p:spPr>
          <a:xfrm>
            <a:off x="4203958" y="2952065"/>
            <a:ext cx="1587900" cy="646500"/>
          </a:xfrm>
          <a:prstGeom prst="ellipse">
            <a:avLst/>
          </a:prstGeom>
          <a:solidFill>
            <a:srgbClr val="FFFFFF"/>
          </a:solidFill>
          <a:ln w="19050" cap="flat" cmpd="sng">
            <a:solidFill>
              <a:srgbClr val="D9EAD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050" b="1" dirty="0" err="1"/>
              <a:t>AIRead</a:t>
            </a:r>
            <a:r>
              <a:rPr lang="en" sz="1050" b="1" dirty="0"/>
              <a:t>-CXR</a:t>
            </a:r>
            <a:br>
              <a:rPr lang="en" sz="1050" dirty="0"/>
            </a:br>
            <a:br>
              <a:rPr lang="en" sz="600" dirty="0"/>
            </a:br>
            <a:r>
              <a:rPr lang="en" sz="1050" dirty="0"/>
              <a:t>For a </a:t>
            </a:r>
            <a:r>
              <a:rPr lang="en" sz="1050" dirty="0">
                <a:solidFill>
                  <a:schemeClr val="dk1"/>
                </a:solidFill>
              </a:rPr>
              <a:t>physician</a:t>
            </a:r>
            <a:endParaRPr sz="1050" b="0" i="0" u="none" strike="noStrike" cap="none" dirty="0">
              <a:solidFill>
                <a:srgbClr val="000000"/>
              </a:solidFill>
              <a:latin typeface="Arial"/>
              <a:ea typeface="Arial"/>
              <a:cs typeface="Arial"/>
              <a:sym typeface="Arial"/>
            </a:endParaRPr>
          </a:p>
        </p:txBody>
      </p:sp>
      <p:grpSp>
        <p:nvGrpSpPr>
          <p:cNvPr id="3" name="그룹 2">
            <a:extLst>
              <a:ext uri="{FF2B5EF4-FFF2-40B4-BE49-F238E27FC236}">
                <a16:creationId xmlns:a16="http://schemas.microsoft.com/office/drawing/2014/main" id="{C4363707-C69E-6F6E-5540-5B019F02ED5C}"/>
              </a:ext>
            </a:extLst>
          </p:cNvPr>
          <p:cNvGrpSpPr/>
          <p:nvPr/>
        </p:nvGrpSpPr>
        <p:grpSpPr>
          <a:xfrm>
            <a:off x="1138475" y="3429069"/>
            <a:ext cx="7917510" cy="646300"/>
            <a:chOff x="1138475" y="3429069"/>
            <a:chExt cx="7917510" cy="646300"/>
          </a:xfrm>
        </p:grpSpPr>
        <p:cxnSp>
          <p:nvCxnSpPr>
            <p:cNvPr id="223" name="Google Shape;223;p30"/>
            <p:cNvCxnSpPr/>
            <p:nvPr/>
          </p:nvCxnSpPr>
          <p:spPr>
            <a:xfrm rot="10800000" flipH="1">
              <a:off x="1138475" y="3744632"/>
              <a:ext cx="6551400" cy="35700"/>
            </a:xfrm>
            <a:prstGeom prst="straightConnector1">
              <a:avLst/>
            </a:prstGeom>
            <a:noFill/>
            <a:ln w="28575" cap="flat" cmpd="sng">
              <a:solidFill>
                <a:schemeClr val="lt1"/>
              </a:solidFill>
              <a:prstDash val="dot"/>
              <a:round/>
              <a:headEnd type="none" w="med" len="med"/>
              <a:tailEnd type="none" w="med" len="med"/>
            </a:ln>
          </p:spPr>
        </p:cxnSp>
        <p:sp>
          <p:nvSpPr>
            <p:cNvPr id="224" name="Google Shape;224;p30"/>
            <p:cNvSpPr txBox="1"/>
            <p:nvPr/>
          </p:nvSpPr>
          <p:spPr>
            <a:xfrm>
              <a:off x="7630127" y="3429069"/>
              <a:ext cx="1425858" cy="64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dirty="0" err="1">
                  <a:solidFill>
                    <a:srgbClr val="FFFFFF"/>
                  </a:solidFill>
                  <a:latin typeface="Calibri"/>
                  <a:ea typeface="Calibri"/>
                  <a:cs typeface="Calibri"/>
                  <a:sym typeface="Calibri"/>
                </a:rPr>
                <a:t>SaMD</a:t>
              </a:r>
              <a:r>
                <a:rPr lang="en" sz="1500" b="1" dirty="0">
                  <a:solidFill>
                    <a:srgbClr val="FFFFFF"/>
                  </a:solidFill>
                  <a:latin typeface="Calibri"/>
                  <a:ea typeface="Calibri"/>
                  <a:cs typeface="Calibri"/>
                  <a:sym typeface="Calibri"/>
                </a:rPr>
                <a:t> ?</a:t>
              </a:r>
              <a:br>
                <a:rPr lang="en" sz="1500" b="1" dirty="0">
                  <a:solidFill>
                    <a:srgbClr val="FFFFFF"/>
                  </a:solidFill>
                  <a:latin typeface="Calibri"/>
                  <a:ea typeface="Calibri"/>
                  <a:cs typeface="Calibri"/>
                  <a:sym typeface="Calibri"/>
                </a:rPr>
              </a:br>
              <a:r>
                <a:rPr lang="en" sz="1500" b="1" dirty="0">
                  <a:solidFill>
                    <a:srgbClr val="FFFFFF"/>
                  </a:solidFill>
                  <a:latin typeface="Calibri"/>
                  <a:ea typeface="Calibri"/>
                  <a:cs typeface="Calibri"/>
                  <a:sym typeface="Calibri"/>
                </a:rPr>
                <a:t>For Assistive AI</a:t>
              </a:r>
              <a:endParaRPr sz="1500" b="1" dirty="0">
                <a:solidFill>
                  <a:srgbClr val="FFFFFF"/>
                </a:solidFill>
                <a:latin typeface="Calibri"/>
                <a:ea typeface="Calibri"/>
                <a:cs typeface="Calibri"/>
                <a:sym typeface="Calibri"/>
              </a:endParaRPr>
            </a:p>
          </p:txBody>
        </p:sp>
      </p:grpSp>
      <p:grpSp>
        <p:nvGrpSpPr>
          <p:cNvPr id="5" name="그룹 4">
            <a:extLst>
              <a:ext uri="{FF2B5EF4-FFF2-40B4-BE49-F238E27FC236}">
                <a16:creationId xmlns:a16="http://schemas.microsoft.com/office/drawing/2014/main" id="{47E207A0-0F20-9B00-B848-6286D93A2F5F}"/>
              </a:ext>
            </a:extLst>
          </p:cNvPr>
          <p:cNvGrpSpPr/>
          <p:nvPr/>
        </p:nvGrpSpPr>
        <p:grpSpPr>
          <a:xfrm>
            <a:off x="2461321" y="3161074"/>
            <a:ext cx="3879812" cy="475039"/>
            <a:chOff x="2461321" y="3161074"/>
            <a:chExt cx="3879812" cy="475039"/>
          </a:xfrm>
        </p:grpSpPr>
        <p:sp>
          <p:nvSpPr>
            <p:cNvPr id="2" name="오른쪽 화살표[R] 1">
              <a:extLst>
                <a:ext uri="{FF2B5EF4-FFF2-40B4-BE49-F238E27FC236}">
                  <a16:creationId xmlns:a16="http://schemas.microsoft.com/office/drawing/2014/main" id="{C465D2B5-C5F3-19F7-4223-F86B7094707E}"/>
                </a:ext>
              </a:extLst>
            </p:cNvPr>
            <p:cNvSpPr/>
            <p:nvPr/>
          </p:nvSpPr>
          <p:spPr>
            <a:xfrm rot="971521">
              <a:off x="5645433" y="3336006"/>
              <a:ext cx="695700" cy="300107"/>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ko-KR" altLang="en-US"/>
            </a:p>
          </p:txBody>
        </p:sp>
        <p:sp>
          <p:nvSpPr>
            <p:cNvPr id="4" name="오른쪽 화살표[R] 3">
              <a:extLst>
                <a:ext uri="{FF2B5EF4-FFF2-40B4-BE49-F238E27FC236}">
                  <a16:creationId xmlns:a16="http://schemas.microsoft.com/office/drawing/2014/main" id="{27BBE271-CA11-C302-5D4C-9A7ECB5645DC}"/>
                </a:ext>
              </a:extLst>
            </p:cNvPr>
            <p:cNvSpPr/>
            <p:nvPr/>
          </p:nvSpPr>
          <p:spPr>
            <a:xfrm rot="1751300">
              <a:off x="2461321" y="3161074"/>
              <a:ext cx="2043897" cy="277923"/>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ko-KR"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8"/>
        <p:cNvGrpSpPr/>
        <p:nvPr/>
      </p:nvGrpSpPr>
      <p:grpSpPr>
        <a:xfrm>
          <a:off x="0" y="0"/>
          <a:ext cx="0" cy="0"/>
          <a:chOff x="0" y="0"/>
          <a:chExt cx="0" cy="0"/>
        </a:xfrm>
      </p:grpSpPr>
      <p:sp>
        <p:nvSpPr>
          <p:cNvPr id="229" name="Google Shape;229;p31"/>
          <p:cNvSpPr txBox="1"/>
          <p:nvPr/>
        </p:nvSpPr>
        <p:spPr>
          <a:xfrm>
            <a:off x="520349" y="1165645"/>
            <a:ext cx="7875965" cy="166196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tLang="ko-KR" sz="4800" dirty="0">
                <a:solidFill>
                  <a:schemeClr val="bg2">
                    <a:lumMod val="20000"/>
                    <a:lumOff val="80000"/>
                  </a:schemeClr>
                </a:solidFill>
                <a:latin typeface="Calibri" panose="020F0502020204030204" pitchFamily="34" charset="0"/>
                <a:cs typeface="Calibri" panose="020F0502020204030204" pitchFamily="34" charset="0"/>
              </a:rPr>
              <a:t>Thank you for </a:t>
            </a:r>
            <a:br>
              <a:rPr lang="en" altLang="ko-KR" sz="4800" dirty="0">
                <a:solidFill>
                  <a:schemeClr val="bg2">
                    <a:lumMod val="20000"/>
                    <a:lumOff val="80000"/>
                  </a:schemeClr>
                </a:solidFill>
                <a:latin typeface="Calibri" panose="020F0502020204030204" pitchFamily="34" charset="0"/>
                <a:cs typeface="Calibri" panose="020F0502020204030204" pitchFamily="34" charset="0"/>
              </a:rPr>
            </a:br>
            <a:r>
              <a:rPr lang="en" altLang="ko-KR" sz="4800" dirty="0">
                <a:solidFill>
                  <a:schemeClr val="bg2">
                    <a:lumMod val="20000"/>
                    <a:lumOff val="80000"/>
                  </a:schemeClr>
                </a:solidFill>
                <a:latin typeface="Calibri" panose="020F0502020204030204" pitchFamily="34" charset="0"/>
                <a:cs typeface="Calibri" panose="020F0502020204030204" pitchFamily="34" charset="0"/>
              </a:rPr>
              <a:t>your time and attention!</a:t>
            </a:r>
            <a:endParaRPr sz="3800" dirty="0">
              <a:solidFill>
                <a:schemeClr val="bg2">
                  <a:lumMod val="20000"/>
                  <a:lumOff val="80000"/>
                </a:schemeClr>
              </a:solidFill>
              <a:latin typeface="Calibri" panose="020F0502020204030204" pitchFamily="34" charset="0"/>
              <a:cs typeface="Calibri" panose="020F0502020204030204" pitchFamily="34" charset="0"/>
            </a:endParaRPr>
          </a:p>
        </p:txBody>
      </p:sp>
      <p:pic>
        <p:nvPicPr>
          <p:cNvPr id="230" name="Google Shape;230;p31"/>
          <p:cNvPicPr preferRelativeResize="0"/>
          <p:nvPr/>
        </p:nvPicPr>
        <p:blipFill rotWithShape="1">
          <a:blip r:embed="rId3">
            <a:alphaModFix/>
          </a:blip>
          <a:srcRect/>
          <a:stretch/>
        </p:blipFill>
        <p:spPr>
          <a:xfrm>
            <a:off x="3000258" y="3709325"/>
            <a:ext cx="3143483" cy="53705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4"/>
        <p:cNvGrpSpPr/>
        <p:nvPr/>
      </p:nvGrpSpPr>
      <p:grpSpPr>
        <a:xfrm>
          <a:off x="0" y="0"/>
          <a:ext cx="0" cy="0"/>
          <a:chOff x="0" y="0"/>
          <a:chExt cx="0" cy="0"/>
        </a:xfrm>
      </p:grpSpPr>
      <p:pic>
        <p:nvPicPr>
          <p:cNvPr id="255" name="Google Shape;255;p34" descr="폰트, 그래픽, 그래픽 디자인, 로고이(가) 표시된 사진&#10;&#10;자동 생성된 설명"/>
          <p:cNvPicPr preferRelativeResize="0"/>
          <p:nvPr/>
        </p:nvPicPr>
        <p:blipFill rotWithShape="1">
          <a:blip r:embed="rId3">
            <a:alphaModFix/>
          </a:blip>
          <a:srcRect/>
          <a:stretch/>
        </p:blipFill>
        <p:spPr>
          <a:xfrm>
            <a:off x="7625387" y="183959"/>
            <a:ext cx="1385313" cy="225516"/>
          </a:xfrm>
          <a:prstGeom prst="rect">
            <a:avLst/>
          </a:prstGeom>
          <a:noFill/>
          <a:ln>
            <a:noFill/>
          </a:ln>
        </p:spPr>
      </p:pic>
      <p:sp>
        <p:nvSpPr>
          <p:cNvPr id="256" name="Google Shape;256;p34"/>
          <p:cNvSpPr txBox="1"/>
          <p:nvPr/>
        </p:nvSpPr>
        <p:spPr>
          <a:xfrm>
            <a:off x="5102550" y="645300"/>
            <a:ext cx="3754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highlight>
                  <a:srgbClr val="F1F1F1"/>
                </a:highlight>
              </a:rPr>
              <a:t>Report #1</a:t>
            </a:r>
            <a:endParaRPr sz="1200">
              <a:solidFill>
                <a:schemeClr val="dk1"/>
              </a:solidFill>
              <a:highlight>
                <a:srgbClr val="F1F1F1"/>
              </a:highlight>
            </a:endParaRPr>
          </a:p>
          <a:p>
            <a:pPr marL="0" lvl="0" indent="0" algn="l" rtl="0">
              <a:spcBef>
                <a:spcPts val="0"/>
              </a:spcBef>
              <a:spcAft>
                <a:spcPts val="0"/>
              </a:spcAft>
              <a:buNone/>
            </a:pPr>
            <a:endParaRPr sz="1200">
              <a:solidFill>
                <a:schemeClr val="dk1"/>
              </a:solidFill>
              <a:highlight>
                <a:srgbClr val="F1F1F1"/>
              </a:highlight>
            </a:endParaRPr>
          </a:p>
          <a:p>
            <a:pPr marL="0" lvl="0" indent="0" algn="l" rtl="0">
              <a:spcBef>
                <a:spcPts val="0"/>
              </a:spcBef>
              <a:spcAft>
                <a:spcPts val="0"/>
              </a:spcAft>
              <a:buClr>
                <a:schemeClr val="dk1"/>
              </a:buClr>
              <a:buSzPts val="1100"/>
              <a:buFont typeface="Arial"/>
              <a:buNone/>
            </a:pPr>
            <a:r>
              <a:rPr lang="en" sz="1200">
                <a:solidFill>
                  <a:schemeClr val="dk1"/>
                </a:solidFill>
                <a:highlight>
                  <a:srgbClr val="F1F1F1"/>
                </a:highlight>
              </a:rPr>
              <a:t>Cavitary lesion in RULZ. Multiple nodules with or without calcifications at both lungs.</a:t>
            </a:r>
            <a:endParaRPr sz="1200">
              <a:solidFill>
                <a:schemeClr val="dk1"/>
              </a:solidFill>
              <a:highlight>
                <a:srgbClr val="F1F1F1"/>
              </a:highlight>
            </a:endParaRPr>
          </a:p>
          <a:p>
            <a:pPr marL="0" lvl="0" indent="0" algn="l" rtl="0">
              <a:spcBef>
                <a:spcPts val="0"/>
              </a:spcBef>
              <a:spcAft>
                <a:spcPts val="0"/>
              </a:spcAft>
              <a:buNone/>
            </a:pPr>
            <a:r>
              <a:rPr lang="en" sz="1200">
                <a:solidFill>
                  <a:schemeClr val="dk1"/>
                </a:solidFill>
                <a:highlight>
                  <a:srgbClr val="F1F1F1"/>
                </a:highlight>
              </a:rPr>
              <a:t>- Pulmonary Tbc, both lungs, more likely active.</a:t>
            </a:r>
            <a:endParaRPr sz="1200">
              <a:solidFill>
                <a:schemeClr val="dk1"/>
              </a:solidFill>
              <a:highlight>
                <a:srgbClr val="F1F1F1"/>
              </a:highlight>
            </a:endParaRPr>
          </a:p>
        </p:txBody>
      </p:sp>
      <p:pic>
        <p:nvPicPr>
          <p:cNvPr id="257" name="Google Shape;257;p34"/>
          <p:cNvPicPr preferRelativeResize="0"/>
          <p:nvPr/>
        </p:nvPicPr>
        <p:blipFill>
          <a:blip r:embed="rId4">
            <a:alphaModFix/>
          </a:blip>
          <a:stretch>
            <a:fillRect/>
          </a:stretch>
        </p:blipFill>
        <p:spPr>
          <a:xfrm>
            <a:off x="174100" y="340500"/>
            <a:ext cx="4660297" cy="4678384"/>
          </a:xfrm>
          <a:prstGeom prst="rect">
            <a:avLst/>
          </a:prstGeom>
          <a:noFill/>
          <a:ln>
            <a:noFill/>
          </a:ln>
        </p:spPr>
      </p:pic>
      <p:sp>
        <p:nvSpPr>
          <p:cNvPr id="258" name="Google Shape;258;p34"/>
          <p:cNvSpPr txBox="1"/>
          <p:nvPr/>
        </p:nvSpPr>
        <p:spPr>
          <a:xfrm>
            <a:off x="5102550" y="2164975"/>
            <a:ext cx="3754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highlight>
                  <a:srgbClr val="F1F1F1"/>
                </a:highlight>
              </a:rPr>
              <a:t>Report #2</a:t>
            </a:r>
            <a:endParaRPr sz="1200">
              <a:solidFill>
                <a:schemeClr val="dk1"/>
              </a:solidFill>
              <a:highlight>
                <a:srgbClr val="F1F1F1"/>
              </a:highlight>
            </a:endParaRPr>
          </a:p>
          <a:p>
            <a:pPr marL="0" lvl="0" indent="0" algn="l" rtl="0">
              <a:spcBef>
                <a:spcPts val="0"/>
              </a:spcBef>
              <a:spcAft>
                <a:spcPts val="0"/>
              </a:spcAft>
              <a:buNone/>
            </a:pPr>
            <a:endParaRPr sz="1200">
              <a:solidFill>
                <a:schemeClr val="dk1"/>
              </a:solidFill>
              <a:highlight>
                <a:srgbClr val="F1F1F1"/>
              </a:highlight>
            </a:endParaRPr>
          </a:p>
          <a:p>
            <a:pPr marL="0" lvl="0" indent="0" algn="l" rtl="0">
              <a:spcBef>
                <a:spcPts val="0"/>
              </a:spcBef>
              <a:spcAft>
                <a:spcPts val="0"/>
              </a:spcAft>
              <a:buNone/>
            </a:pPr>
            <a:r>
              <a:rPr lang="en" sz="1200">
                <a:solidFill>
                  <a:schemeClr val="dk1"/>
                </a:solidFill>
                <a:highlight>
                  <a:srgbClr val="F1F1F1"/>
                </a:highlight>
              </a:rPr>
              <a:t>Cavitary lesion in RULZ. Multiple nodules with or without calcifications at both lungs.</a:t>
            </a:r>
            <a:endParaRPr sz="1200">
              <a:solidFill>
                <a:schemeClr val="dk1"/>
              </a:solidFill>
              <a:highlight>
                <a:srgbClr val="F1F1F1"/>
              </a:highlight>
            </a:endParaRPr>
          </a:p>
          <a:p>
            <a:pPr marL="0" lvl="0" indent="0" algn="l" rtl="0">
              <a:spcBef>
                <a:spcPts val="0"/>
              </a:spcBef>
              <a:spcAft>
                <a:spcPts val="0"/>
              </a:spcAft>
              <a:buNone/>
            </a:pPr>
            <a:r>
              <a:rPr lang="en" sz="1200">
                <a:solidFill>
                  <a:schemeClr val="dk1"/>
                </a:solidFill>
                <a:highlight>
                  <a:srgbClr val="F1F1F1"/>
                </a:highlight>
              </a:rPr>
              <a:t>- r/o pneumonia, both lungs. </a:t>
            </a:r>
            <a:endParaRPr sz="1200">
              <a:solidFill>
                <a:schemeClr val="dk1"/>
              </a:solidFill>
              <a:highlight>
                <a:srgbClr val="F1F1F1"/>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
        <p:cNvGrpSpPr/>
        <p:nvPr/>
      </p:nvGrpSpPr>
      <p:grpSpPr>
        <a:xfrm>
          <a:off x="0" y="0"/>
          <a:ext cx="0" cy="0"/>
          <a:chOff x="0" y="0"/>
          <a:chExt cx="0" cy="0"/>
        </a:xfrm>
      </p:grpSpPr>
      <p:sp>
        <p:nvSpPr>
          <p:cNvPr id="48" name="Google Shape;48;p11"/>
          <p:cNvSpPr txBox="1">
            <a:spLocks noGrp="1"/>
          </p:cNvSpPr>
          <p:nvPr>
            <p:ph type="body" idx="1"/>
          </p:nvPr>
        </p:nvSpPr>
        <p:spPr>
          <a:xfrm>
            <a:off x="226430" y="2058545"/>
            <a:ext cx="8637600" cy="12195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1000"/>
              </a:spcAft>
              <a:buNone/>
            </a:pPr>
            <a:r>
              <a:rPr lang="en" sz="2500" b="1" dirty="0">
                <a:solidFill>
                  <a:srgbClr val="FFFFFF"/>
                </a:solidFill>
                <a:latin typeface="Calibri"/>
                <a:ea typeface="Calibri"/>
                <a:cs typeface="Calibri"/>
                <a:sym typeface="Calibri"/>
              </a:rPr>
              <a:t>Purpose of Regulation:  </a:t>
            </a:r>
            <a:br>
              <a:rPr lang="en" sz="2500" b="1" dirty="0">
                <a:solidFill>
                  <a:srgbClr val="FFFFFF"/>
                </a:solidFill>
                <a:latin typeface="Calibri"/>
                <a:ea typeface="Calibri"/>
                <a:cs typeface="Calibri"/>
                <a:sym typeface="Calibri"/>
              </a:rPr>
            </a:br>
            <a:r>
              <a:rPr lang="en" sz="2500" b="1" dirty="0">
                <a:solidFill>
                  <a:schemeClr val="accent6"/>
                </a:solidFill>
                <a:latin typeface="Calibri"/>
                <a:ea typeface="Calibri"/>
                <a:cs typeface="Calibri"/>
                <a:sym typeface="Calibri"/>
              </a:rPr>
              <a:t>Ensure baseline “Safety for patients and the public”</a:t>
            </a:r>
            <a:endParaRPr sz="2500" b="1" dirty="0">
              <a:solidFill>
                <a:srgbClr val="FFFF00"/>
              </a:solidFill>
              <a:latin typeface="Calibri"/>
              <a:ea typeface="Calibri"/>
              <a:cs typeface="Calibri"/>
              <a:sym typeface="Calibri"/>
            </a:endParaRPr>
          </a:p>
        </p:txBody>
      </p:sp>
      <p:pic>
        <p:nvPicPr>
          <p:cNvPr id="49" name="Google Shape;49;p11"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dirty="0">
                <a:latin typeface="Calibri"/>
                <a:ea typeface="Calibri"/>
                <a:cs typeface="Calibri"/>
                <a:sym typeface="Calibri"/>
              </a:rPr>
              <a:t>Case 1:  </a:t>
            </a:r>
            <a:r>
              <a:rPr lang="en" sz="2500" dirty="0" err="1">
                <a:latin typeface="Calibri"/>
                <a:ea typeface="Calibri"/>
                <a:cs typeface="Calibri"/>
                <a:sym typeface="Calibri"/>
              </a:rPr>
              <a:t>OpenEvidence</a:t>
            </a:r>
            <a:endParaRPr sz="2500" dirty="0">
              <a:solidFill>
                <a:srgbClr val="FFFFFF"/>
              </a:solidFill>
              <a:latin typeface="Calibri"/>
              <a:ea typeface="Calibri"/>
              <a:cs typeface="Calibri"/>
              <a:sym typeface="Calibri"/>
            </a:endParaRPr>
          </a:p>
        </p:txBody>
      </p:sp>
      <p:sp>
        <p:nvSpPr>
          <p:cNvPr id="55" name="Google Shape;55;p12"/>
          <p:cNvSpPr txBox="1">
            <a:spLocks noGrp="1"/>
          </p:cNvSpPr>
          <p:nvPr>
            <p:ph type="body" idx="1"/>
          </p:nvPr>
        </p:nvSpPr>
        <p:spPr>
          <a:xfrm>
            <a:off x="160400" y="940525"/>
            <a:ext cx="8774100" cy="37935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Evidence-focused medical </a:t>
            </a:r>
            <a:r>
              <a:rPr lang="en" sz="2200">
                <a:solidFill>
                  <a:schemeClr val="accent6"/>
                </a:solidFill>
                <a:latin typeface="Calibri"/>
                <a:ea typeface="Calibri"/>
                <a:cs typeface="Calibri"/>
                <a:sym typeface="Calibri"/>
              </a:rPr>
              <a:t>“Search”</a:t>
            </a:r>
            <a:r>
              <a:rPr lang="en" sz="2200">
                <a:solidFill>
                  <a:srgbClr val="FFFFFF"/>
                </a:solidFill>
                <a:latin typeface="Calibri"/>
                <a:ea typeface="Calibri"/>
                <a:cs typeface="Calibri"/>
                <a:sym typeface="Calibri"/>
              </a:rPr>
              <a:t> assistant (</a:t>
            </a:r>
            <a:r>
              <a:rPr lang="en" sz="2200">
                <a:solidFill>
                  <a:srgbClr val="FFFF00"/>
                </a:solidFill>
                <a:latin typeface="Calibri"/>
                <a:ea typeface="Calibri"/>
                <a:cs typeface="Calibri"/>
                <a:sym typeface="Calibri"/>
              </a:rPr>
              <a:t>NEJM or JAMA</a:t>
            </a:r>
            <a:r>
              <a:rPr lang="en" sz="2200">
                <a:solidFill>
                  <a:srgbClr val="FFFFFF"/>
                </a:solidFill>
                <a:latin typeface="Calibri"/>
                <a:ea typeface="Calibri"/>
                <a:cs typeface="Calibri"/>
                <a:sym typeface="Calibri"/>
              </a:rPr>
              <a:t>)</a:t>
            </a:r>
            <a:endParaRPr sz="2200">
              <a:solidFill>
                <a:srgbClr val="FFFFFF"/>
              </a:solidFill>
              <a:latin typeface="Calibri"/>
              <a:ea typeface="Calibri"/>
              <a:cs typeface="Calibri"/>
              <a:sym typeface="Calibri"/>
            </a:endParaRPr>
          </a:p>
          <a:p>
            <a:pPr marL="914400" lvl="1" indent="-368300" algn="l" rtl="0">
              <a:lnSpc>
                <a:spcPct val="115000"/>
              </a:lnSpc>
              <a:spcBef>
                <a:spcPts val="0"/>
              </a:spcBef>
              <a:spcAft>
                <a:spcPts val="0"/>
              </a:spcAft>
              <a:buClr>
                <a:srgbClr val="FFFFFF"/>
              </a:buClr>
              <a:buSzPts val="2200"/>
              <a:buFont typeface="Calibri"/>
              <a:buChar char="●"/>
            </a:pPr>
            <a:r>
              <a:rPr lang="en" sz="2200">
                <a:latin typeface="Calibri"/>
                <a:ea typeface="Calibri"/>
                <a:cs typeface="Calibri"/>
                <a:sym typeface="Calibri"/>
              </a:rPr>
              <a:t>Supports clinical judgment, medical informatio</a:t>
            </a:r>
            <a:r>
              <a:rPr lang="en" sz="2200">
                <a:solidFill>
                  <a:srgbClr val="FFFFFF"/>
                </a:solidFill>
                <a:latin typeface="Calibri"/>
                <a:ea typeface="Calibri"/>
                <a:cs typeface="Calibri"/>
                <a:sym typeface="Calibri"/>
              </a:rPr>
              <a:t>n search</a:t>
            </a:r>
            <a:endParaRPr sz="2200">
              <a:solidFill>
                <a:srgbClr val="FFFFFF"/>
              </a:solidFill>
              <a:latin typeface="Calibri"/>
              <a:ea typeface="Calibri"/>
              <a:cs typeface="Calibri"/>
              <a:sym typeface="Calibri"/>
            </a:endParaRPr>
          </a:p>
          <a:p>
            <a:pPr marL="914400" lvl="1" indent="-368300" algn="l" rtl="0">
              <a:spcBef>
                <a:spcPts val="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Over 40% of U.S. physicians rely on OpenEvidence in more than 10,000 hospitals and clinics</a:t>
            </a:r>
            <a:endParaRPr sz="2200">
              <a:solidFill>
                <a:srgbClr val="FFFFFF"/>
              </a:solidFill>
              <a:latin typeface="Calibri"/>
              <a:ea typeface="Calibri"/>
              <a:cs typeface="Calibri"/>
              <a:sym typeface="Calibri"/>
            </a:endParaRPr>
          </a:p>
          <a:p>
            <a:pPr marL="914400" lvl="1" indent="-368300" algn="l" rtl="0">
              <a:spcBef>
                <a:spcPts val="1000"/>
              </a:spcBef>
              <a:spcAft>
                <a:spcPts val="1000"/>
              </a:spcAft>
              <a:buClr>
                <a:srgbClr val="FFFF00"/>
              </a:buClr>
              <a:buSzPts val="2200"/>
              <a:buFont typeface="Calibri"/>
              <a:buChar char="●"/>
            </a:pPr>
            <a:r>
              <a:rPr lang="en" sz="2200">
                <a:solidFill>
                  <a:srgbClr val="FFFF00"/>
                </a:solidFill>
                <a:latin typeface="Calibri"/>
                <a:ea typeface="Calibri"/>
                <a:cs typeface="Calibri"/>
                <a:sym typeface="Calibri"/>
              </a:rPr>
              <a:t>Non-SaMD</a:t>
            </a:r>
            <a:endParaRPr sz="2200">
              <a:solidFill>
                <a:srgbClr val="FFFF00"/>
              </a:solidFill>
              <a:latin typeface="Calibri"/>
              <a:ea typeface="Calibri"/>
              <a:cs typeface="Calibri"/>
              <a:sym typeface="Calibri"/>
            </a:endParaRPr>
          </a:p>
        </p:txBody>
      </p:sp>
      <p:pic>
        <p:nvPicPr>
          <p:cNvPr id="56" name="Google Shape;56;p12"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pic>
        <p:nvPicPr>
          <p:cNvPr id="57" name="Google Shape;57;p12" title="스크린샷 2025-09-09 오전 9.36.10.png"/>
          <p:cNvPicPr preferRelativeResize="0"/>
          <p:nvPr/>
        </p:nvPicPr>
        <p:blipFill>
          <a:blip r:embed="rId4">
            <a:alphaModFix/>
          </a:blip>
          <a:stretch>
            <a:fillRect/>
          </a:stretch>
        </p:blipFill>
        <p:spPr>
          <a:xfrm>
            <a:off x="4919875" y="2370000"/>
            <a:ext cx="3654350" cy="25828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a:latin typeface="Calibri"/>
                <a:ea typeface="Calibri"/>
                <a:cs typeface="Calibri"/>
                <a:sym typeface="Calibri"/>
              </a:rPr>
              <a:t>Case 1:  Clinical Evidence of OpenEvidence</a:t>
            </a:r>
            <a:endParaRPr sz="2500">
              <a:solidFill>
                <a:srgbClr val="FFFFFF"/>
              </a:solidFill>
              <a:latin typeface="Calibri"/>
              <a:ea typeface="Calibri"/>
              <a:cs typeface="Calibri"/>
              <a:sym typeface="Calibri"/>
            </a:endParaRPr>
          </a:p>
        </p:txBody>
      </p:sp>
      <p:sp>
        <p:nvSpPr>
          <p:cNvPr id="63" name="Google Shape;63;p13"/>
          <p:cNvSpPr txBox="1">
            <a:spLocks noGrp="1"/>
          </p:cNvSpPr>
          <p:nvPr>
            <p:ph type="body" idx="1"/>
          </p:nvPr>
        </p:nvSpPr>
        <p:spPr>
          <a:xfrm>
            <a:off x="160400" y="940525"/>
            <a:ext cx="8774100" cy="37935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Clr>
                <a:srgbClr val="FFFFFF"/>
              </a:buClr>
              <a:buSzPts val="2200"/>
              <a:buFont typeface="Calibri"/>
              <a:buChar char="●"/>
            </a:pPr>
            <a:r>
              <a:rPr lang="en" sz="2200">
                <a:latin typeface="Calibri"/>
                <a:ea typeface="Calibri"/>
                <a:cs typeface="Calibri"/>
                <a:sym typeface="Calibri"/>
              </a:rPr>
              <a:t>To evaluate ability to provide evidence-based recommendations for </a:t>
            </a:r>
            <a:r>
              <a:rPr lang="en" sz="2200">
                <a:solidFill>
                  <a:schemeClr val="accent6"/>
                </a:solidFill>
                <a:latin typeface="Calibri"/>
                <a:ea typeface="Calibri"/>
                <a:cs typeface="Calibri"/>
                <a:sym typeface="Calibri"/>
              </a:rPr>
              <a:t>five common</a:t>
            </a:r>
            <a:r>
              <a:rPr lang="en" sz="2200">
                <a:latin typeface="Calibri"/>
                <a:ea typeface="Calibri"/>
                <a:cs typeface="Calibri"/>
                <a:sym typeface="Calibri"/>
              </a:rPr>
              <a:t> chronic conditions in primary care.</a:t>
            </a:r>
            <a:endParaRPr sz="2200">
              <a:solidFill>
                <a:srgbClr val="FFFFFF"/>
              </a:solidFill>
              <a:latin typeface="Calibri"/>
              <a:ea typeface="Calibri"/>
              <a:cs typeface="Calibri"/>
              <a:sym typeface="Calibri"/>
            </a:endParaRPr>
          </a:p>
        </p:txBody>
      </p:sp>
      <p:pic>
        <p:nvPicPr>
          <p:cNvPr id="64" name="Google Shape;64;p13"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pic>
        <p:nvPicPr>
          <p:cNvPr id="65" name="Google Shape;65;p13" title="스크린샷 2025-09-09 오전 9.55.03.png"/>
          <p:cNvPicPr preferRelativeResize="0"/>
          <p:nvPr/>
        </p:nvPicPr>
        <p:blipFill>
          <a:blip r:embed="rId4">
            <a:alphaModFix/>
          </a:blip>
          <a:stretch>
            <a:fillRect/>
          </a:stretch>
        </p:blipFill>
        <p:spPr>
          <a:xfrm>
            <a:off x="2874763" y="1901775"/>
            <a:ext cx="3345374" cy="2896124"/>
          </a:xfrm>
          <a:prstGeom prst="rect">
            <a:avLst/>
          </a:prstGeom>
          <a:noFill/>
          <a:ln>
            <a:noFill/>
          </a:ln>
        </p:spPr>
      </p:pic>
      <p:sp>
        <p:nvSpPr>
          <p:cNvPr id="66" name="Google Shape;66;p13"/>
          <p:cNvSpPr txBox="1"/>
          <p:nvPr/>
        </p:nvSpPr>
        <p:spPr>
          <a:xfrm>
            <a:off x="-121963" y="4924615"/>
            <a:ext cx="6922500" cy="246300"/>
          </a:xfrm>
          <a:prstGeom prst="rect">
            <a:avLst/>
          </a:prstGeom>
          <a:noFill/>
          <a:ln>
            <a:noFill/>
          </a:ln>
        </p:spPr>
        <p:txBody>
          <a:bodyPr spcFirstLastPara="1" wrap="square" lIns="68575" tIns="34275" rIns="68575" bIns="34275" anchor="t" anchorCtr="0">
            <a:noAutofit/>
          </a:bodyPr>
          <a:lstStyle/>
          <a:p>
            <a:pPr marL="457200" marR="0" lvl="0" indent="-260350" algn="l" rtl="0">
              <a:lnSpc>
                <a:spcPct val="100000"/>
              </a:lnSpc>
              <a:spcBef>
                <a:spcPts val="0"/>
              </a:spcBef>
              <a:spcAft>
                <a:spcPts val="0"/>
              </a:spcAft>
              <a:buClr>
                <a:srgbClr val="FFFFFF"/>
              </a:buClr>
              <a:buSzPts val="500"/>
              <a:buFont typeface="Nanum Gothic"/>
              <a:buAutoNum type="arabicParenR"/>
            </a:pPr>
            <a:r>
              <a:rPr lang="en" sz="500">
                <a:solidFill>
                  <a:srgbClr val="FFFFFF"/>
                </a:solidFill>
              </a:rPr>
              <a:t>Hurt, Ryan T., et al. "The use of an artificial intelligence platform openevidence to augment clinical Decision-Making for primary care physicians." </a:t>
            </a:r>
            <a:r>
              <a:rPr lang="en" sz="500" i="1">
                <a:solidFill>
                  <a:srgbClr val="FFFFFF"/>
                </a:solidFill>
              </a:rPr>
              <a:t>Journal of Primary Care &amp; Community Health</a:t>
            </a:r>
            <a:r>
              <a:rPr lang="en" sz="500">
                <a:solidFill>
                  <a:srgbClr val="FFFFFF"/>
                </a:solidFill>
              </a:rPr>
              <a:t> 16 (2025): 21501319251332215.</a:t>
            </a:r>
            <a:endParaRPr sz="500" b="0" i="0" u="none" strike="noStrike" cap="non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a:latin typeface="Calibri"/>
                <a:ea typeface="Calibri"/>
                <a:cs typeface="Calibri"/>
                <a:sym typeface="Calibri"/>
              </a:rPr>
              <a:t>Case 1:  Clinical Evidence of OpenEvidence</a:t>
            </a:r>
            <a:endParaRPr sz="2500">
              <a:solidFill>
                <a:srgbClr val="FFFFFF"/>
              </a:solidFill>
              <a:latin typeface="Calibri"/>
              <a:ea typeface="Calibri"/>
              <a:cs typeface="Calibri"/>
              <a:sym typeface="Calibri"/>
            </a:endParaRPr>
          </a:p>
        </p:txBody>
      </p:sp>
      <p:sp>
        <p:nvSpPr>
          <p:cNvPr id="72" name="Google Shape;72;p14"/>
          <p:cNvSpPr txBox="1">
            <a:spLocks noGrp="1"/>
          </p:cNvSpPr>
          <p:nvPr>
            <p:ph type="body" idx="1"/>
          </p:nvPr>
        </p:nvSpPr>
        <p:spPr>
          <a:xfrm>
            <a:off x="160400" y="940525"/>
            <a:ext cx="8774100" cy="37935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Clr>
                <a:srgbClr val="FFFFFF"/>
              </a:buClr>
              <a:buSzPts val="2200"/>
              <a:buFont typeface="Calibri"/>
              <a:buChar char="●"/>
            </a:pPr>
            <a:r>
              <a:rPr lang="en" sz="2200">
                <a:solidFill>
                  <a:schemeClr val="accent6"/>
                </a:solidFill>
                <a:latin typeface="Calibri"/>
                <a:ea typeface="Calibri"/>
                <a:cs typeface="Calibri"/>
                <a:sym typeface="Calibri"/>
              </a:rPr>
              <a:t>Five patient cases</a:t>
            </a:r>
            <a:r>
              <a:rPr lang="en" sz="2200">
                <a:latin typeface="Calibri"/>
                <a:ea typeface="Calibri"/>
                <a:cs typeface="Calibri"/>
                <a:sym typeface="Calibri"/>
              </a:rPr>
              <a:t> were retrospectively analyzed; physicians posed clinical questions and rated OpenEvidence responses (0–4 scale) on </a:t>
            </a:r>
            <a:r>
              <a:rPr lang="en" sz="2200">
                <a:solidFill>
                  <a:schemeClr val="accent6"/>
                </a:solidFill>
                <a:latin typeface="Calibri"/>
                <a:ea typeface="Calibri"/>
                <a:cs typeface="Calibri"/>
                <a:sym typeface="Calibri"/>
              </a:rPr>
              <a:t>clarity, relevance, evidence support, decision-making impact, and satisfaction</a:t>
            </a:r>
            <a:r>
              <a:rPr lang="en" sz="2200">
                <a:latin typeface="Calibri"/>
                <a:ea typeface="Calibri"/>
                <a:cs typeface="Calibri"/>
                <a:sym typeface="Calibri"/>
              </a:rPr>
              <a:t>.</a:t>
            </a:r>
            <a:endParaRPr sz="2200">
              <a:solidFill>
                <a:srgbClr val="FFFFFF"/>
              </a:solidFill>
              <a:latin typeface="Calibri"/>
              <a:ea typeface="Calibri"/>
              <a:cs typeface="Calibri"/>
              <a:sym typeface="Calibri"/>
            </a:endParaRPr>
          </a:p>
        </p:txBody>
      </p:sp>
      <p:pic>
        <p:nvPicPr>
          <p:cNvPr id="73" name="Google Shape;73;p14"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pic>
        <p:nvPicPr>
          <p:cNvPr id="74" name="Google Shape;74;p14" title="스크린샷 2025-09-09 오전 9.54.06.png"/>
          <p:cNvPicPr preferRelativeResize="0"/>
          <p:nvPr/>
        </p:nvPicPr>
        <p:blipFill>
          <a:blip r:embed="rId4">
            <a:alphaModFix/>
          </a:blip>
          <a:stretch>
            <a:fillRect/>
          </a:stretch>
        </p:blipFill>
        <p:spPr>
          <a:xfrm>
            <a:off x="618100" y="2907025"/>
            <a:ext cx="7504476" cy="1509675"/>
          </a:xfrm>
          <a:prstGeom prst="rect">
            <a:avLst/>
          </a:prstGeom>
          <a:noFill/>
          <a:ln>
            <a:noFill/>
          </a:ln>
        </p:spPr>
      </p:pic>
      <p:sp>
        <p:nvSpPr>
          <p:cNvPr id="75" name="Google Shape;75;p14"/>
          <p:cNvSpPr txBox="1"/>
          <p:nvPr/>
        </p:nvSpPr>
        <p:spPr>
          <a:xfrm>
            <a:off x="-121963" y="4924615"/>
            <a:ext cx="6922500" cy="246300"/>
          </a:xfrm>
          <a:prstGeom prst="rect">
            <a:avLst/>
          </a:prstGeom>
          <a:noFill/>
          <a:ln>
            <a:noFill/>
          </a:ln>
        </p:spPr>
        <p:txBody>
          <a:bodyPr spcFirstLastPara="1" wrap="square" lIns="68575" tIns="34275" rIns="68575" bIns="34275" anchor="t" anchorCtr="0">
            <a:noAutofit/>
          </a:bodyPr>
          <a:lstStyle/>
          <a:p>
            <a:pPr marL="457200" marR="0" lvl="0" indent="-260350" algn="l" rtl="0">
              <a:lnSpc>
                <a:spcPct val="100000"/>
              </a:lnSpc>
              <a:spcBef>
                <a:spcPts val="0"/>
              </a:spcBef>
              <a:spcAft>
                <a:spcPts val="0"/>
              </a:spcAft>
              <a:buClr>
                <a:srgbClr val="FFFFFF"/>
              </a:buClr>
              <a:buSzPts val="500"/>
              <a:buFont typeface="Nanum Gothic"/>
              <a:buAutoNum type="arabicParenR"/>
            </a:pPr>
            <a:r>
              <a:rPr lang="en" sz="500">
                <a:solidFill>
                  <a:srgbClr val="FFFFFF"/>
                </a:solidFill>
              </a:rPr>
              <a:t>Hurt, Ryan T., et al. "The use of an artificial intelligence platform openevidence to augment clinical Decision-Making for primary care physicians." </a:t>
            </a:r>
            <a:r>
              <a:rPr lang="en" sz="500" i="1">
                <a:solidFill>
                  <a:srgbClr val="FFFFFF"/>
                </a:solidFill>
              </a:rPr>
              <a:t>Journal of Primary Care &amp; Community Health</a:t>
            </a:r>
            <a:r>
              <a:rPr lang="en" sz="500">
                <a:solidFill>
                  <a:srgbClr val="FFFFFF"/>
                </a:solidFill>
              </a:rPr>
              <a:t> 16 (2025): 21501319251332215.</a:t>
            </a:r>
            <a:endParaRPr sz="500" b="0" i="0" u="none" strike="noStrike" cap="none">
              <a:solidFill>
                <a:srgbClr val="FFFFFF"/>
              </a:solidFill>
              <a:latin typeface="Arial"/>
              <a:ea typeface="Arial"/>
              <a:cs typeface="Arial"/>
              <a:sym typeface="Arial"/>
            </a:endParaRPr>
          </a:p>
        </p:txBody>
      </p:sp>
      <p:sp>
        <p:nvSpPr>
          <p:cNvPr id="76" name="Google Shape;76;p14"/>
          <p:cNvSpPr/>
          <p:nvPr/>
        </p:nvSpPr>
        <p:spPr>
          <a:xfrm>
            <a:off x="4579350" y="2785225"/>
            <a:ext cx="2261700" cy="1743300"/>
          </a:xfrm>
          <a:prstGeom prst="rect">
            <a:avLst/>
          </a:prstGeom>
          <a:noFill/>
          <a:ln w="19050" cap="flat" cmpd="sng">
            <a:solidFill>
              <a:srgbClr val="FF9900"/>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dirty="0">
                <a:latin typeface="Calibri"/>
                <a:ea typeface="Calibri"/>
                <a:cs typeface="Calibri"/>
                <a:sym typeface="Calibri"/>
              </a:rPr>
              <a:t>Case 2:  Prof. </a:t>
            </a:r>
            <a:r>
              <a:rPr lang="en" sz="2500" dirty="0" err="1">
                <a:latin typeface="Calibri"/>
                <a:ea typeface="Calibri"/>
                <a:cs typeface="Calibri"/>
                <a:sym typeface="Calibri"/>
              </a:rPr>
              <a:t>Valmed</a:t>
            </a:r>
            <a:endParaRPr sz="2500" dirty="0">
              <a:solidFill>
                <a:srgbClr val="FFFFFF"/>
              </a:solidFill>
              <a:latin typeface="Calibri"/>
              <a:ea typeface="Calibri"/>
              <a:cs typeface="Calibri"/>
              <a:sym typeface="Calibri"/>
            </a:endParaRPr>
          </a:p>
        </p:txBody>
      </p:sp>
      <p:sp>
        <p:nvSpPr>
          <p:cNvPr id="82" name="Google Shape;82;p15"/>
          <p:cNvSpPr txBox="1">
            <a:spLocks noGrp="1"/>
          </p:cNvSpPr>
          <p:nvPr>
            <p:ph type="body" idx="1"/>
          </p:nvPr>
        </p:nvSpPr>
        <p:spPr>
          <a:xfrm>
            <a:off x="160400" y="940525"/>
            <a:ext cx="8774100" cy="3793500"/>
          </a:xfrm>
          <a:prstGeom prst="rect">
            <a:avLst/>
          </a:prstGeom>
          <a:noFill/>
          <a:ln>
            <a:noFill/>
          </a:ln>
        </p:spPr>
        <p:txBody>
          <a:bodyPr spcFirstLastPara="1" wrap="square" lIns="91425" tIns="91425" rIns="91425" bIns="91425" anchor="t" anchorCtr="0">
            <a:noAutofit/>
          </a:bodyPr>
          <a:lstStyle/>
          <a:p>
            <a:pPr marL="457200" lvl="0" indent="-368300" algn="l" rtl="0">
              <a:spcBef>
                <a:spcPts val="900"/>
              </a:spcBef>
              <a:spcAft>
                <a:spcPts val="0"/>
              </a:spcAft>
              <a:buClr>
                <a:srgbClr val="FFFFFF"/>
              </a:buClr>
              <a:buSzPts val="2200"/>
              <a:buFont typeface="Calibri"/>
              <a:buChar char="●"/>
            </a:pPr>
            <a:r>
              <a:rPr lang="en" sz="2200" dirty="0">
                <a:solidFill>
                  <a:srgbClr val="FFFFFF"/>
                </a:solidFill>
                <a:latin typeface="Calibri"/>
                <a:ea typeface="Calibri"/>
                <a:cs typeface="Calibri"/>
                <a:sym typeface="Calibri"/>
              </a:rPr>
              <a:t>Medical Co-Pilot </a:t>
            </a:r>
            <a:r>
              <a:rPr lang="en" sz="2200" dirty="0">
                <a:solidFill>
                  <a:srgbClr val="FFFF00"/>
                </a:solidFill>
                <a:latin typeface="Calibri"/>
                <a:ea typeface="Calibri"/>
                <a:cs typeface="Calibri"/>
                <a:sym typeface="Calibri"/>
              </a:rPr>
              <a:t>“Chatbot”</a:t>
            </a:r>
            <a:r>
              <a:rPr lang="en" sz="2200" dirty="0">
                <a:solidFill>
                  <a:srgbClr val="FFFFFF"/>
                </a:solidFill>
                <a:latin typeface="Calibri"/>
                <a:ea typeface="Calibri"/>
                <a:cs typeface="Calibri"/>
                <a:sym typeface="Calibri"/>
              </a:rPr>
              <a:t> for </a:t>
            </a:r>
            <a:r>
              <a:rPr lang="en" sz="2200" dirty="0">
                <a:solidFill>
                  <a:srgbClr val="FFFF00"/>
                </a:solidFill>
                <a:latin typeface="Calibri"/>
                <a:ea typeface="Calibri"/>
                <a:cs typeface="Calibri"/>
                <a:sym typeface="Calibri"/>
              </a:rPr>
              <a:t>“Doctors”</a:t>
            </a:r>
            <a:endParaRPr sz="2200" dirty="0">
              <a:solidFill>
                <a:srgbClr val="FFFF00"/>
              </a:solidFill>
              <a:latin typeface="Calibri"/>
              <a:ea typeface="Calibri"/>
              <a:cs typeface="Calibri"/>
              <a:sym typeface="Calibri"/>
            </a:endParaRPr>
          </a:p>
          <a:p>
            <a:pPr marL="914400" lvl="1" indent="-368300" algn="l" rtl="0">
              <a:spcBef>
                <a:spcPts val="900"/>
              </a:spcBef>
              <a:spcAft>
                <a:spcPts val="0"/>
              </a:spcAft>
              <a:buClr>
                <a:srgbClr val="FFFFFF"/>
              </a:buClr>
              <a:buSzPts val="2200"/>
              <a:buFont typeface="Calibri"/>
              <a:buChar char="●"/>
            </a:pPr>
            <a:r>
              <a:rPr lang="en" sz="2200" dirty="0">
                <a:solidFill>
                  <a:srgbClr val="FFFFFF"/>
                </a:solidFill>
                <a:latin typeface="Calibri"/>
                <a:ea typeface="Calibri"/>
                <a:cs typeface="Calibri"/>
                <a:sym typeface="Calibri"/>
              </a:rPr>
              <a:t>Uses GPT-4 +</a:t>
            </a:r>
            <a:r>
              <a:rPr lang="en" sz="2200" dirty="0">
                <a:solidFill>
                  <a:srgbClr val="FFFF00"/>
                </a:solidFill>
                <a:latin typeface="Calibri"/>
                <a:ea typeface="Calibri"/>
                <a:cs typeface="Calibri"/>
                <a:sym typeface="Calibri"/>
              </a:rPr>
              <a:t> 2.5M curated docs</a:t>
            </a:r>
            <a:r>
              <a:rPr lang="en" sz="2200" dirty="0">
                <a:solidFill>
                  <a:srgbClr val="FFFFFF"/>
                </a:solidFill>
                <a:latin typeface="Calibri"/>
                <a:ea typeface="Calibri"/>
                <a:cs typeface="Calibri"/>
                <a:sym typeface="Calibri"/>
              </a:rPr>
              <a:t> (guidelines, PubMed, etc.)</a:t>
            </a:r>
            <a:endParaRPr sz="2200" dirty="0">
              <a:solidFill>
                <a:srgbClr val="FFFFFF"/>
              </a:solidFill>
              <a:latin typeface="Calibri"/>
              <a:ea typeface="Calibri"/>
              <a:cs typeface="Calibri"/>
              <a:sym typeface="Calibri"/>
            </a:endParaRPr>
          </a:p>
          <a:p>
            <a:pPr marL="914400" lvl="1" indent="-368300" algn="l" rtl="0">
              <a:spcBef>
                <a:spcPts val="900"/>
              </a:spcBef>
              <a:spcAft>
                <a:spcPts val="0"/>
              </a:spcAft>
              <a:buClr>
                <a:srgbClr val="FFFFFF"/>
              </a:buClr>
              <a:buSzPts val="2200"/>
              <a:buFont typeface="Calibri"/>
              <a:buChar char="●"/>
            </a:pPr>
            <a:r>
              <a:rPr lang="en" sz="2200" dirty="0">
                <a:solidFill>
                  <a:srgbClr val="FFFFFF"/>
                </a:solidFill>
                <a:latin typeface="Calibri"/>
                <a:ea typeface="Calibri"/>
                <a:cs typeface="Calibri"/>
                <a:sym typeface="Calibri"/>
              </a:rPr>
              <a:t>Validated diagnostic/treatment info. Focus on accuracy &amp; trusted sources.</a:t>
            </a:r>
            <a:endParaRPr sz="2200" dirty="0">
              <a:solidFill>
                <a:srgbClr val="FFFFFF"/>
              </a:solidFill>
              <a:latin typeface="Calibri"/>
              <a:ea typeface="Calibri"/>
              <a:cs typeface="Calibri"/>
              <a:sym typeface="Calibri"/>
            </a:endParaRPr>
          </a:p>
          <a:p>
            <a:pPr marL="914400" lvl="1" indent="-368300" algn="l" rtl="0">
              <a:spcBef>
                <a:spcPts val="900"/>
              </a:spcBef>
              <a:spcAft>
                <a:spcPts val="1000"/>
              </a:spcAft>
              <a:buClr>
                <a:srgbClr val="FFFF00"/>
              </a:buClr>
              <a:buSzPts val="2200"/>
              <a:buFont typeface="Calibri"/>
              <a:buChar char="●"/>
            </a:pPr>
            <a:r>
              <a:rPr lang="en" sz="2200" dirty="0" err="1">
                <a:solidFill>
                  <a:srgbClr val="FFFF00"/>
                </a:solidFill>
                <a:latin typeface="Calibri"/>
                <a:ea typeface="Calibri"/>
                <a:cs typeface="Calibri"/>
                <a:sym typeface="Calibri"/>
              </a:rPr>
              <a:t>SaMD</a:t>
            </a:r>
            <a:r>
              <a:rPr lang="en" sz="2200" dirty="0">
                <a:solidFill>
                  <a:srgbClr val="FFFF00"/>
                </a:solidFill>
                <a:latin typeface="Calibri"/>
                <a:ea typeface="Calibri"/>
                <a:cs typeface="Calibri"/>
                <a:sym typeface="Calibri"/>
              </a:rPr>
              <a:t>(Class IIb CE)</a:t>
            </a:r>
            <a:endParaRPr sz="2200" dirty="0">
              <a:solidFill>
                <a:srgbClr val="FFFF00"/>
              </a:solidFill>
              <a:latin typeface="Calibri"/>
              <a:ea typeface="Calibri"/>
              <a:cs typeface="Calibri"/>
              <a:sym typeface="Calibri"/>
            </a:endParaRPr>
          </a:p>
        </p:txBody>
      </p:sp>
      <p:pic>
        <p:nvPicPr>
          <p:cNvPr id="83" name="Google Shape;83;p15"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pic>
        <p:nvPicPr>
          <p:cNvPr id="84" name="Google Shape;84;p15" title="스크린샷 2025-09-09 오전 9.37.40.png"/>
          <p:cNvPicPr preferRelativeResize="0"/>
          <p:nvPr/>
        </p:nvPicPr>
        <p:blipFill>
          <a:blip r:embed="rId4">
            <a:alphaModFix/>
          </a:blip>
          <a:stretch>
            <a:fillRect/>
          </a:stretch>
        </p:blipFill>
        <p:spPr>
          <a:xfrm>
            <a:off x="3720400" y="2453800"/>
            <a:ext cx="5189248" cy="2587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a:latin typeface="Calibri"/>
                <a:ea typeface="Calibri"/>
                <a:cs typeface="Calibri"/>
                <a:sym typeface="Calibri"/>
              </a:rPr>
              <a:t>Case 2:  Clinical Evidence of Prof. Valmed</a:t>
            </a:r>
            <a:endParaRPr sz="2500">
              <a:solidFill>
                <a:srgbClr val="FFFFFF"/>
              </a:solidFill>
              <a:latin typeface="Calibri"/>
              <a:ea typeface="Calibri"/>
              <a:cs typeface="Calibri"/>
              <a:sym typeface="Calibri"/>
            </a:endParaRPr>
          </a:p>
        </p:txBody>
      </p:sp>
      <p:sp>
        <p:nvSpPr>
          <p:cNvPr id="90" name="Google Shape;90;p16"/>
          <p:cNvSpPr txBox="1">
            <a:spLocks noGrp="1"/>
          </p:cNvSpPr>
          <p:nvPr>
            <p:ph type="body" idx="1"/>
          </p:nvPr>
        </p:nvSpPr>
        <p:spPr>
          <a:xfrm>
            <a:off x="160400" y="940525"/>
            <a:ext cx="8774100" cy="37935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rgbClr val="FFFFFF"/>
              </a:buClr>
              <a:buSzPts val="2200"/>
              <a:buFont typeface="Calibri"/>
              <a:buChar char="●"/>
            </a:pPr>
            <a:r>
              <a:rPr lang="en" sz="2200">
                <a:solidFill>
                  <a:schemeClr val="accent6"/>
                </a:solidFill>
                <a:latin typeface="Calibri"/>
                <a:ea typeface="Calibri"/>
                <a:cs typeface="Calibri"/>
                <a:sym typeface="Calibri"/>
              </a:rPr>
              <a:t>900 medical queries</a:t>
            </a:r>
            <a:r>
              <a:rPr lang="en" sz="2200">
                <a:solidFill>
                  <a:srgbClr val="FFFFFF"/>
                </a:solidFill>
                <a:latin typeface="Calibri"/>
                <a:ea typeface="Calibri"/>
                <a:cs typeface="Calibri"/>
                <a:sym typeface="Calibri"/>
              </a:rPr>
              <a:t> testing (3-phase evaluation)</a:t>
            </a:r>
            <a:endParaRPr sz="2200">
              <a:solidFill>
                <a:srgbClr val="FFFFFF"/>
              </a:solidFill>
              <a:latin typeface="Calibri"/>
              <a:ea typeface="Calibri"/>
              <a:cs typeface="Calibri"/>
              <a:sym typeface="Calibri"/>
            </a:endParaRPr>
          </a:p>
          <a:p>
            <a:pPr marL="914400" lvl="1" indent="-368300" algn="l" rtl="0">
              <a:spcBef>
                <a:spcPts val="100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Stress-test: Q&amp;A multiple times to check for </a:t>
            </a:r>
            <a:r>
              <a:rPr lang="en" sz="2200">
                <a:solidFill>
                  <a:srgbClr val="FFFF00"/>
                </a:solidFill>
                <a:latin typeface="Calibri"/>
                <a:ea typeface="Calibri"/>
                <a:cs typeface="Calibri"/>
                <a:sym typeface="Calibri"/>
              </a:rPr>
              <a:t>consistency</a:t>
            </a:r>
            <a:endParaRPr sz="2200">
              <a:solidFill>
                <a:srgbClr val="FFFF00"/>
              </a:solidFill>
              <a:latin typeface="Calibri"/>
              <a:ea typeface="Calibri"/>
              <a:cs typeface="Calibri"/>
              <a:sym typeface="Calibri"/>
            </a:endParaRPr>
          </a:p>
          <a:p>
            <a:pPr marL="914400" lvl="1" indent="-368300" algn="l" rtl="0">
              <a:spcBef>
                <a:spcPts val="100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Tested the system against board-certified specialists </a:t>
            </a:r>
            <a:r>
              <a:rPr lang="en" sz="2200">
                <a:solidFill>
                  <a:srgbClr val="FFFF00"/>
                </a:solidFill>
                <a:latin typeface="Calibri"/>
                <a:ea typeface="Calibri"/>
                <a:cs typeface="Calibri"/>
                <a:sym typeface="Calibri"/>
              </a:rPr>
              <a:t>across multiple medical specialties</a:t>
            </a:r>
            <a:endParaRPr sz="2200">
              <a:solidFill>
                <a:srgbClr val="FFFF00"/>
              </a:solidFill>
              <a:latin typeface="Calibri"/>
              <a:ea typeface="Calibri"/>
              <a:cs typeface="Calibri"/>
              <a:sym typeface="Calibri"/>
            </a:endParaRPr>
          </a:p>
          <a:p>
            <a:pPr marL="914400" lvl="1" indent="-368300" algn="l" rtl="0">
              <a:spcBef>
                <a:spcPts val="1000"/>
              </a:spcBef>
              <a:spcAft>
                <a:spcPts val="0"/>
              </a:spcAft>
              <a:buClr>
                <a:srgbClr val="FFFFFF"/>
              </a:buClr>
              <a:buSzPts val="2200"/>
              <a:buFont typeface="Calibri"/>
              <a:buChar char="●"/>
            </a:pPr>
            <a:r>
              <a:rPr lang="en" sz="2200">
                <a:solidFill>
                  <a:srgbClr val="FFFFFF"/>
                </a:solidFill>
                <a:latin typeface="Calibri"/>
                <a:ea typeface="Calibri"/>
                <a:cs typeface="Calibri"/>
                <a:sym typeface="Calibri"/>
              </a:rPr>
              <a:t>Brought in </a:t>
            </a:r>
            <a:r>
              <a:rPr lang="en" sz="2200">
                <a:solidFill>
                  <a:srgbClr val="FFFF00"/>
                </a:solidFill>
                <a:latin typeface="Calibri"/>
                <a:ea typeface="Calibri"/>
                <a:cs typeface="Calibri"/>
                <a:sym typeface="Calibri"/>
              </a:rPr>
              <a:t>real-world testing</a:t>
            </a:r>
            <a:r>
              <a:rPr lang="en" sz="2200">
                <a:solidFill>
                  <a:srgbClr val="FFFFFF"/>
                </a:solidFill>
                <a:latin typeface="Calibri"/>
                <a:ea typeface="Calibri"/>
                <a:cs typeface="Calibri"/>
                <a:sym typeface="Calibri"/>
              </a:rPr>
              <a:t> with medical professionals from </a:t>
            </a:r>
            <a:r>
              <a:rPr lang="en" sz="2200">
                <a:solidFill>
                  <a:srgbClr val="FFFF00"/>
                </a:solidFill>
                <a:latin typeface="Calibri"/>
                <a:ea typeface="Calibri"/>
                <a:cs typeface="Calibri"/>
                <a:sym typeface="Calibri"/>
              </a:rPr>
              <a:t>different backgrounds</a:t>
            </a:r>
            <a:endParaRPr sz="2200">
              <a:solidFill>
                <a:srgbClr val="FFFF00"/>
              </a:solidFill>
              <a:latin typeface="Calibri"/>
              <a:ea typeface="Calibri"/>
              <a:cs typeface="Calibri"/>
              <a:sym typeface="Calibri"/>
            </a:endParaRPr>
          </a:p>
          <a:p>
            <a:pPr marL="914400" lvl="1" indent="-368300" algn="l" rtl="0">
              <a:spcBef>
                <a:spcPts val="1000"/>
              </a:spcBef>
              <a:spcAft>
                <a:spcPts val="1000"/>
              </a:spcAft>
              <a:buClr>
                <a:srgbClr val="FFFFFF"/>
              </a:buClr>
              <a:buSzPts val="2200"/>
              <a:buFont typeface="Calibri"/>
              <a:buChar char="●"/>
            </a:pPr>
            <a:r>
              <a:rPr lang="en" sz="2200">
                <a:solidFill>
                  <a:srgbClr val="FFFFFF"/>
                </a:solidFill>
                <a:latin typeface="Calibri"/>
                <a:ea typeface="Calibri"/>
                <a:cs typeface="Calibri"/>
                <a:sym typeface="Calibri"/>
              </a:rPr>
              <a:t>Result:  safety index of 0.26(average)</a:t>
            </a:r>
            <a:endParaRPr sz="2200">
              <a:solidFill>
                <a:srgbClr val="FFFFFF"/>
              </a:solidFill>
              <a:latin typeface="Calibri"/>
              <a:ea typeface="Calibri"/>
              <a:cs typeface="Calibri"/>
              <a:sym typeface="Calibri"/>
            </a:endParaRPr>
          </a:p>
        </p:txBody>
      </p:sp>
      <p:pic>
        <p:nvPicPr>
          <p:cNvPr id="91" name="Google Shape;91;p16"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sp>
        <p:nvSpPr>
          <p:cNvPr id="92" name="Google Shape;92;p16"/>
          <p:cNvSpPr txBox="1"/>
          <p:nvPr/>
        </p:nvSpPr>
        <p:spPr>
          <a:xfrm>
            <a:off x="-121963" y="4924615"/>
            <a:ext cx="6922500" cy="246300"/>
          </a:xfrm>
          <a:prstGeom prst="rect">
            <a:avLst/>
          </a:prstGeom>
          <a:noFill/>
          <a:ln>
            <a:noFill/>
          </a:ln>
        </p:spPr>
        <p:txBody>
          <a:bodyPr spcFirstLastPara="1" wrap="square" lIns="68575" tIns="34275" rIns="68575" bIns="34275" anchor="t" anchorCtr="0">
            <a:noAutofit/>
          </a:bodyPr>
          <a:lstStyle/>
          <a:p>
            <a:pPr marL="457200" marR="0" lvl="0" indent="-260350" algn="l" rtl="0">
              <a:lnSpc>
                <a:spcPct val="100000"/>
              </a:lnSpc>
              <a:spcBef>
                <a:spcPts val="0"/>
              </a:spcBef>
              <a:spcAft>
                <a:spcPts val="0"/>
              </a:spcAft>
              <a:buClr>
                <a:srgbClr val="FFFFFF"/>
              </a:buClr>
              <a:buSzPts val="500"/>
              <a:buFont typeface="Nanum Gothic"/>
              <a:buAutoNum type="arabicParenR"/>
            </a:pPr>
            <a:r>
              <a:rPr lang="en" sz="500">
                <a:solidFill>
                  <a:srgbClr val="FFFFFF"/>
                </a:solidFill>
              </a:rPr>
              <a:t>https://www.hardianhealth.com/insights/valmed-ai-medical-device-regulatory-clearance#:~:text=The%20clinical%20evaluation%20masterclass.</a:t>
            </a:r>
            <a:endParaRPr sz="500" b="0"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160400" y="268975"/>
            <a:ext cx="8774100" cy="5826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sz="2500">
                <a:latin typeface="Calibri"/>
                <a:ea typeface="Calibri"/>
                <a:cs typeface="Calibri"/>
                <a:sym typeface="Calibri"/>
              </a:rPr>
              <a:t>Case 3:  AIRerad-CXR</a:t>
            </a:r>
            <a:endParaRPr sz="2500">
              <a:solidFill>
                <a:srgbClr val="FFFFFF"/>
              </a:solidFill>
              <a:latin typeface="Calibri"/>
              <a:ea typeface="Calibri"/>
              <a:cs typeface="Calibri"/>
              <a:sym typeface="Calibri"/>
            </a:endParaRPr>
          </a:p>
        </p:txBody>
      </p:sp>
      <p:sp>
        <p:nvSpPr>
          <p:cNvPr id="98" name="Google Shape;98;p17"/>
          <p:cNvSpPr txBox="1">
            <a:spLocks noGrp="1"/>
          </p:cNvSpPr>
          <p:nvPr>
            <p:ph type="body" idx="1"/>
          </p:nvPr>
        </p:nvSpPr>
        <p:spPr>
          <a:xfrm>
            <a:off x="160400" y="940525"/>
            <a:ext cx="8774100" cy="3793500"/>
          </a:xfrm>
          <a:prstGeom prst="rect">
            <a:avLst/>
          </a:prstGeom>
          <a:noFill/>
          <a:ln>
            <a:noFill/>
          </a:ln>
        </p:spPr>
        <p:txBody>
          <a:bodyPr spcFirstLastPara="1" wrap="square" lIns="91425" tIns="91425" rIns="91425" bIns="91425" anchor="t" anchorCtr="0">
            <a:noAutofit/>
          </a:bodyPr>
          <a:lstStyle/>
          <a:p>
            <a:pPr marL="457200" lvl="0" indent="-368300" algn="l" rtl="0">
              <a:lnSpc>
                <a:spcPct val="115000"/>
              </a:lnSpc>
              <a:spcBef>
                <a:spcPts val="0"/>
              </a:spcBef>
              <a:spcAft>
                <a:spcPts val="0"/>
              </a:spcAft>
              <a:buSzPts val="2200"/>
              <a:buChar char="●"/>
            </a:pPr>
            <a:r>
              <a:rPr lang="en" sz="2200" dirty="0">
                <a:latin typeface="Calibri"/>
                <a:ea typeface="Calibri"/>
                <a:cs typeface="Calibri"/>
                <a:sym typeface="Calibri"/>
              </a:rPr>
              <a:t>Generative AI Model for </a:t>
            </a:r>
            <a:r>
              <a:rPr lang="en" sz="2200" dirty="0">
                <a:solidFill>
                  <a:srgbClr val="FFFF00"/>
                </a:solidFill>
                <a:latin typeface="Calibri"/>
                <a:ea typeface="Calibri"/>
                <a:cs typeface="Calibri"/>
                <a:sym typeface="Calibri"/>
              </a:rPr>
              <a:t>preliminary radiology report for CXR</a:t>
            </a:r>
            <a:endParaRPr sz="2200" dirty="0">
              <a:solidFill>
                <a:srgbClr val="FFFF00"/>
              </a:solidFill>
            </a:endParaRPr>
          </a:p>
          <a:p>
            <a:pPr marL="914400" lvl="1" indent="-368300" algn="l" rtl="0">
              <a:lnSpc>
                <a:spcPct val="115000"/>
              </a:lnSpc>
              <a:spcBef>
                <a:spcPts val="0"/>
              </a:spcBef>
              <a:spcAft>
                <a:spcPts val="0"/>
              </a:spcAft>
              <a:buSzPts val="2200"/>
              <a:buChar char="●"/>
            </a:pPr>
            <a:r>
              <a:rPr lang="en" sz="2200" dirty="0">
                <a:latin typeface="Calibri"/>
                <a:ea typeface="Calibri"/>
                <a:cs typeface="Calibri"/>
                <a:sym typeface="Calibri"/>
              </a:rPr>
              <a:t>Based on over 14 million CXR-report pair study datasets</a:t>
            </a:r>
            <a:endParaRPr sz="2200" dirty="0"/>
          </a:p>
          <a:p>
            <a:pPr marL="914400" lvl="1" indent="-368300" algn="l" rtl="0">
              <a:lnSpc>
                <a:spcPct val="115000"/>
              </a:lnSpc>
              <a:spcBef>
                <a:spcPts val="0"/>
              </a:spcBef>
              <a:spcAft>
                <a:spcPts val="0"/>
              </a:spcAft>
              <a:buSzPts val="2200"/>
              <a:buChar char="●"/>
            </a:pPr>
            <a:r>
              <a:rPr lang="en" sz="2200" dirty="0">
                <a:latin typeface="Calibri"/>
                <a:ea typeface="Calibri"/>
                <a:cs typeface="Calibri"/>
                <a:sym typeface="Calibri"/>
              </a:rPr>
              <a:t>Intended User:  </a:t>
            </a:r>
            <a:r>
              <a:rPr lang="en" sz="2200" dirty="0">
                <a:solidFill>
                  <a:srgbClr val="FFFF00"/>
                </a:solidFill>
                <a:latin typeface="Calibri"/>
                <a:ea typeface="Calibri"/>
                <a:cs typeface="Calibri"/>
                <a:sym typeface="Calibri"/>
              </a:rPr>
              <a:t>Radiologist</a:t>
            </a:r>
            <a:endParaRPr sz="2200" dirty="0">
              <a:solidFill>
                <a:srgbClr val="FFFF00"/>
              </a:solidFill>
              <a:latin typeface="Calibri"/>
              <a:ea typeface="Calibri"/>
              <a:cs typeface="Calibri"/>
              <a:sym typeface="Calibri"/>
            </a:endParaRPr>
          </a:p>
          <a:p>
            <a:pPr marL="914400" lvl="1" indent="-368300" algn="l" rtl="0">
              <a:lnSpc>
                <a:spcPct val="115000"/>
              </a:lnSpc>
              <a:spcBef>
                <a:spcPts val="0"/>
              </a:spcBef>
              <a:spcAft>
                <a:spcPts val="0"/>
              </a:spcAft>
              <a:buClr>
                <a:srgbClr val="FFFFFF"/>
              </a:buClr>
              <a:buSzPts val="2200"/>
              <a:buFont typeface="Calibri"/>
              <a:buChar char="●"/>
            </a:pPr>
            <a:r>
              <a:rPr lang="en" sz="2200" dirty="0">
                <a:solidFill>
                  <a:srgbClr val="FFFFFF"/>
                </a:solidFill>
                <a:latin typeface="Calibri"/>
                <a:ea typeface="Calibri"/>
                <a:cs typeface="Calibri"/>
                <a:sym typeface="Calibri"/>
              </a:rPr>
              <a:t>Input:  CXR(PA,AP) images</a:t>
            </a:r>
            <a:endParaRPr sz="2200" dirty="0">
              <a:solidFill>
                <a:srgbClr val="FFFFFF"/>
              </a:solidFill>
              <a:latin typeface="Calibri"/>
              <a:ea typeface="Calibri"/>
              <a:cs typeface="Calibri"/>
              <a:sym typeface="Calibri"/>
            </a:endParaRPr>
          </a:p>
          <a:p>
            <a:pPr marL="914400" lvl="1" indent="-368300" algn="l" rtl="0">
              <a:lnSpc>
                <a:spcPct val="115000"/>
              </a:lnSpc>
              <a:spcBef>
                <a:spcPts val="0"/>
              </a:spcBef>
              <a:spcAft>
                <a:spcPts val="0"/>
              </a:spcAft>
              <a:buClr>
                <a:srgbClr val="FFFFFF"/>
              </a:buClr>
              <a:buSzPts val="2200"/>
              <a:buFont typeface="Calibri"/>
              <a:buChar char="●"/>
            </a:pPr>
            <a:r>
              <a:rPr lang="en" sz="2200" dirty="0">
                <a:solidFill>
                  <a:srgbClr val="FFFFFF"/>
                </a:solidFill>
                <a:latin typeface="Calibri"/>
                <a:ea typeface="Calibri"/>
                <a:cs typeface="Calibri"/>
                <a:sym typeface="Calibri"/>
              </a:rPr>
              <a:t>Output: preliminary</a:t>
            </a:r>
            <a:r>
              <a:rPr lang="en" sz="2200" dirty="0">
                <a:solidFill>
                  <a:srgbClr val="FFFF00"/>
                </a:solidFill>
                <a:latin typeface="Calibri"/>
                <a:ea typeface="Calibri"/>
                <a:cs typeface="Calibri"/>
                <a:sym typeface="Calibri"/>
              </a:rPr>
              <a:t> </a:t>
            </a:r>
            <a:r>
              <a:rPr lang="en" sz="2200" dirty="0">
                <a:solidFill>
                  <a:srgbClr val="FFFFFF"/>
                </a:solidFill>
                <a:latin typeface="Calibri"/>
                <a:ea typeface="Calibri"/>
                <a:cs typeface="Calibri"/>
                <a:sym typeface="Calibri"/>
              </a:rPr>
              <a:t>Report</a:t>
            </a:r>
            <a:endParaRPr sz="2200" dirty="0">
              <a:solidFill>
                <a:srgbClr val="FFFFFF"/>
              </a:solidFill>
              <a:latin typeface="Calibri"/>
              <a:ea typeface="Calibri"/>
              <a:cs typeface="Calibri"/>
              <a:sym typeface="Calibri"/>
            </a:endParaRPr>
          </a:p>
        </p:txBody>
      </p:sp>
      <p:pic>
        <p:nvPicPr>
          <p:cNvPr id="99" name="Google Shape;99;p17" descr="폰트, 그래픽, 그래픽 디자인, 로고이(가) 표시된 사진&#10;&#10;자동 생성된 설명"/>
          <p:cNvPicPr preferRelativeResize="0"/>
          <p:nvPr/>
        </p:nvPicPr>
        <p:blipFill rotWithShape="1">
          <a:blip r:embed="rId3">
            <a:alphaModFix/>
          </a:blip>
          <a:srcRect/>
          <a:stretch/>
        </p:blipFill>
        <p:spPr>
          <a:xfrm>
            <a:off x="7732137" y="43456"/>
            <a:ext cx="1385313" cy="225516"/>
          </a:xfrm>
          <a:prstGeom prst="rect">
            <a:avLst/>
          </a:prstGeom>
          <a:noFill/>
          <a:ln>
            <a:noFill/>
          </a:ln>
        </p:spPr>
      </p:pic>
      <p:pic>
        <p:nvPicPr>
          <p:cNvPr id="100" name="Google Shape;100;p17" descr="엑스레이 필름, 의료 영상, 텍스트, 방사선과이(가) 표시된 사진&#10;&#10;자동 생성된 설명"/>
          <p:cNvPicPr preferRelativeResize="0"/>
          <p:nvPr/>
        </p:nvPicPr>
        <p:blipFill rotWithShape="1">
          <a:blip r:embed="rId4">
            <a:alphaModFix/>
          </a:blip>
          <a:srcRect/>
          <a:stretch/>
        </p:blipFill>
        <p:spPr>
          <a:xfrm>
            <a:off x="4406543" y="2300075"/>
            <a:ext cx="4566799" cy="2523374"/>
          </a:xfrm>
          <a:prstGeom prst="rect">
            <a:avLst/>
          </a:prstGeom>
          <a:noFill/>
          <a:ln>
            <a:noFill/>
          </a:ln>
        </p:spPr>
      </p:pic>
    </p:spTree>
  </p:cSld>
  <p:clrMapOvr>
    <a:masterClrMapping/>
  </p:clrMapOvr>
</p:sld>
</file>

<file path=ppt/theme/theme1.xml><?xml version="1.0" encoding="utf-8"?>
<a:theme xmlns:a="http://schemas.openxmlformats.org/drawingml/2006/main" name="kakaobrain">
  <a:themeElements>
    <a:clrScheme name="사용자 지정 1">
      <a:dk1>
        <a:srgbClr val="000000"/>
      </a:dk1>
      <a:lt1>
        <a:srgbClr val="FFCD00"/>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864</TotalTime>
  <Words>3072</Words>
  <Application>Microsoft Macintosh PowerPoint</Application>
  <PresentationFormat>화면 슬라이드 쇼(16:9)</PresentationFormat>
  <Paragraphs>151</Paragraphs>
  <Slides>25</Slides>
  <Notes>25</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25</vt:i4>
      </vt:variant>
    </vt:vector>
  </HeadingPairs>
  <TitlesOfParts>
    <vt:vector size="33" baseType="lpstr">
      <vt:lpstr>NanumGothic</vt:lpstr>
      <vt:lpstr>Nanum Gothic</vt:lpstr>
      <vt:lpstr>Arial</vt:lpstr>
      <vt:lpstr>Helvetica</vt:lpstr>
      <vt:lpstr>Calibri</vt:lpstr>
      <vt:lpstr>Helvetica Neue</vt:lpstr>
      <vt:lpstr>Helvetica Neue Light</vt:lpstr>
      <vt:lpstr>kakaobrain</vt:lpstr>
      <vt:lpstr>Generative AI in Medicine: Services, Evidence, and the SaMD Boundary </vt:lpstr>
      <vt:lpstr>Agenda</vt:lpstr>
      <vt:lpstr>PowerPoint 프레젠테이션</vt:lpstr>
      <vt:lpstr>Case 1:  OpenEvidence</vt:lpstr>
      <vt:lpstr>Case 1:  Clinical Evidence of OpenEvidence</vt:lpstr>
      <vt:lpstr>Case 1:  Clinical Evidence of OpenEvidence</vt:lpstr>
      <vt:lpstr>Case 2:  Prof. Valmed</vt:lpstr>
      <vt:lpstr>Case 2:  Clinical Evidence of Prof. Valmed</vt:lpstr>
      <vt:lpstr>Case 3:  AIRerad-CXR</vt:lpstr>
      <vt:lpstr>Case 3:  Clinical Evidence of AIRerad-CXR</vt:lpstr>
      <vt:lpstr>Case 3:  Quantitative Clinical Evidence of AIRerad-CXR</vt:lpstr>
      <vt:lpstr>Case 3:  Quantitative Clinical Evidence of AIRerad-CXR</vt:lpstr>
      <vt:lpstr>Enough Metrics? Example</vt:lpstr>
      <vt:lpstr>Case 3:  Qualitative Clinical Evidence of AIRerad-CXR</vt:lpstr>
      <vt:lpstr>Case 3:  Qualitative Clinical Evidence of AIRerad-CXR</vt:lpstr>
      <vt:lpstr>Case 3:  Qualitative Clinical Evidence of AIRerad-CXR</vt:lpstr>
      <vt:lpstr>Case 3:  w/wo CAD Clinical Evidence of AIRerad-CXR</vt:lpstr>
      <vt:lpstr>‘Intended use’ of  AIRead-CXR,  Prof. Valmed,  OpenEvidence</vt:lpstr>
      <vt:lpstr>Safety and reliability from the Physician’s perspective</vt:lpstr>
      <vt:lpstr>Safety and reliability from the Patient’s perspective</vt:lpstr>
      <vt:lpstr>PowerPoint 프레젠테이션</vt:lpstr>
      <vt:lpstr>PowerPoint 프레젠테이션</vt:lpstr>
      <vt:lpstr>SaMD:  Safety for Generative Medical ‘Assistive’ AI </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Woong Bae</cp:lastModifiedBy>
  <cp:revision>71</cp:revision>
  <dcterms:modified xsi:type="dcterms:W3CDTF">2025-09-10T01:08:39Z</dcterms:modified>
</cp:coreProperties>
</file>