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2"/>
  </p:notesMasterIdLst>
  <p:sldIdLst>
    <p:sldId id="359" r:id="rId3"/>
    <p:sldId id="367" r:id="rId4"/>
    <p:sldId id="404" r:id="rId5"/>
    <p:sldId id="402" r:id="rId6"/>
    <p:sldId id="418" r:id="rId7"/>
    <p:sldId id="258" r:id="rId8"/>
    <p:sldId id="400" r:id="rId9"/>
    <p:sldId id="257" r:id="rId10"/>
    <p:sldId id="2147481592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thuraman RAMA (HSA)" initials="SR(" lastIdx="5" clrIdx="0">
    <p:extLst>
      <p:ext uri="{19B8F6BF-5375-455C-9EA6-DF929625EA0E}">
        <p15:presenceInfo xmlns:p15="http://schemas.microsoft.com/office/powerpoint/2012/main" userId="Sethuraman RAMA (HSA)" providerId="None"/>
      </p:ext>
    </p:extLst>
  </p:cmAuthor>
  <p:cmAuthor id="2" name="Lailing LIEW " initials="LL" lastIdx="2" clrIdx="1">
    <p:extLst>
      <p:ext uri="{19B8F6BF-5375-455C-9EA6-DF929625EA0E}">
        <p15:presenceInfo xmlns:p15="http://schemas.microsoft.com/office/powerpoint/2012/main" userId="Lailing LIEW " providerId="None"/>
      </p:ext>
    </p:extLst>
  </p:cmAuthor>
  <p:cmAuthor id="3" name="Shuling PENG (HSA)" initials="SP(" lastIdx="51" clrIdx="2">
    <p:extLst>
      <p:ext uri="{19B8F6BF-5375-455C-9EA6-DF929625EA0E}">
        <p15:presenceInfo xmlns:p15="http://schemas.microsoft.com/office/powerpoint/2012/main" userId="Shuling PENG (HSA)" providerId="None"/>
      </p:ext>
    </p:extLst>
  </p:cmAuthor>
  <p:cmAuthor id="4" name="Anle LIN (HSA)" initials="AL(" lastIdx="8" clrIdx="3">
    <p:extLst>
      <p:ext uri="{19B8F6BF-5375-455C-9EA6-DF929625EA0E}">
        <p15:presenceInfo xmlns:p15="http://schemas.microsoft.com/office/powerpoint/2012/main" userId="Anle LIN (HSA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36" autoAdjust="0"/>
    <p:restoredTop sz="62750" autoAdjust="0"/>
  </p:normalViewPr>
  <p:slideViewPr>
    <p:cSldViewPr snapToGrid="0">
      <p:cViewPr varScale="1">
        <p:scale>
          <a:sx n="61" d="100"/>
          <a:sy n="61" d="100"/>
        </p:scale>
        <p:origin x="2412" y="2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B6019-A12F-4B3C-B7C0-E9FA32E94B2B}" type="datetimeFigureOut">
              <a:rPr lang="en-SG" smtClean="0"/>
              <a:t>12/8/2025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0DFA7-C04C-4092-9B5D-862CBEDBA03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0314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0DFA7-C04C-4092-9B5D-862CBEDBA03B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9481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0DFA7-C04C-4092-9B5D-862CBEDBA03B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6439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0DFA7-C04C-4092-9B5D-862CBEDBA03B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14935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SG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0DFA7-C04C-4092-9B5D-862CBEDBA03B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94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D76FB-2DB9-43AB-AA08-29982814BC53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92379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0DFA7-C04C-4092-9B5D-862CBEDBA03B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10862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1000" dirty="0"/>
              <a:t>as best practices to be adopted. </a:t>
            </a:r>
            <a:endParaRPr lang="en-US" sz="1000" dirty="0"/>
          </a:p>
          <a:p>
            <a:endParaRPr lang="en-SG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0DFA7-C04C-4092-9B5D-862CBEDBA03B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6953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20B1C-ADE7-D8AD-65D9-59AF2EC05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E7627E-C5EE-BB49-0DA4-9BA3C5C638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6CD209-5C6A-D182-8DC2-A1FDAF40D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0E716-47B7-A9FA-C8E4-A31F2DA79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76928-07C2-4B19-8584-0F7EFDFD3E9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1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564" y="188640"/>
            <a:ext cx="9422837" cy="7920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700" b="1">
                <a:solidFill>
                  <a:srgbClr val="007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68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A11-3E06-416F-8544-D60647F878F5}" type="datetimeFigureOut">
              <a:rPr lang="en-SG" smtClean="0"/>
              <a:t>12/8/2025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BC8D-82E1-4196-BEC9-725515A02550}" type="slidenum">
              <a:rPr lang="en-SG" smtClean="0"/>
              <a:t>‹#›</a:t>
            </a:fld>
            <a:endParaRPr lang="en-SG"/>
          </a:p>
        </p:txBody>
      </p:sp>
      <p:sp>
        <p:nvSpPr>
          <p:cNvPr id="9" name="Rounded Rectangle 8"/>
          <p:cNvSpPr/>
          <p:nvPr/>
        </p:nvSpPr>
        <p:spPr>
          <a:xfrm>
            <a:off x="1871532" y="980728"/>
            <a:ext cx="9697077" cy="36000"/>
          </a:xfrm>
          <a:prstGeom prst="roundRect">
            <a:avLst/>
          </a:prstGeom>
          <a:gradFill>
            <a:gsLst>
              <a:gs pos="0">
                <a:srgbClr val="FBA90F"/>
              </a:gs>
              <a:gs pos="89000">
                <a:schemeClr val="bg1"/>
              </a:gs>
            </a:gsLst>
            <a:lin ang="10800000" scaled="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sz="1050">
              <a:solidFill>
                <a:srgbClr val="FFFFFF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59000" y="5931694"/>
            <a:ext cx="9408584" cy="665658"/>
          </a:xfrm>
        </p:spPr>
        <p:txBody>
          <a:bodyPr anchor="ctr">
            <a:normAutofit/>
          </a:bodyPr>
          <a:lstStyle>
            <a:lvl1pPr marL="0" indent="0" algn="r">
              <a:buNone/>
              <a:defRPr sz="2100" b="1">
                <a:solidFill>
                  <a:srgbClr val="0075BE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021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A11-3E06-416F-8544-D60647F878F5}" type="datetimeFigureOut">
              <a:rPr lang="en-SG" smtClean="0"/>
              <a:t>12/8/2025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BC8D-82E1-4196-BEC9-725515A02550}" type="slidenum">
              <a:rPr lang="en-SG" smtClean="0"/>
              <a:t>‹#›</a:t>
            </a:fld>
            <a:endParaRPr lang="en-SG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59564" y="188640"/>
            <a:ext cx="9422837" cy="7920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700" b="1">
                <a:solidFill>
                  <a:srgbClr val="0075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1871532" y="980728"/>
            <a:ext cx="9697077" cy="36000"/>
          </a:xfrm>
          <a:prstGeom prst="roundRect">
            <a:avLst/>
          </a:prstGeom>
          <a:gradFill>
            <a:gsLst>
              <a:gs pos="0">
                <a:srgbClr val="FBA90F"/>
              </a:gs>
              <a:gs pos="89000">
                <a:schemeClr val="bg1"/>
              </a:gs>
            </a:gsLst>
            <a:lin ang="10800000" scaled="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sz="10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79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96754"/>
            <a:ext cx="10972800" cy="49294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A11-3E06-416F-8544-D60647F878F5}" type="datetimeFigureOut">
              <a:rPr lang="en-SG" smtClean="0"/>
              <a:t>12/8/2025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BC8D-82E1-4196-BEC9-725515A02550}" type="slidenum">
              <a:rPr lang="en-SG" smtClean="0"/>
              <a:t>‹#›</a:t>
            </a:fld>
            <a:endParaRPr lang="en-SG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59564" y="188640"/>
            <a:ext cx="9422837" cy="7920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700" b="1">
                <a:solidFill>
                  <a:srgbClr val="0075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1871532" y="980728"/>
            <a:ext cx="9697077" cy="36000"/>
          </a:xfrm>
          <a:prstGeom prst="roundRect">
            <a:avLst/>
          </a:prstGeom>
          <a:gradFill>
            <a:gsLst>
              <a:gs pos="0">
                <a:srgbClr val="FBA90F"/>
              </a:gs>
              <a:gs pos="89000">
                <a:schemeClr val="bg1"/>
              </a:gs>
            </a:gsLst>
            <a:lin ang="10800000" scaled="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sz="10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13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563" y="188640"/>
            <a:ext cx="9422837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2800" b="1">
                <a:solidFill>
                  <a:srgbClr val="0075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1871531" y="980728"/>
            <a:ext cx="9697077" cy="36000"/>
          </a:xfrm>
          <a:prstGeom prst="roundRect">
            <a:avLst/>
          </a:prstGeom>
          <a:gradFill>
            <a:gsLst>
              <a:gs pos="0">
                <a:srgbClr val="FBA90F"/>
              </a:gs>
              <a:gs pos="89000">
                <a:schemeClr val="bg1"/>
              </a:gs>
            </a:gsLst>
            <a:lin ang="10800000" scaled="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sz="1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089104" y="5877273"/>
            <a:ext cx="6102896" cy="7503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6000">
                <a:srgbClr val="FCFDFE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0"/>
          </a:p>
        </p:txBody>
      </p:sp>
    </p:spTree>
    <p:extLst>
      <p:ext uri="{BB962C8B-B14F-4D97-AF65-F5344CB8AC3E}">
        <p14:creationId xmlns:p14="http://schemas.microsoft.com/office/powerpoint/2010/main" val="3147697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564" y="188640"/>
            <a:ext cx="9422837" cy="7920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700" b="1">
                <a:solidFill>
                  <a:srgbClr val="007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68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A11-3E06-416F-8544-D60647F878F5}" type="datetimeFigureOut">
              <a:rPr lang="en-SG" smtClean="0"/>
              <a:t>12/8/2025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BC8D-82E1-4196-BEC9-725515A02550}" type="slidenum">
              <a:rPr lang="en-SG" smtClean="0"/>
              <a:t>‹#›</a:t>
            </a:fld>
            <a:endParaRPr lang="en-SG"/>
          </a:p>
        </p:txBody>
      </p:sp>
      <p:sp>
        <p:nvSpPr>
          <p:cNvPr id="9" name="Rounded Rectangle 8"/>
          <p:cNvSpPr/>
          <p:nvPr/>
        </p:nvSpPr>
        <p:spPr>
          <a:xfrm>
            <a:off x="1871532" y="980728"/>
            <a:ext cx="9697077" cy="36000"/>
          </a:xfrm>
          <a:prstGeom prst="roundRect">
            <a:avLst/>
          </a:prstGeom>
          <a:gradFill>
            <a:gsLst>
              <a:gs pos="0">
                <a:srgbClr val="FBA90F"/>
              </a:gs>
              <a:gs pos="89000">
                <a:schemeClr val="bg1"/>
              </a:gs>
            </a:gsLst>
            <a:lin ang="10800000" scaled="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sz="1050">
              <a:solidFill>
                <a:srgbClr val="FFFFFF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59000" y="5931694"/>
            <a:ext cx="9408584" cy="665658"/>
          </a:xfrm>
        </p:spPr>
        <p:txBody>
          <a:bodyPr anchor="ctr">
            <a:normAutofit/>
          </a:bodyPr>
          <a:lstStyle>
            <a:lvl1pPr marL="0" indent="0" algn="r">
              <a:buNone/>
              <a:defRPr sz="2100" b="1">
                <a:solidFill>
                  <a:srgbClr val="0075BE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0357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753"/>
            <a:ext cx="5384800" cy="46805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6753"/>
            <a:ext cx="5384800" cy="46805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A11-3E06-416F-8544-D60647F878F5}" type="datetimeFigureOut">
              <a:rPr lang="en-SG" smtClean="0"/>
              <a:t>12/8/2025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BC8D-82E1-4196-BEC9-725515A02550}" type="slidenum">
              <a:rPr lang="en-SG" smtClean="0"/>
              <a:t>‹#›</a:t>
            </a:fld>
            <a:endParaRPr lang="en-SG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59564" y="188640"/>
            <a:ext cx="9422837" cy="7920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700" b="1">
                <a:solidFill>
                  <a:srgbClr val="0075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1871532" y="980728"/>
            <a:ext cx="9697077" cy="36000"/>
          </a:xfrm>
          <a:prstGeom prst="roundRect">
            <a:avLst/>
          </a:prstGeom>
          <a:gradFill>
            <a:gsLst>
              <a:gs pos="0">
                <a:srgbClr val="FBA90F"/>
              </a:gs>
              <a:gs pos="89000">
                <a:schemeClr val="bg1"/>
              </a:gs>
            </a:gsLst>
            <a:lin ang="10800000" scaled="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sz="1050">
              <a:solidFill>
                <a:srgbClr val="FFFFFF"/>
              </a:solidFill>
            </a:endParaRP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59000" y="5931694"/>
            <a:ext cx="9408584" cy="665658"/>
          </a:xfrm>
        </p:spPr>
        <p:txBody>
          <a:bodyPr anchor="ctr">
            <a:normAutofit/>
          </a:bodyPr>
          <a:lstStyle>
            <a:lvl1pPr marL="0" indent="0" algn="r">
              <a:buNone/>
              <a:defRPr sz="2100" b="1">
                <a:solidFill>
                  <a:srgbClr val="0075BE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962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6752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6539"/>
            <a:ext cx="5386917" cy="38607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196752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016539"/>
            <a:ext cx="5389033" cy="38607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A11-3E06-416F-8544-D60647F878F5}" type="datetimeFigureOut">
              <a:rPr lang="en-SG" smtClean="0"/>
              <a:t>12/8/2025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BC8D-82E1-4196-BEC9-725515A02550}" type="slidenum">
              <a:rPr lang="en-SG" smtClean="0"/>
              <a:t>‹#›</a:t>
            </a:fld>
            <a:endParaRPr lang="en-SG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59564" y="188640"/>
            <a:ext cx="9422837" cy="7920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700" b="1">
                <a:solidFill>
                  <a:srgbClr val="0075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1871532" y="980728"/>
            <a:ext cx="9697077" cy="36000"/>
          </a:xfrm>
          <a:prstGeom prst="roundRect">
            <a:avLst/>
          </a:prstGeom>
          <a:gradFill>
            <a:gsLst>
              <a:gs pos="0">
                <a:srgbClr val="FBA90F"/>
              </a:gs>
              <a:gs pos="89000">
                <a:schemeClr val="bg1"/>
              </a:gs>
            </a:gsLst>
            <a:lin ang="10800000" scaled="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sz="1050">
              <a:solidFill>
                <a:srgbClr val="FFFFFF"/>
              </a:solidFill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59000" y="5931694"/>
            <a:ext cx="9408584" cy="665658"/>
          </a:xfrm>
        </p:spPr>
        <p:txBody>
          <a:bodyPr anchor="ctr">
            <a:normAutofit/>
          </a:bodyPr>
          <a:lstStyle>
            <a:lvl1pPr marL="0" indent="0" algn="r">
              <a:buNone/>
              <a:defRPr sz="2100" b="1">
                <a:solidFill>
                  <a:srgbClr val="0075BE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485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A11-3E06-416F-8544-D60647F878F5}" type="datetimeFigureOut">
              <a:rPr lang="en-SG" smtClean="0"/>
              <a:t>12/8/2025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BC8D-82E1-4196-BEC9-725515A02550}" type="slidenum">
              <a:rPr lang="en-SG" smtClean="0"/>
              <a:t>‹#›</a:t>
            </a:fld>
            <a:endParaRPr lang="en-SG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59564" y="188640"/>
            <a:ext cx="9422837" cy="7920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700" b="1">
                <a:solidFill>
                  <a:srgbClr val="0075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1871532" y="980728"/>
            <a:ext cx="9697077" cy="36000"/>
          </a:xfrm>
          <a:prstGeom prst="roundRect">
            <a:avLst/>
          </a:prstGeom>
          <a:gradFill>
            <a:gsLst>
              <a:gs pos="0">
                <a:srgbClr val="FBA90F"/>
              </a:gs>
              <a:gs pos="89000">
                <a:schemeClr val="bg1"/>
              </a:gs>
            </a:gsLst>
            <a:lin ang="10800000" scaled="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sz="1050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59000" y="5931694"/>
            <a:ext cx="9408584" cy="665658"/>
          </a:xfrm>
        </p:spPr>
        <p:txBody>
          <a:bodyPr anchor="ctr">
            <a:normAutofit/>
          </a:bodyPr>
          <a:lstStyle>
            <a:lvl1pPr marL="0" indent="0" algn="r">
              <a:buNone/>
              <a:defRPr sz="2100" b="1">
                <a:solidFill>
                  <a:srgbClr val="0075BE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482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A11-3E06-416F-8544-D60647F878F5}" type="datetimeFigureOut">
              <a:rPr lang="en-SG" smtClean="0"/>
              <a:t>12/8/2025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BC8D-82E1-4196-BEC9-725515A02550}" type="slidenum">
              <a:rPr lang="en-SG" smtClean="0"/>
              <a:t>‹#›</a:t>
            </a:fld>
            <a:endParaRPr lang="en-SG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59000" y="5931694"/>
            <a:ext cx="9408584" cy="665658"/>
          </a:xfrm>
        </p:spPr>
        <p:txBody>
          <a:bodyPr anchor="ctr">
            <a:normAutofit/>
          </a:bodyPr>
          <a:lstStyle>
            <a:lvl1pPr marL="0" indent="0" algn="r">
              <a:buNone/>
              <a:defRPr sz="2100" b="1">
                <a:solidFill>
                  <a:srgbClr val="0075BE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5969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754"/>
            <a:ext cx="5384800" cy="492941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6754"/>
            <a:ext cx="5384800" cy="492941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A11-3E06-416F-8544-D60647F878F5}" type="datetimeFigureOut">
              <a:rPr lang="en-SG" smtClean="0"/>
              <a:t>12/8/2025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BC8D-82E1-4196-BEC9-725515A02550}" type="slidenum">
              <a:rPr lang="en-SG" smtClean="0"/>
              <a:t>‹#›</a:t>
            </a:fld>
            <a:endParaRPr lang="en-SG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59564" y="188640"/>
            <a:ext cx="9422837" cy="7920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700" b="1">
                <a:solidFill>
                  <a:srgbClr val="0075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1871532" y="980728"/>
            <a:ext cx="9697077" cy="36000"/>
          </a:xfrm>
          <a:prstGeom prst="roundRect">
            <a:avLst/>
          </a:prstGeom>
          <a:gradFill>
            <a:gsLst>
              <a:gs pos="0">
                <a:srgbClr val="FBA90F"/>
              </a:gs>
              <a:gs pos="89000">
                <a:schemeClr val="bg1"/>
              </a:gs>
            </a:gsLst>
            <a:lin ang="10800000" scaled="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sz="10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04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564" y="188640"/>
            <a:ext cx="9422837" cy="7920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400" b="1">
                <a:solidFill>
                  <a:srgbClr val="0075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754"/>
            <a:ext cx="10972800" cy="49294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A11-3E06-416F-8544-D60647F878F5}" type="datetimeFigureOut">
              <a:rPr lang="en-SG" smtClean="0"/>
              <a:t>12/8/2025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BC8D-82E1-4196-BEC9-725515A02550}" type="slidenum">
              <a:rPr lang="en-SG" smtClean="0"/>
              <a:t>‹#›</a:t>
            </a:fld>
            <a:endParaRPr lang="en-SG"/>
          </a:p>
        </p:txBody>
      </p:sp>
      <p:sp>
        <p:nvSpPr>
          <p:cNvPr id="9" name="Rounded Rectangle 8"/>
          <p:cNvSpPr/>
          <p:nvPr/>
        </p:nvSpPr>
        <p:spPr>
          <a:xfrm>
            <a:off x="1871532" y="980728"/>
            <a:ext cx="9697077" cy="36000"/>
          </a:xfrm>
          <a:prstGeom prst="roundRect">
            <a:avLst/>
          </a:prstGeom>
          <a:gradFill>
            <a:gsLst>
              <a:gs pos="0">
                <a:srgbClr val="FBA90F"/>
              </a:gs>
              <a:gs pos="89000">
                <a:schemeClr val="bg1"/>
              </a:gs>
            </a:gsLst>
            <a:lin ang="10800000" scaled="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sz="10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1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753"/>
            <a:ext cx="5384800" cy="46805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6753"/>
            <a:ext cx="5384800" cy="46805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A11-3E06-416F-8544-D60647F878F5}" type="datetimeFigureOut">
              <a:rPr lang="en-SG" smtClean="0"/>
              <a:t>12/8/2025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59564" y="188640"/>
            <a:ext cx="9422837" cy="7920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700" b="1">
                <a:solidFill>
                  <a:srgbClr val="0075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1871532" y="980728"/>
            <a:ext cx="9697077" cy="36000"/>
          </a:xfrm>
          <a:prstGeom prst="roundRect">
            <a:avLst/>
          </a:prstGeom>
          <a:gradFill>
            <a:gsLst>
              <a:gs pos="0">
                <a:srgbClr val="FBA90F"/>
              </a:gs>
              <a:gs pos="89000">
                <a:schemeClr val="bg1"/>
              </a:gs>
            </a:gsLst>
            <a:lin ang="10800000" scaled="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sz="1050">
              <a:solidFill>
                <a:srgbClr val="FFFFFF"/>
              </a:solidFill>
            </a:endParaRP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59000" y="5931694"/>
            <a:ext cx="9408584" cy="665658"/>
          </a:xfrm>
        </p:spPr>
        <p:txBody>
          <a:bodyPr anchor="ctr">
            <a:normAutofit/>
          </a:bodyPr>
          <a:lstStyle>
            <a:lvl1pPr marL="0" indent="0" algn="r">
              <a:buNone/>
              <a:defRPr sz="2100" b="1">
                <a:solidFill>
                  <a:srgbClr val="0075BE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335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016728"/>
            <a:ext cx="10959008" cy="639762"/>
          </a:xfrm>
        </p:spPr>
        <p:txBody>
          <a:bodyPr anchor="ctr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56492"/>
            <a:ext cx="10959008" cy="44696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A11-3E06-416F-8544-D60647F878F5}" type="datetimeFigureOut">
              <a:rPr lang="en-SG" smtClean="0"/>
              <a:t>12/8/2025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BC8D-82E1-4196-BEC9-725515A02550}" type="slidenum">
              <a:rPr lang="en-SG" smtClean="0"/>
              <a:t>‹#›</a:t>
            </a:fld>
            <a:endParaRPr lang="en-SG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59564" y="188640"/>
            <a:ext cx="9422837" cy="7920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400" b="1">
                <a:solidFill>
                  <a:srgbClr val="0075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1871532" y="980728"/>
            <a:ext cx="9697077" cy="36000"/>
          </a:xfrm>
          <a:prstGeom prst="roundRect">
            <a:avLst/>
          </a:prstGeom>
          <a:gradFill>
            <a:gsLst>
              <a:gs pos="0">
                <a:srgbClr val="FBA90F"/>
              </a:gs>
              <a:gs pos="89000">
                <a:schemeClr val="bg1"/>
              </a:gs>
            </a:gsLst>
            <a:lin ang="10800000" scaled="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sz="10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87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754"/>
            <a:ext cx="5384800" cy="492941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6754"/>
            <a:ext cx="5384800" cy="492941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A11-3E06-416F-8544-D60647F878F5}" type="datetimeFigureOut">
              <a:rPr lang="en-SG" smtClean="0"/>
              <a:t>12/8/2025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BC8D-82E1-4196-BEC9-725515A02550}" type="slidenum">
              <a:rPr lang="en-SG" smtClean="0"/>
              <a:t>‹#›</a:t>
            </a:fld>
            <a:endParaRPr lang="en-SG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59564" y="188640"/>
            <a:ext cx="9422837" cy="7920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700" b="1">
                <a:solidFill>
                  <a:srgbClr val="0075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1871532" y="980728"/>
            <a:ext cx="9697077" cy="36000"/>
          </a:xfrm>
          <a:prstGeom prst="roundRect">
            <a:avLst/>
          </a:prstGeom>
          <a:gradFill>
            <a:gsLst>
              <a:gs pos="0">
                <a:srgbClr val="FBA90F"/>
              </a:gs>
              <a:gs pos="89000">
                <a:schemeClr val="bg1"/>
              </a:gs>
            </a:gsLst>
            <a:lin ang="10800000" scaled="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sz="10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96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6752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6538"/>
            <a:ext cx="5386917" cy="41096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196752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016538"/>
            <a:ext cx="5389033" cy="41096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A11-3E06-416F-8544-D60647F878F5}" type="datetimeFigureOut">
              <a:rPr lang="en-SG" smtClean="0"/>
              <a:t>12/8/2025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BC8D-82E1-4196-BEC9-725515A02550}" type="slidenum">
              <a:rPr lang="en-SG" smtClean="0"/>
              <a:t>‹#›</a:t>
            </a:fld>
            <a:endParaRPr lang="en-SG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59564" y="188640"/>
            <a:ext cx="9422837" cy="7920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700" b="1">
                <a:solidFill>
                  <a:srgbClr val="0075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1871532" y="980728"/>
            <a:ext cx="9697077" cy="36000"/>
          </a:xfrm>
          <a:prstGeom prst="roundRect">
            <a:avLst/>
          </a:prstGeom>
          <a:gradFill>
            <a:gsLst>
              <a:gs pos="0">
                <a:srgbClr val="FBA90F"/>
              </a:gs>
              <a:gs pos="89000">
                <a:schemeClr val="bg1"/>
              </a:gs>
            </a:gsLst>
            <a:lin ang="10800000" scaled="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sz="10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6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A11-3E06-416F-8544-D60647F878F5}" type="datetimeFigureOut">
              <a:rPr lang="en-SG" smtClean="0"/>
              <a:t>12/8/2025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BC8D-82E1-4196-BEC9-725515A02550}" type="slidenum">
              <a:rPr lang="en-SG" smtClean="0"/>
              <a:t>‹#›</a:t>
            </a:fld>
            <a:endParaRPr lang="en-SG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59564" y="188640"/>
            <a:ext cx="9422837" cy="7920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700" b="1">
                <a:solidFill>
                  <a:srgbClr val="0075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1871532" y="980728"/>
            <a:ext cx="9697077" cy="36000"/>
          </a:xfrm>
          <a:prstGeom prst="roundRect">
            <a:avLst/>
          </a:prstGeom>
          <a:gradFill>
            <a:gsLst>
              <a:gs pos="0">
                <a:srgbClr val="FBA90F"/>
              </a:gs>
              <a:gs pos="89000">
                <a:schemeClr val="bg1"/>
              </a:gs>
            </a:gsLst>
            <a:lin ang="10800000" scaled="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sz="10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27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96754"/>
            <a:ext cx="10972800" cy="49294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A11-3E06-416F-8544-D60647F878F5}" type="datetimeFigureOut">
              <a:rPr lang="en-SG" smtClean="0"/>
              <a:t>12/8/2025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BC8D-82E1-4196-BEC9-725515A02550}" type="slidenum">
              <a:rPr lang="en-SG" smtClean="0"/>
              <a:t>‹#›</a:t>
            </a:fld>
            <a:endParaRPr lang="en-SG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59564" y="188640"/>
            <a:ext cx="9422837" cy="7920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700" b="1">
                <a:solidFill>
                  <a:srgbClr val="0075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1871532" y="980728"/>
            <a:ext cx="9697077" cy="36000"/>
          </a:xfrm>
          <a:prstGeom prst="roundRect">
            <a:avLst/>
          </a:prstGeom>
          <a:gradFill>
            <a:gsLst>
              <a:gs pos="0">
                <a:srgbClr val="FBA90F"/>
              </a:gs>
              <a:gs pos="89000">
                <a:schemeClr val="bg1"/>
              </a:gs>
            </a:gsLst>
            <a:lin ang="10800000" scaled="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sz="10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2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6752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6539"/>
            <a:ext cx="5386917" cy="38607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196752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016539"/>
            <a:ext cx="5389033" cy="38607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A11-3E06-416F-8544-D60647F878F5}" type="datetimeFigureOut">
              <a:rPr lang="en-SG" smtClean="0"/>
              <a:t>12/8/2025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59564" y="188640"/>
            <a:ext cx="9422837" cy="7920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700" b="1">
                <a:solidFill>
                  <a:srgbClr val="0075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1871532" y="980728"/>
            <a:ext cx="9697077" cy="36000"/>
          </a:xfrm>
          <a:prstGeom prst="roundRect">
            <a:avLst/>
          </a:prstGeom>
          <a:gradFill>
            <a:gsLst>
              <a:gs pos="0">
                <a:srgbClr val="FBA90F"/>
              </a:gs>
              <a:gs pos="89000">
                <a:schemeClr val="bg1"/>
              </a:gs>
            </a:gsLst>
            <a:lin ang="10800000" scaled="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sz="1050">
              <a:solidFill>
                <a:srgbClr val="FFFFFF"/>
              </a:solidFill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59000" y="5931694"/>
            <a:ext cx="9408584" cy="665658"/>
          </a:xfrm>
        </p:spPr>
        <p:txBody>
          <a:bodyPr anchor="ctr">
            <a:normAutofit/>
          </a:bodyPr>
          <a:lstStyle>
            <a:lvl1pPr marL="0" indent="0" algn="r">
              <a:buNone/>
              <a:defRPr sz="2100" b="1">
                <a:solidFill>
                  <a:srgbClr val="0075BE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326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A11-3E06-416F-8544-D60647F878F5}" type="datetimeFigureOut">
              <a:rPr lang="en-SG" smtClean="0"/>
              <a:t>12/8/2025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BC8D-82E1-4196-BEC9-725515A02550}" type="slidenum">
              <a:rPr lang="en-SG" smtClean="0"/>
              <a:t>‹#›</a:t>
            </a:fld>
            <a:endParaRPr lang="en-SG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59564" y="188640"/>
            <a:ext cx="9422837" cy="7920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700" b="1">
                <a:solidFill>
                  <a:srgbClr val="0075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1871532" y="980728"/>
            <a:ext cx="9697077" cy="36000"/>
          </a:xfrm>
          <a:prstGeom prst="roundRect">
            <a:avLst/>
          </a:prstGeom>
          <a:gradFill>
            <a:gsLst>
              <a:gs pos="0">
                <a:srgbClr val="FBA90F"/>
              </a:gs>
              <a:gs pos="89000">
                <a:schemeClr val="bg1"/>
              </a:gs>
            </a:gsLst>
            <a:lin ang="10800000" scaled="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sz="1050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59000" y="5931694"/>
            <a:ext cx="9408584" cy="665658"/>
          </a:xfrm>
        </p:spPr>
        <p:txBody>
          <a:bodyPr anchor="ctr">
            <a:normAutofit/>
          </a:bodyPr>
          <a:lstStyle>
            <a:lvl1pPr marL="0" indent="0" algn="r">
              <a:buNone/>
              <a:defRPr sz="2100" b="1">
                <a:solidFill>
                  <a:srgbClr val="0075BE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5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A11-3E06-416F-8544-D60647F878F5}" type="datetimeFigureOut">
              <a:rPr lang="en-SG" smtClean="0"/>
              <a:t>12/8/2025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BC8D-82E1-4196-BEC9-725515A02550}" type="slidenum">
              <a:rPr lang="en-SG" smtClean="0"/>
              <a:t>‹#›</a:t>
            </a:fld>
            <a:endParaRPr lang="en-SG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59000" y="5931694"/>
            <a:ext cx="9408584" cy="665658"/>
          </a:xfrm>
        </p:spPr>
        <p:txBody>
          <a:bodyPr anchor="ctr">
            <a:normAutofit/>
          </a:bodyPr>
          <a:lstStyle>
            <a:lvl1pPr marL="0" indent="0" algn="r">
              <a:buNone/>
              <a:defRPr sz="2100" b="1">
                <a:solidFill>
                  <a:srgbClr val="0075BE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754"/>
            <a:ext cx="5384800" cy="492941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6754"/>
            <a:ext cx="5384800" cy="492941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A11-3E06-416F-8544-D60647F878F5}" type="datetimeFigureOut">
              <a:rPr lang="en-SG" smtClean="0"/>
              <a:t>12/8/2025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BC8D-82E1-4196-BEC9-725515A02550}" type="slidenum">
              <a:rPr lang="en-SG" smtClean="0"/>
              <a:t>‹#›</a:t>
            </a:fld>
            <a:endParaRPr lang="en-SG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59564" y="188640"/>
            <a:ext cx="9422837" cy="7920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700" b="1">
                <a:solidFill>
                  <a:srgbClr val="0075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1871532" y="980728"/>
            <a:ext cx="9697077" cy="36000"/>
          </a:xfrm>
          <a:prstGeom prst="roundRect">
            <a:avLst/>
          </a:prstGeom>
          <a:gradFill>
            <a:gsLst>
              <a:gs pos="0">
                <a:srgbClr val="FBA90F"/>
              </a:gs>
              <a:gs pos="89000">
                <a:schemeClr val="bg1"/>
              </a:gs>
            </a:gsLst>
            <a:lin ang="10800000" scaled="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sz="10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6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016728"/>
            <a:ext cx="10959008" cy="639762"/>
          </a:xfrm>
        </p:spPr>
        <p:txBody>
          <a:bodyPr anchor="ctr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56492"/>
            <a:ext cx="10959008" cy="44696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A11-3E06-416F-8544-D60647F878F5}" type="datetimeFigureOut">
              <a:rPr lang="en-SG" smtClean="0"/>
              <a:t>12/8/2025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BC8D-82E1-4196-BEC9-725515A02550}" type="slidenum">
              <a:rPr lang="en-SG" smtClean="0"/>
              <a:t>‹#›</a:t>
            </a:fld>
            <a:endParaRPr lang="en-SG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59564" y="188640"/>
            <a:ext cx="9422837" cy="7920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400" b="1">
                <a:solidFill>
                  <a:srgbClr val="0075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1871532" y="980728"/>
            <a:ext cx="9697077" cy="36000"/>
          </a:xfrm>
          <a:prstGeom prst="roundRect">
            <a:avLst/>
          </a:prstGeom>
          <a:gradFill>
            <a:gsLst>
              <a:gs pos="0">
                <a:srgbClr val="FBA90F"/>
              </a:gs>
              <a:gs pos="89000">
                <a:schemeClr val="bg1"/>
              </a:gs>
            </a:gsLst>
            <a:lin ang="10800000" scaled="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sz="10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1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754"/>
            <a:ext cx="5384800" cy="492941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6754"/>
            <a:ext cx="5384800" cy="492941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A11-3E06-416F-8544-D60647F878F5}" type="datetimeFigureOut">
              <a:rPr lang="en-SG" smtClean="0"/>
              <a:t>12/8/2025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BC8D-82E1-4196-BEC9-725515A02550}" type="slidenum">
              <a:rPr lang="en-SG" smtClean="0"/>
              <a:t>‹#›</a:t>
            </a:fld>
            <a:endParaRPr lang="en-SG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59564" y="188640"/>
            <a:ext cx="9422837" cy="7920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700" b="1">
                <a:solidFill>
                  <a:srgbClr val="0075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1871532" y="980728"/>
            <a:ext cx="9697077" cy="36000"/>
          </a:xfrm>
          <a:prstGeom prst="roundRect">
            <a:avLst/>
          </a:prstGeom>
          <a:gradFill>
            <a:gsLst>
              <a:gs pos="0">
                <a:srgbClr val="FBA90F"/>
              </a:gs>
              <a:gs pos="89000">
                <a:schemeClr val="bg1"/>
              </a:gs>
            </a:gsLst>
            <a:lin ang="10800000" scaled="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sz="10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0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6752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6538"/>
            <a:ext cx="5386917" cy="41096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196752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016538"/>
            <a:ext cx="5389033" cy="41096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A11-3E06-416F-8544-D60647F878F5}" type="datetimeFigureOut">
              <a:rPr lang="en-SG" smtClean="0"/>
              <a:t>12/8/2025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BC8D-82E1-4196-BEC9-725515A02550}" type="slidenum">
              <a:rPr lang="en-SG" smtClean="0"/>
              <a:t>‹#›</a:t>
            </a:fld>
            <a:endParaRPr lang="en-SG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59564" y="188640"/>
            <a:ext cx="9422837" cy="7920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700" b="1">
                <a:solidFill>
                  <a:srgbClr val="0075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1871532" y="980728"/>
            <a:ext cx="9697077" cy="36000"/>
          </a:xfrm>
          <a:prstGeom prst="roundRect">
            <a:avLst/>
          </a:prstGeom>
          <a:gradFill>
            <a:gsLst>
              <a:gs pos="0">
                <a:srgbClr val="FBA90F"/>
              </a:gs>
              <a:gs pos="89000">
                <a:schemeClr val="bg1"/>
              </a:gs>
            </a:gsLst>
            <a:lin ang="10800000" scaled="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sz="10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../../../MAINMENU.pptx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hyperlink" Target="../../../MAINMENU.pptx" TargetMode="Externa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40769"/>
            <a:ext cx="109728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A4A11-3E06-416F-8544-D60647F878F5}" type="datetimeFigureOut">
              <a:rPr lang="en-SG" smtClean="0"/>
              <a:t>12/8/2025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1BC8D-82E1-4196-BEC9-725515A02550}" type="slidenum">
              <a:rPr lang="en-SG" smtClean="0"/>
              <a:t>‹#›</a:t>
            </a:fld>
            <a:endParaRPr lang="en-SG"/>
          </a:p>
        </p:txBody>
      </p:sp>
      <p:pic>
        <p:nvPicPr>
          <p:cNvPr id="7" name="Picture 6">
            <a:hlinkClick r:id="rId15" action="ppaction://hlinkpres?slideindex=1&amp;slidetitle=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08" y="188649"/>
            <a:ext cx="1846717" cy="7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71349" y="6597352"/>
            <a:ext cx="372864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75" dirty="0"/>
              <a:t>All</a:t>
            </a:r>
            <a:r>
              <a:rPr lang="en-GB" sz="675" baseline="0" dirty="0"/>
              <a:t> Rights Reserved, Health Sciences Authority</a:t>
            </a:r>
            <a:endParaRPr lang="en-GB" sz="675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1713304" y="6597361"/>
            <a:ext cx="527381" cy="32779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252102-A412-4A26-B492-AF9FB6900979}" type="slidenum">
              <a:rPr lang="en-GB" sz="900" smtClean="0"/>
              <a:pPr/>
              <a:t>‹#›</a:t>
            </a:fld>
            <a:endParaRPr lang="en-GB" sz="900" dirty="0"/>
          </a:p>
        </p:txBody>
      </p:sp>
      <p:sp>
        <p:nvSpPr>
          <p:cNvPr id="2" name="Rectangle 1"/>
          <p:cNvSpPr/>
          <p:nvPr/>
        </p:nvSpPr>
        <p:spPr>
          <a:xfrm>
            <a:off x="0" y="5925605"/>
            <a:ext cx="12192000" cy="648072"/>
          </a:xfrm>
          <a:prstGeom prst="rect">
            <a:avLst/>
          </a:prstGeom>
          <a:gradFill flip="none" rotWithShape="1">
            <a:gsLst>
              <a:gs pos="0">
                <a:srgbClr val="E5E5E5">
                  <a:alpha val="0"/>
                </a:srgbClr>
              </a:gs>
              <a:gs pos="33000">
                <a:srgbClr val="E5E5E5"/>
              </a:gs>
              <a:gs pos="100000">
                <a:srgbClr val="E5E5E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</p:spTree>
    <p:extLst>
      <p:ext uri="{BB962C8B-B14F-4D97-AF65-F5344CB8AC3E}">
        <p14:creationId xmlns:p14="http://schemas.microsoft.com/office/powerpoint/2010/main" val="194880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90" r:id="rId12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40769"/>
            <a:ext cx="109728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A4A11-3E06-416F-8544-D60647F878F5}" type="datetimeFigureOut">
              <a:rPr lang="en-SG" smtClean="0"/>
              <a:t>12/8/2025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1BC8D-82E1-4196-BEC9-725515A02550}" type="slidenum">
              <a:rPr lang="en-SG" smtClean="0"/>
              <a:t>‹#›</a:t>
            </a:fld>
            <a:endParaRPr lang="en-SG"/>
          </a:p>
        </p:txBody>
      </p:sp>
      <p:pic>
        <p:nvPicPr>
          <p:cNvPr id="7" name="Picture 6">
            <a:hlinkClick r:id="rId15" action="ppaction://hlinkpres?slideindex=1&amp;slidetitle=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08" y="188649"/>
            <a:ext cx="1846717" cy="7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71349" y="6597352"/>
            <a:ext cx="372864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75" dirty="0"/>
              <a:t>All</a:t>
            </a:r>
            <a:r>
              <a:rPr lang="en-GB" sz="675" baseline="0" dirty="0"/>
              <a:t> Rights Reserved, Health Sciences Authority</a:t>
            </a:r>
            <a:endParaRPr lang="en-GB" sz="675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1713304" y="6597361"/>
            <a:ext cx="527381" cy="32779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252102-A412-4A26-B492-AF9FB6900979}" type="slidenum">
              <a:rPr lang="en-GB" sz="900" smtClean="0"/>
              <a:pPr/>
              <a:t>‹#›</a:t>
            </a:fld>
            <a:endParaRPr lang="en-GB" sz="900" dirty="0"/>
          </a:p>
        </p:txBody>
      </p:sp>
      <p:sp>
        <p:nvSpPr>
          <p:cNvPr id="2" name="Rectangle 1"/>
          <p:cNvSpPr/>
          <p:nvPr/>
        </p:nvSpPr>
        <p:spPr>
          <a:xfrm>
            <a:off x="0" y="5925605"/>
            <a:ext cx="12192000" cy="648072"/>
          </a:xfrm>
          <a:prstGeom prst="rect">
            <a:avLst/>
          </a:prstGeom>
          <a:gradFill flip="none" rotWithShape="1">
            <a:gsLst>
              <a:gs pos="0">
                <a:srgbClr val="E5E5E5">
                  <a:alpha val="0"/>
                </a:srgbClr>
              </a:gs>
              <a:gs pos="33000">
                <a:srgbClr val="E5E5E5"/>
              </a:gs>
              <a:gs pos="100000">
                <a:srgbClr val="E5E5E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</p:spTree>
    <p:extLst>
      <p:ext uri="{BB962C8B-B14F-4D97-AF65-F5344CB8AC3E}">
        <p14:creationId xmlns:p14="http://schemas.microsoft.com/office/powerpoint/2010/main" val="412830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3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proofpoint.com/v2/url?u=http-3A__statutes.agc.gov.sg_&amp;d=DwMGaQ&amp;c=E-bIHm3LlZHbfxnPQH77cA&amp;r=euPJQXFbPG4edlXaQCHOottvLe6dC0VbgcyZlk6_IaY&amp;m=DgbwkMXVODtbrtn62Z4-fzkpUoTx-v1gvojpjh6xbWk&amp;s=WPtv_3ZcRZJz-JHZ38Bu6SsK_Kp8I7DrQUPJjubDEEE&amp;e=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a.gov.sg/medical-devices/digital-health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h.gov.sg/licensing-and-regulation/artificial-intelligence-in-healthcar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18F2A2-5858-2871-69A8-91A970085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791200" y="5186423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WONG Woei Jiuang</a:t>
            </a:r>
          </a:p>
          <a:p>
            <a:pPr marL="0" indent="0" algn="r">
              <a:buNone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Assistant Group Director</a:t>
            </a:r>
          </a:p>
          <a:p>
            <a:pPr marL="0" indent="0" algn="r">
              <a:buNone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Medical Devices Cluster </a:t>
            </a:r>
          </a:p>
          <a:p>
            <a:pPr marL="0" indent="0" algn="r">
              <a:buNone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Sciences Authority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AB0B63-42EB-6D94-B884-7FD7307E0869}"/>
              </a:ext>
            </a:extLst>
          </p:cNvPr>
          <p:cNvSpPr txBox="1"/>
          <p:nvPr/>
        </p:nvSpPr>
        <p:spPr>
          <a:xfrm>
            <a:off x="1933369" y="3144920"/>
            <a:ext cx="8325262" cy="2123658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Singapore’s Regulatory Framework for AI in Medical Devices</a:t>
            </a:r>
            <a:endParaRPr lang="en-SG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4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2334" y="36576"/>
            <a:ext cx="8229600" cy="1008888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r" defTabSz="685783" rtl="0" eaLnBrk="1" latinLnBrk="0" hangingPunct="1">
              <a:spcBef>
                <a:spcPct val="0"/>
              </a:spcBef>
              <a:buNone/>
              <a:defRPr sz="2700" b="1" kern="1200">
                <a:solidFill>
                  <a:srgbClr val="0075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SG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HSA’s Role in </a:t>
            </a:r>
            <a:br>
              <a:rPr lang="en-SG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SG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Products Regulation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197" y="1045464"/>
            <a:ext cx="9805878" cy="54479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49387" y="1709839"/>
            <a:ext cx="1731933" cy="234707"/>
          </a:xfrm>
          <a:prstGeom prst="rect">
            <a:avLst/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6476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60596" y="1236954"/>
            <a:ext cx="8182283" cy="4627249"/>
          </a:xfrm>
        </p:spPr>
        <p:txBody>
          <a:bodyPr>
            <a:noAutofit/>
          </a:bodyPr>
          <a:lstStyle/>
          <a:p>
            <a:r>
              <a:rPr lang="en-SG" sz="1800" dirty="0">
                <a:latin typeface="+mj-lt"/>
                <a:cs typeface="Calibri" panose="020F0502020204030204" pitchFamily="34" charset="0"/>
              </a:rPr>
              <a:t>AIMDs that are intended directly for </a:t>
            </a:r>
            <a:r>
              <a:rPr lang="en-SG" sz="1800" u="sng" dirty="0">
                <a:latin typeface="+mj-lt"/>
                <a:cs typeface="Calibri" panose="020F0502020204030204" pitchFamily="34" charset="0"/>
              </a:rPr>
              <a:t>medical purposes</a:t>
            </a:r>
            <a:r>
              <a:rPr lang="en-SG" sz="1800" dirty="0">
                <a:latin typeface="+mj-lt"/>
                <a:cs typeface="Calibri" panose="020F0502020204030204" pitchFamily="34" charset="0"/>
              </a:rPr>
              <a:t> such as screening, detection, diagnosis, treatment, management or monitoring of any medical condition or disease are regulated by HSA as Medical Device (MD). </a:t>
            </a:r>
          </a:p>
          <a:p>
            <a:r>
              <a:rPr lang="en-SG" sz="1800" dirty="0">
                <a:latin typeface="+mj-lt"/>
                <a:cs typeface="Calibri" panose="020F0502020204030204" pitchFamily="34" charset="0"/>
              </a:rPr>
              <a:t>Our AI-MD definition and coverage are aligned with international guidelines from the IMDRF</a:t>
            </a:r>
            <a:r>
              <a:rPr lang="en-SG" sz="1800" b="1" dirty="0">
                <a:solidFill>
                  <a:srgbClr val="0000FF"/>
                </a:solidFill>
                <a:latin typeface="+mj-lt"/>
                <a:cs typeface="Calibri" panose="020F0502020204030204" pitchFamily="34" charset="0"/>
              </a:rPr>
              <a:t>*</a:t>
            </a:r>
            <a:r>
              <a:rPr lang="en-SG" sz="1800" dirty="0">
                <a:latin typeface="+mj-lt"/>
                <a:cs typeface="Calibri" panose="020F0502020204030204" pitchFamily="34" charset="0"/>
              </a:rPr>
              <a:t> and other reference regulatory agencies.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SG" sz="800" dirty="0">
              <a:latin typeface="+mj-lt"/>
              <a:cs typeface="Calibri" panose="020F0502020204030204" pitchFamily="34" charset="0"/>
            </a:endParaRPr>
          </a:p>
          <a:p>
            <a:r>
              <a:rPr lang="en-SG" sz="1800" dirty="0">
                <a:latin typeface="+mj-lt"/>
                <a:cs typeface="Calibri" panose="020F0502020204030204" pitchFamily="34" charset="0"/>
              </a:rPr>
              <a:t>The use of AI for the following purposes are NOT regulated as MD:</a:t>
            </a:r>
          </a:p>
          <a:p>
            <a:endParaRPr lang="en-SG" sz="500" dirty="0">
              <a:latin typeface="+mj-lt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SG" sz="1800" dirty="0">
                <a:latin typeface="+mj-lt"/>
                <a:cs typeface="Calibri" panose="020F0502020204030204" pitchFamily="34" charset="0"/>
              </a:rPr>
              <a:t>For lifestyle or wellness related purposes (e.g., diet planning and weight management)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SG" sz="1800" dirty="0">
                <a:latin typeface="+mj-lt"/>
                <a:cs typeface="Calibri" panose="020F0502020204030204" pitchFamily="34" charset="0"/>
              </a:rPr>
              <a:t>For use in hospitals solely for administrative functions (e.g., patient appointment scheduling)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SG" sz="1800" dirty="0">
                <a:latin typeface="+mj-lt"/>
                <a:cs typeface="Calibri" panose="020F0502020204030204" pitchFamily="34" charset="0"/>
              </a:rPr>
              <a:t>For use in hospitals solely for training healthcare staff (e.g., simulation activities) or research purposes (e.g., recording study outcomes)</a:t>
            </a:r>
          </a:p>
          <a:p>
            <a:endParaRPr lang="en-SG" sz="1200" dirty="0">
              <a:latin typeface="+mj-lt"/>
              <a:cs typeface="Calibri" panose="020F0502020204030204" pitchFamily="34" charset="0"/>
            </a:endParaRPr>
          </a:p>
          <a:p>
            <a:pPr marL="514341" lvl="1" indent="-171450">
              <a:buFont typeface="Arial" panose="020B0604020202020204" pitchFamily="34" charset="0"/>
              <a:buChar char="•"/>
            </a:pPr>
            <a:endParaRPr lang="en-SG" sz="1050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SG" sz="1600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+mj-lt"/>
              <a:cs typeface="Calibri" panose="020F0502020204030204" pitchFamily="34" charset="0"/>
            </a:endParaRPr>
          </a:p>
          <a:p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endParaRPr lang="en-SG" sz="20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3481" y="271953"/>
            <a:ext cx="8665065" cy="886458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Artificial Intelligence Medical Devices (AI-MDs)</a:t>
            </a:r>
            <a:endParaRPr lang="en-SG" sz="32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9921" y="5494872"/>
            <a:ext cx="679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+mj-lt"/>
              </a:rPr>
              <a:t>	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E13EAA-F974-E6E8-B791-428456D6A265}"/>
              </a:ext>
            </a:extLst>
          </p:cNvPr>
          <p:cNvSpPr txBox="1"/>
          <p:nvPr/>
        </p:nvSpPr>
        <p:spPr>
          <a:xfrm>
            <a:off x="1959921" y="6021289"/>
            <a:ext cx="8238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i="1" dirty="0">
                <a:latin typeface="Calibri" panose="020F0502020204030204" pitchFamily="34" charset="0"/>
                <a:cs typeface="Calibri" panose="020F0502020204030204" pitchFamily="34" charset="0"/>
              </a:rPr>
              <a:t>Legislative definition of “Medical Device” can be found in the First Schedule of the Health Products Act 2007: </a:t>
            </a:r>
            <a:r>
              <a:rPr lang="en-US" sz="1600" i="1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http://statutes.agc.gov.sg/</a:t>
            </a:r>
            <a:endParaRPr lang="en-SG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A77456-D2DB-B432-C09A-1724FB09B3B7}"/>
              </a:ext>
            </a:extLst>
          </p:cNvPr>
          <p:cNvSpPr/>
          <p:nvPr/>
        </p:nvSpPr>
        <p:spPr>
          <a:xfrm>
            <a:off x="1959921" y="5525649"/>
            <a:ext cx="8409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1400" dirty="0">
                <a:solidFill>
                  <a:srgbClr val="0000FF"/>
                </a:solidFill>
              </a:rPr>
              <a:t>*  </a:t>
            </a:r>
            <a:r>
              <a:rPr lang="en-US" sz="1400" i="1" dirty="0"/>
              <a:t>International Medical Device Regulators Forum. Besides Singapore, IMDRF includes other regulators </a:t>
            </a:r>
          </a:p>
          <a:p>
            <a:r>
              <a:rPr lang="en-US" sz="1400" i="1" dirty="0"/>
              <a:t>such as the US, UK, EU, Australia and Japan</a:t>
            </a:r>
          </a:p>
        </p:txBody>
      </p:sp>
    </p:spTree>
    <p:extLst>
      <p:ext uri="{BB962C8B-B14F-4D97-AF65-F5344CB8AC3E}">
        <p14:creationId xmlns:p14="http://schemas.microsoft.com/office/powerpoint/2010/main" val="3302907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82456" y="1466340"/>
            <a:ext cx="8627089" cy="4355837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AI-MDs are like software-based medical devices in terms of their design, development, deployment and post-implementation changes</a:t>
            </a:r>
          </a:p>
          <a:p>
            <a:endParaRPr lang="en-US" sz="800" dirty="0">
              <a:latin typeface="Arial" panose="020B0604020202020204" pitchFamily="34" charset="0"/>
            </a:endParaRPr>
          </a:p>
          <a:p>
            <a:r>
              <a:rPr lang="en-SG" sz="2000" dirty="0">
                <a:latin typeface="+mj-lt"/>
                <a:cs typeface="Calibri" panose="020F0502020204030204" pitchFamily="34" charset="0"/>
              </a:rPr>
              <a:t>AI-MDs are risk classified based on the internationally aligned risk categorisation principles developed for software MDs. The risk classification is based on the intended purpose assigned by their manufacturer/developer (i.e., by design and by claims)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SG" sz="1800" dirty="0">
                <a:latin typeface="+mj-lt"/>
                <a:cs typeface="Calibri" panose="020F0502020204030204" pitchFamily="34" charset="0"/>
              </a:rPr>
              <a:t>Functionalities and Features (e.g., triage, analyse, predict, adjust or control therapy)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SG" sz="1800" dirty="0">
                <a:latin typeface="+mj-lt"/>
                <a:cs typeface="Calibri" panose="020F0502020204030204" pitchFamily="34" charset="0"/>
              </a:rPr>
              <a:t>Indications for clinical use (e.g., non-serious or serious or critical clinical condition)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SG" sz="1800" dirty="0">
                <a:latin typeface="+mj-lt"/>
                <a:cs typeface="Calibri" panose="020F0502020204030204" pitchFamily="34" charset="0"/>
              </a:rPr>
              <a:t>Implementation and clinical workflow (e.g., drive clinical or patient management, diagnose or treat)</a:t>
            </a:r>
            <a:endParaRPr lang="en-SG" sz="1050" dirty="0">
              <a:latin typeface="+mj-lt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SG" sz="800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SG" sz="1600" dirty="0">
                <a:latin typeface="+mj-lt"/>
                <a:cs typeface="Calibri" panose="020F0502020204030204" pitchFamily="34" charset="0"/>
              </a:rPr>
              <a:t>          </a:t>
            </a:r>
          </a:p>
          <a:p>
            <a:pPr marL="0" indent="0">
              <a:buNone/>
            </a:pPr>
            <a:endParaRPr lang="en-US" dirty="0">
              <a:latin typeface="+mj-lt"/>
              <a:cs typeface="Calibri" panose="020F0502020204030204" pitchFamily="34" charset="0"/>
            </a:endParaRPr>
          </a:p>
          <a:p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endParaRPr lang="en-US" sz="2000" dirty="0">
              <a:latin typeface="+mj-lt"/>
              <a:cs typeface="Calibri" panose="020F0502020204030204" pitchFamily="34" charset="0"/>
            </a:endParaRPr>
          </a:p>
          <a:p>
            <a:endParaRPr lang="en-SG" sz="20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65644" y="359450"/>
            <a:ext cx="7414564" cy="88645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Risk Categorisation of AI-MDs</a:t>
            </a:r>
            <a:endParaRPr lang="en-SG" sz="32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7714" y="5391661"/>
            <a:ext cx="679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+mj-lt"/>
              </a:rPr>
              <a:t>	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E13EAA-F974-E6E8-B791-428456D6A265}"/>
              </a:ext>
            </a:extLst>
          </p:cNvPr>
          <p:cNvSpPr txBox="1"/>
          <p:nvPr/>
        </p:nvSpPr>
        <p:spPr>
          <a:xfrm>
            <a:off x="2286031" y="5661248"/>
            <a:ext cx="6015451" cy="604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u="sng" dirty="0">
                <a:latin typeface="Calibri" panose="020F0502020204030204" pitchFamily="34" charset="0"/>
                <a:cs typeface="Calibri" panose="020F0502020204030204" pitchFamily="34" charset="0"/>
              </a:rPr>
              <a:t>HSA’s Digital Health Webpage</a:t>
            </a:r>
            <a:endParaRPr lang="en-S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SG" sz="14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https://www.hsa.gov.sg/medical-devices/digital-health</a:t>
            </a:r>
            <a:endParaRPr lang="en-SG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30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A67A95E-5444-EDBE-42E8-0D5A5EEE567E}"/>
              </a:ext>
            </a:extLst>
          </p:cNvPr>
          <p:cNvGrpSpPr/>
          <p:nvPr/>
        </p:nvGrpSpPr>
        <p:grpSpPr>
          <a:xfrm>
            <a:off x="1689012" y="1916832"/>
            <a:ext cx="1991368" cy="659172"/>
            <a:chOff x="727934" y="967198"/>
            <a:chExt cx="2655157" cy="125490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A0BDD05-C8D2-4FB1-5D57-5FCC50F71993}"/>
                </a:ext>
              </a:extLst>
            </p:cNvPr>
            <p:cNvSpPr/>
            <p:nvPr/>
          </p:nvSpPr>
          <p:spPr>
            <a:xfrm>
              <a:off x="727934" y="967198"/>
              <a:ext cx="2655157" cy="125490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SG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FF37BA-F0E7-6690-ECDC-7E74E253D80E}"/>
                </a:ext>
              </a:extLst>
            </p:cNvPr>
            <p:cNvSpPr txBox="1"/>
            <p:nvPr/>
          </p:nvSpPr>
          <p:spPr>
            <a:xfrm>
              <a:off x="727934" y="967198"/>
              <a:ext cx="2655157" cy="125490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9362" tIns="131064" rIns="229362" bIns="131064" numCol="1" spcCol="1270" anchor="ctr" anchorCtr="0">
              <a:noAutofit/>
            </a:bodyPr>
            <a:lstStyle/>
            <a:p>
              <a:pPr algn="ctr" defTabSz="14335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/>
                <a:t>Quality</a:t>
              </a:r>
              <a:endParaRPr lang="en-SG" sz="1600" b="1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1F8EFE-54C7-D675-77F7-3100F36010CF}"/>
              </a:ext>
            </a:extLst>
          </p:cNvPr>
          <p:cNvGrpSpPr/>
          <p:nvPr/>
        </p:nvGrpSpPr>
        <p:grpSpPr>
          <a:xfrm>
            <a:off x="1692336" y="2708918"/>
            <a:ext cx="1991368" cy="3647432"/>
            <a:chOff x="727934" y="2376518"/>
            <a:chExt cx="2655157" cy="191373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37000"/>
                </a:schemeClr>
              </a:gs>
              <a:gs pos="100000">
                <a:schemeClr val="accent1">
                  <a:tint val="23500"/>
                  <a:satMod val="160000"/>
                  <a:alpha val="19000"/>
                </a:schemeClr>
              </a:gs>
            </a:gsLst>
            <a:lin ang="5400000" scaled="1"/>
            <a:tileRect/>
          </a:gra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CE5C0F0-3629-43CC-E982-5D890E6BCBBF}"/>
                </a:ext>
              </a:extLst>
            </p:cNvPr>
            <p:cNvSpPr/>
            <p:nvPr/>
          </p:nvSpPr>
          <p:spPr>
            <a:xfrm>
              <a:off x="727934" y="2376518"/>
              <a:ext cx="2655157" cy="191373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SG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C92739-168D-19B9-5715-13B16D09BBAC}"/>
                </a:ext>
              </a:extLst>
            </p:cNvPr>
            <p:cNvSpPr txBox="1"/>
            <p:nvPr/>
          </p:nvSpPr>
          <p:spPr>
            <a:xfrm>
              <a:off x="727934" y="2376518"/>
              <a:ext cx="2655157" cy="1913731"/>
            </a:xfrm>
            <a:prstGeom prst="rect">
              <a:avLst/>
            </a:prstGeom>
            <a:grpFill/>
            <a:ln w="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2022" tIns="172022" rIns="229362" bIns="258032" numCol="1" spcCol="1270" anchor="t" anchorCtr="0">
              <a:noAutofit/>
            </a:bodyPr>
            <a:lstStyle/>
            <a:p>
              <a:pPr marL="214313" lvl="1" indent="-214313" defTabSz="14335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SG" sz="1200" b="1" dirty="0"/>
                <a:t>Quality Management System (QMS): </a:t>
              </a:r>
              <a:r>
                <a:rPr lang="en-SG" sz="1200" dirty="0"/>
                <a:t>AI-MD development/ Retraining/ Deployment under QMS ISO 13485</a:t>
              </a:r>
            </a:p>
            <a:p>
              <a:pPr marL="214313" lvl="1" indent="-214313" defTabSz="14335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SG" sz="1200" b="1" dirty="0"/>
                <a:t>Data quality: </a:t>
              </a:r>
              <a:r>
                <a:rPr lang="en-SG" sz="1200" dirty="0"/>
                <a:t>Training &amp; Validation data sets shall be </a:t>
              </a:r>
              <a:r>
                <a:rPr lang="en-SG" sz="1200" i="1" dirty="0"/>
                <a:t>diverse</a:t>
              </a:r>
              <a:r>
                <a:rPr lang="en-SG" sz="1200" dirty="0"/>
                <a:t> (representative of intended patient populations), </a:t>
              </a:r>
              <a:r>
                <a:rPr lang="en-SG" sz="1200" i="1" dirty="0"/>
                <a:t>adequate patient dataset size </a:t>
              </a:r>
              <a:r>
                <a:rPr lang="en-SG" sz="1200" dirty="0"/>
                <a:t>and </a:t>
              </a:r>
              <a:r>
                <a:rPr lang="en-SG" sz="1200" i="1" dirty="0"/>
                <a:t>good quality </a:t>
              </a:r>
              <a:r>
                <a:rPr lang="en-SG" sz="1200" dirty="0"/>
                <a:t>(labelled by personnel with appropriate expertise) </a:t>
              </a:r>
            </a:p>
            <a:p>
              <a:pPr marL="214313" lvl="1" indent="-214313" defTabSz="14335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SG" sz="1400" dirty="0"/>
            </a:p>
            <a:p>
              <a:pPr marL="214313" lvl="1" indent="-214313" defTabSz="14335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SG" sz="1400" dirty="0"/>
            </a:p>
            <a:p>
              <a:pPr marL="214313" lvl="1" indent="-214313" defTabSz="14335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SG" sz="1400" dirty="0"/>
            </a:p>
            <a:p>
              <a:pPr marL="214313" lvl="1" indent="-214313" defTabSz="14335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SG" sz="1400" dirty="0"/>
            </a:p>
            <a:p>
              <a:pPr marL="214313" lvl="1" indent="-214313" defTabSz="14335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SG" sz="3225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1184E2F-BFEB-9D41-C7A8-2F401E71E74D}"/>
              </a:ext>
            </a:extLst>
          </p:cNvPr>
          <p:cNvGrpSpPr/>
          <p:nvPr/>
        </p:nvGrpSpPr>
        <p:grpSpPr>
          <a:xfrm>
            <a:off x="3928045" y="1916832"/>
            <a:ext cx="1991368" cy="659172"/>
            <a:chOff x="727934" y="967198"/>
            <a:chExt cx="2655157" cy="1254905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252A92B-BB91-AD02-BDEE-D3D55BD0EB70}"/>
                </a:ext>
              </a:extLst>
            </p:cNvPr>
            <p:cNvSpPr/>
            <p:nvPr/>
          </p:nvSpPr>
          <p:spPr>
            <a:xfrm>
              <a:off x="727934" y="967198"/>
              <a:ext cx="2655157" cy="125490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SG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D5DEC20-60B6-CC8C-435E-4F080E62D9B8}"/>
                </a:ext>
              </a:extLst>
            </p:cNvPr>
            <p:cNvSpPr txBox="1"/>
            <p:nvPr/>
          </p:nvSpPr>
          <p:spPr>
            <a:xfrm>
              <a:off x="727934" y="967198"/>
              <a:ext cx="2655157" cy="125490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9362" tIns="131064" rIns="229362" bIns="131064" numCol="1" spcCol="1270" anchor="ctr" anchorCtr="0">
              <a:noAutofit/>
            </a:bodyPr>
            <a:lstStyle/>
            <a:p>
              <a:pPr algn="ctr" defTabSz="14335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/>
                <a:t>Safety &amp; Efficacy</a:t>
              </a:r>
              <a:endParaRPr lang="en-SG" sz="1600" b="1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05236EC-D120-316A-12D5-FC31A32E8A1C}"/>
              </a:ext>
            </a:extLst>
          </p:cNvPr>
          <p:cNvGrpSpPr/>
          <p:nvPr/>
        </p:nvGrpSpPr>
        <p:grpSpPr>
          <a:xfrm>
            <a:off x="6317658" y="1916832"/>
            <a:ext cx="1991368" cy="659172"/>
            <a:chOff x="727934" y="967198"/>
            <a:chExt cx="2655157" cy="1254905"/>
          </a:xfr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E515290-B3CF-54EA-9731-28B56C8D2DCD}"/>
                </a:ext>
              </a:extLst>
            </p:cNvPr>
            <p:cNvSpPr/>
            <p:nvPr/>
          </p:nvSpPr>
          <p:spPr>
            <a:xfrm>
              <a:off x="727934" y="967198"/>
              <a:ext cx="2655157" cy="125490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SG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321241-CDF7-B4E0-D346-C77C7186B1B9}"/>
                </a:ext>
              </a:extLst>
            </p:cNvPr>
            <p:cNvSpPr txBox="1"/>
            <p:nvPr/>
          </p:nvSpPr>
          <p:spPr>
            <a:xfrm>
              <a:off x="727934" y="967198"/>
              <a:ext cx="2655157" cy="125490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9362" tIns="131064" rIns="229362" bIns="131064" numCol="1" spcCol="1270" anchor="ctr" anchorCtr="0">
              <a:noAutofit/>
            </a:bodyPr>
            <a:lstStyle/>
            <a:p>
              <a:pPr algn="ctr" defTabSz="14335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/>
                <a:t>Benefit-Risk Considerations</a:t>
              </a:r>
              <a:endParaRPr lang="en-SG" sz="1600" b="1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41BC3B2-7C25-3165-2DE3-BE251D9C3CEE}"/>
              </a:ext>
            </a:extLst>
          </p:cNvPr>
          <p:cNvSpPr txBox="1"/>
          <p:nvPr/>
        </p:nvSpPr>
        <p:spPr>
          <a:xfrm>
            <a:off x="8557312" y="1916832"/>
            <a:ext cx="1991368" cy="6591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9362" tIns="131064" rIns="229362" bIns="131064" numCol="1" spcCol="1270" anchor="ctr" anchorCtr="0">
            <a:noAutofit/>
          </a:bodyPr>
          <a:lstStyle/>
          <a:p>
            <a:pPr algn="ctr" defTabSz="14335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/>
              <a:t>Real-World Effectiveness</a:t>
            </a:r>
            <a:endParaRPr lang="en-SG" sz="1600" b="1" dirty="0"/>
          </a:p>
        </p:txBody>
      </p:sp>
      <p:sp>
        <p:nvSpPr>
          <p:cNvPr id="41" name="Title 2">
            <a:extLst>
              <a:ext uri="{FF2B5EF4-FFF2-40B4-BE49-F238E27FC236}">
                <a16:creationId xmlns:a16="http://schemas.microsoft.com/office/drawing/2014/main" id="{6AC22DEF-ABB4-F5BE-2B54-3E0306F7BA98}"/>
              </a:ext>
            </a:extLst>
          </p:cNvPr>
          <p:cNvSpPr txBox="1">
            <a:spLocks/>
          </p:cNvSpPr>
          <p:nvPr/>
        </p:nvSpPr>
        <p:spPr>
          <a:xfrm>
            <a:off x="3138952" y="63880"/>
            <a:ext cx="5560923" cy="4314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68578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75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dirty="0">
                <a:solidFill>
                  <a:schemeClr val="tx1"/>
                </a:solidFill>
              </a:rPr>
              <a:t>Pre-market Regulatory Requirements</a:t>
            </a:r>
            <a:endParaRPr lang="en-SG" sz="2100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139D3F-F080-E914-AFF1-8FF71914E188}"/>
              </a:ext>
            </a:extLst>
          </p:cNvPr>
          <p:cNvGrpSpPr/>
          <p:nvPr/>
        </p:nvGrpSpPr>
        <p:grpSpPr>
          <a:xfrm>
            <a:off x="3928045" y="2705718"/>
            <a:ext cx="1991368" cy="3647432"/>
            <a:chOff x="727934" y="2376518"/>
            <a:chExt cx="2655157" cy="191373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37000"/>
                </a:schemeClr>
              </a:gs>
              <a:gs pos="100000">
                <a:schemeClr val="accent1">
                  <a:tint val="23500"/>
                  <a:satMod val="160000"/>
                  <a:alpha val="19000"/>
                </a:schemeClr>
              </a:gs>
            </a:gsLst>
            <a:lin ang="5400000" scaled="1"/>
            <a:tileRect/>
          </a:gra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6D99EE5-5E09-B3AF-B30B-CBDF4185FBE7}"/>
                </a:ext>
              </a:extLst>
            </p:cNvPr>
            <p:cNvSpPr/>
            <p:nvPr/>
          </p:nvSpPr>
          <p:spPr>
            <a:xfrm>
              <a:off x="727934" y="2376518"/>
              <a:ext cx="2655157" cy="1913731"/>
            </a:xfrm>
            <a:prstGeom prst="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SG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8CB305-178A-AD0E-18DD-3188D2D6FE1F}"/>
                </a:ext>
              </a:extLst>
            </p:cNvPr>
            <p:cNvSpPr txBox="1"/>
            <p:nvPr/>
          </p:nvSpPr>
          <p:spPr>
            <a:xfrm>
              <a:off x="727934" y="2376518"/>
              <a:ext cx="2655157" cy="191373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2022" tIns="172022" rIns="229362" bIns="258032" numCol="1" spcCol="1270" anchor="t" anchorCtr="0">
              <a:noAutofit/>
            </a:bodyPr>
            <a:lstStyle/>
            <a:p>
              <a:pPr marL="214313" lvl="1" indent="-214313" defTabSz="14335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SG" sz="1200" b="1" dirty="0"/>
                <a:t>Before AI-MD registration</a:t>
              </a:r>
              <a:r>
                <a:rPr lang="en-SG" sz="1200" dirty="0"/>
                <a:t>: </a:t>
              </a:r>
            </a:p>
            <a:p>
              <a:pPr marL="214313" lvl="1" indent="-214313" defTabSz="14335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SG" sz="1200" dirty="0"/>
                <a:t>AI-MDs are required to undergo  pre-clinical  &amp; clinical validation to ensure safety and efficacy. </a:t>
              </a:r>
            </a:p>
            <a:p>
              <a:pPr marL="214313" lvl="1" indent="-214313" defTabSz="14335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SG" sz="1200" dirty="0"/>
                <a:t> </a:t>
              </a:r>
              <a:r>
                <a:rPr lang="en-SG" sz="1200" b="1" dirty="0"/>
                <a:t>Post-market</a:t>
              </a:r>
              <a:r>
                <a:rPr lang="en-SG" sz="1200" dirty="0"/>
                <a:t>: Developers are required to monitor and validate AI model on an on-going basis and perform re-training, as necessary</a:t>
              </a:r>
            </a:p>
            <a:p>
              <a:pPr marL="214313" lvl="1" indent="-214313" defTabSz="14335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SG" sz="3225" dirty="0"/>
            </a:p>
            <a:p>
              <a:pPr marL="214313" lvl="1" indent="-214313" defTabSz="14335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SG" sz="3225" dirty="0"/>
            </a:p>
            <a:p>
              <a:pPr marL="214313" lvl="1" indent="-214313" defTabSz="14335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SG" sz="3225" dirty="0"/>
            </a:p>
            <a:p>
              <a:pPr marL="214313" lvl="1" indent="-214313" defTabSz="14335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SG" sz="3225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ACE2CB0-39C4-F503-87DE-473459845A67}"/>
              </a:ext>
            </a:extLst>
          </p:cNvPr>
          <p:cNvGrpSpPr/>
          <p:nvPr/>
        </p:nvGrpSpPr>
        <p:grpSpPr>
          <a:xfrm>
            <a:off x="6323935" y="2705720"/>
            <a:ext cx="1991368" cy="3647428"/>
            <a:chOff x="727934" y="2149828"/>
            <a:chExt cx="2655157" cy="214042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37000"/>
                </a:schemeClr>
              </a:gs>
              <a:gs pos="100000">
                <a:schemeClr val="accent1">
                  <a:tint val="23500"/>
                  <a:satMod val="160000"/>
                  <a:alpha val="19000"/>
                </a:schemeClr>
              </a:gs>
            </a:gsLst>
            <a:lin ang="5400000" scaled="1"/>
            <a:tileRect/>
          </a:gra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14B1A8-5C79-E4D8-9CF3-4E32DAB8C8DA}"/>
                </a:ext>
              </a:extLst>
            </p:cNvPr>
            <p:cNvSpPr/>
            <p:nvPr/>
          </p:nvSpPr>
          <p:spPr>
            <a:xfrm>
              <a:off x="727934" y="2376518"/>
              <a:ext cx="2655157" cy="1913731"/>
            </a:xfrm>
            <a:prstGeom prst="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SG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6E58BE-37BF-D7FA-E1B3-22A339B3229D}"/>
                </a:ext>
              </a:extLst>
            </p:cNvPr>
            <p:cNvSpPr txBox="1"/>
            <p:nvPr/>
          </p:nvSpPr>
          <p:spPr>
            <a:xfrm>
              <a:off x="727934" y="2149828"/>
              <a:ext cx="2655157" cy="214042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2022" tIns="172022" rIns="229362" bIns="258032" numCol="1" spcCol="1270" anchor="t" anchorCtr="0">
              <a:noAutofit/>
            </a:bodyPr>
            <a:lstStyle/>
            <a:p>
              <a:pPr marL="214313" lvl="1" indent="-214313" defTabSz="14335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SG" sz="1150" b="1" dirty="0"/>
                <a:t>Risk management:</a:t>
              </a:r>
            </a:p>
            <a:p>
              <a:pPr marL="0" lvl="1" defTabSz="14335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SG" sz="1150" dirty="0"/>
                <a:t>Required to implement risk management to identify, assess, mitigate &amp; monitor all foreseeable risks associated with AI-MDs.  Adequate in- built controls should be considered.</a:t>
              </a:r>
            </a:p>
            <a:p>
              <a:pPr marL="171450" lvl="1" indent="-171450" defTabSz="14335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SG" sz="1150" b="1" dirty="0"/>
                <a:t>Cybersecurity risks: </a:t>
              </a:r>
            </a:p>
            <a:p>
              <a:pPr marL="0" lvl="1" defTabSz="14335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SG" sz="1150" dirty="0"/>
                <a:t>Appropriate  and adequate security controls shall be implemented. Appropriate life-cycle processes are required to be in-place to ensure cybersecurity risks are addressed throughout the product cycle.</a:t>
              </a:r>
            </a:p>
            <a:p>
              <a:pPr marL="214313" lvl="1" indent="-214313" defTabSz="14335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SG" sz="3225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3742301-63AD-3C49-9371-706ED032B112}"/>
              </a:ext>
            </a:extLst>
          </p:cNvPr>
          <p:cNvGrpSpPr/>
          <p:nvPr/>
        </p:nvGrpSpPr>
        <p:grpSpPr>
          <a:xfrm>
            <a:off x="8559644" y="2705719"/>
            <a:ext cx="1991368" cy="3647429"/>
            <a:chOff x="727934" y="2376518"/>
            <a:chExt cx="2655157" cy="191373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37000"/>
                </a:schemeClr>
              </a:gs>
              <a:gs pos="100000">
                <a:schemeClr val="accent1">
                  <a:tint val="23500"/>
                  <a:satMod val="160000"/>
                  <a:alpha val="19000"/>
                </a:schemeClr>
              </a:gs>
            </a:gsLst>
            <a:lin ang="5400000" scaled="1"/>
            <a:tileRect/>
          </a:gra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97BE33-EBBC-1678-87AA-A363ADF03818}"/>
                </a:ext>
              </a:extLst>
            </p:cNvPr>
            <p:cNvSpPr/>
            <p:nvPr/>
          </p:nvSpPr>
          <p:spPr>
            <a:xfrm>
              <a:off x="727934" y="2376518"/>
              <a:ext cx="2655157" cy="1913731"/>
            </a:xfrm>
            <a:prstGeom prst="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SG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281C13-5EAA-2450-155B-D614B16CB963}"/>
                </a:ext>
              </a:extLst>
            </p:cNvPr>
            <p:cNvSpPr txBox="1"/>
            <p:nvPr/>
          </p:nvSpPr>
          <p:spPr>
            <a:xfrm>
              <a:off x="727934" y="2376518"/>
              <a:ext cx="2655157" cy="191373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2022" tIns="172022" rIns="229362" bIns="258032" numCol="1" spcCol="1270" anchor="t" anchorCtr="0">
              <a:noAutofit/>
            </a:bodyPr>
            <a:lstStyle/>
            <a:p>
              <a:pPr marL="214313" lvl="1" indent="-214313" defTabSz="14335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SG" sz="1200" b="1" dirty="0"/>
                <a:t>Real-world Effectiveness: </a:t>
              </a:r>
              <a:r>
                <a:rPr lang="en-SG" sz="1200" dirty="0"/>
                <a:t>Upon deployment, manufacturers are required</a:t>
              </a:r>
              <a:r>
                <a:rPr lang="en-SG" sz="1200" b="1" dirty="0"/>
                <a:t> </a:t>
              </a:r>
              <a:r>
                <a:rPr lang="en-SG" sz="1200" dirty="0"/>
                <a:t>to monitor and report AI-MD real-world effectiveness. This is applicable for future iteration of AI models. </a:t>
              </a:r>
            </a:p>
            <a:p>
              <a:pPr marL="214313" lvl="1" indent="-214313" defTabSz="14335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/>
                <a:t>Ability to roll back to previous versions in case of inaccuracies or defects in newer versions</a:t>
              </a:r>
            </a:p>
            <a:p>
              <a:pPr marL="0" lvl="1" defTabSz="14335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SG" sz="1300" b="1" dirty="0"/>
            </a:p>
            <a:p>
              <a:pPr marL="214313" lvl="1" indent="-214313" defTabSz="14335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SG" sz="1300" b="1" dirty="0"/>
            </a:p>
            <a:p>
              <a:pPr marL="214313" lvl="1" indent="-214313" defTabSz="14335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SG" sz="3225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F075F7-422E-AF18-0B54-DD793E5A846E}"/>
              </a:ext>
            </a:extLst>
          </p:cNvPr>
          <p:cNvGrpSpPr/>
          <p:nvPr/>
        </p:nvGrpSpPr>
        <p:grpSpPr>
          <a:xfrm>
            <a:off x="3147345" y="597193"/>
            <a:ext cx="7260992" cy="1208633"/>
            <a:chOff x="267358" y="1815690"/>
            <a:chExt cx="5937201" cy="246112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1238E1-89AF-9F5D-E940-BDA047A0E9DC}"/>
                </a:ext>
              </a:extLst>
            </p:cNvPr>
            <p:cNvGrpSpPr/>
            <p:nvPr/>
          </p:nvGrpSpPr>
          <p:grpSpPr>
            <a:xfrm>
              <a:off x="267358" y="1815690"/>
              <a:ext cx="5915237" cy="2461121"/>
              <a:chOff x="194207" y="1678424"/>
              <a:chExt cx="5750680" cy="1800385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29A63A-A5F6-B7A3-E074-3EB433E722C2}"/>
                  </a:ext>
                </a:extLst>
              </p:cNvPr>
              <p:cNvSpPr/>
              <p:nvPr/>
            </p:nvSpPr>
            <p:spPr>
              <a:xfrm>
                <a:off x="194208" y="1828800"/>
                <a:ext cx="5750679" cy="1650009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53B4245-8519-5B02-65EB-D5B8943B03FD}"/>
                  </a:ext>
                </a:extLst>
              </p:cNvPr>
              <p:cNvSpPr/>
              <p:nvPr/>
            </p:nvSpPr>
            <p:spPr>
              <a:xfrm>
                <a:off x="194207" y="1678424"/>
                <a:ext cx="5750678" cy="412510"/>
              </a:xfrm>
              <a:prstGeom prst="rect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b="1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A</a:t>
                </a:r>
                <a:r>
                  <a:rPr lang="en-SG" sz="1600" b="1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I-MDs uniqueness</a:t>
                </a: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5ACF49-4775-DA9E-0D02-5FDF16C027D9}"/>
                </a:ext>
              </a:extLst>
            </p:cNvPr>
            <p:cNvSpPr/>
            <p:nvPr/>
          </p:nvSpPr>
          <p:spPr>
            <a:xfrm>
              <a:off x="289324" y="2029217"/>
              <a:ext cx="5915235" cy="19428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00031" lvl="1" algn="just">
                <a:defRPr/>
              </a:pPr>
              <a:endParaRPr lang="en-SG" sz="1400" dirty="0"/>
            </a:p>
            <a:p>
              <a:pPr marL="585781" lvl="1" indent="-285750" algn="just">
                <a:buFont typeface="Courier New" panose="02070309020205020404" pitchFamily="49" charset="0"/>
                <a:buChar char="o"/>
                <a:defRPr/>
              </a:pPr>
              <a:r>
                <a:rPr lang="en-SG" sz="1400" dirty="0"/>
                <a:t>Ability to learn continuously post deployment for clinical use</a:t>
              </a:r>
            </a:p>
            <a:p>
              <a:pPr marL="585781" lvl="1" indent="-285750" algn="just">
                <a:buFont typeface="Courier New" panose="02070309020205020404" pitchFamily="49" charset="0"/>
                <a:buChar char="o"/>
                <a:defRPr/>
              </a:pPr>
              <a:r>
                <a:rPr lang="en-SG" sz="1400" dirty="0"/>
                <a:t>Performance depends heavily on the quality of the data set used to train</a:t>
              </a:r>
            </a:p>
            <a:p>
              <a:pPr marL="585781" lvl="1" indent="-285750" algn="just">
                <a:buFont typeface="Courier New" panose="02070309020205020404" pitchFamily="49" charset="0"/>
                <a:buChar char="o"/>
                <a:defRPr/>
              </a:pPr>
              <a:r>
                <a:rPr lang="en-SG" sz="1400" dirty="0"/>
                <a:t>Performance can change from original specifications assigned and validated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18DD484-BF42-B5F2-60A9-27D9412E5A3E}"/>
              </a:ext>
            </a:extLst>
          </p:cNvPr>
          <p:cNvSpPr txBox="1"/>
          <p:nvPr/>
        </p:nvSpPr>
        <p:spPr>
          <a:xfrm>
            <a:off x="1611191" y="6309836"/>
            <a:ext cx="473864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050" dirty="0">
                <a:latin typeface="+mj-lt"/>
                <a:cs typeface="Calibri" panose="020F0502020204030204" pitchFamily="34" charset="0"/>
              </a:rPr>
              <a:t>Refer </a:t>
            </a:r>
            <a:r>
              <a:rPr lang="en-SG" sz="1050" b="1" i="1" dirty="0">
                <a:solidFill>
                  <a:srgbClr val="0000FF"/>
                </a:solidFill>
                <a:latin typeface="+mj-lt"/>
                <a:cs typeface="Calibri" panose="020F0502020204030204" pitchFamily="34" charset="0"/>
              </a:rPr>
              <a:t>Annex B</a:t>
            </a:r>
            <a:r>
              <a:rPr lang="en-SG" sz="1050" dirty="0">
                <a:latin typeface="+mj-lt"/>
                <a:cs typeface="Calibri" panose="020F0502020204030204" pitchFamily="34" charset="0"/>
              </a:rPr>
              <a:t> for the key requirements evaluated by HSA when registering AI-MDs</a:t>
            </a:r>
            <a:endParaRPr lang="en-SG" sz="1050" dirty="0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42C4B773-4589-8E7F-E210-F381C8AA4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707669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9568B-BE2A-2BC9-5435-60537406E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12945" y="1370175"/>
            <a:ext cx="5384800" cy="49294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600" b="1" i="0" dirty="0">
                <a:effectLst/>
              </a:rPr>
              <a:t>Key Eligibility Criteria: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</a:rPr>
              <a:t>Developed by MOHT, Synapxe or public healthcare clusters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</a:rPr>
              <a:t>Class A (low risk) or Class B (moderately low risk) devices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</a:rPr>
              <a:t>Supervised by public healthcare consultant or higher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</a:rPr>
              <a:t>For public healthcare licensee use only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</a:rPr>
              <a:t>Must be notified to HSA upon deployment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sz="1600" b="0" i="0" dirty="0">
              <a:effectLst/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600" b="1" i="0" dirty="0">
                <a:effectLst/>
              </a:rPr>
              <a:t>Safety Controls: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</a:rPr>
              <a:t>Annual ISO 13485 quality management attestation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</a:rPr>
              <a:t>Internal product control checklist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</a:rPr>
              <a:t>Existing cyber and data security requirements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</a:rPr>
              <a:t>CMB/CEO endorsement required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</a:rPr>
              <a:t>Mandatory safety issue reporting to HSA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</a:rPr>
              <a:t>12-month monitoring period by HSA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5A619-80DE-CA17-2696-2AB0397D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958" y="283233"/>
            <a:ext cx="5864774" cy="792088"/>
          </a:xfrm>
        </p:spPr>
        <p:txBody>
          <a:bodyPr anchor="b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New Regulatory Sandbox for AI-SaMD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(not yet implemented)</a:t>
            </a:r>
            <a:endParaRPr lang="en-SG" sz="1800" dirty="0">
              <a:solidFill>
                <a:schemeClr val="tx1"/>
              </a:solidFill>
            </a:endParaRPr>
          </a:p>
        </p:txBody>
      </p:sp>
      <p:pic>
        <p:nvPicPr>
          <p:cNvPr id="10" name="Content Placeholder 9" descr="A group of people around a table&#10;&#10;AI-generated content may be incorrect.">
            <a:extLst>
              <a:ext uri="{FF2B5EF4-FFF2-40B4-BE49-F238E27FC236}">
                <a16:creationId xmlns:a16="http://schemas.microsoft.com/office/drawing/2014/main" id="{995102BC-8076-6A65-171E-9358358C75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67"/>
          <a:stretch/>
        </p:blipFill>
        <p:spPr>
          <a:xfrm>
            <a:off x="0" y="0"/>
            <a:ext cx="5451819" cy="6858000"/>
          </a:xfrm>
        </p:spPr>
      </p:pic>
    </p:spTree>
    <p:extLst>
      <p:ext uri="{BB962C8B-B14F-4D97-AF65-F5344CB8AC3E}">
        <p14:creationId xmlns:p14="http://schemas.microsoft.com/office/powerpoint/2010/main" val="3828626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EAB5C-16C8-8A66-A0D9-01BABE32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043" y="135427"/>
            <a:ext cx="8229600" cy="8241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Artificial Intelligence in Healthcare Guidelines (</a:t>
            </a:r>
            <a:r>
              <a:rPr lang="en-US" dirty="0" err="1">
                <a:solidFill>
                  <a:schemeClr val="tx1"/>
                </a:solidFill>
              </a:rPr>
              <a:t>AIHGIe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FE20D-C5D3-7935-1FA6-48E0FD2F1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85" y="1140566"/>
            <a:ext cx="6829063" cy="4771177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latin typeface="+mj-lt"/>
              </a:rPr>
              <a:t>HSA has worked with MOH and Synapxe to draft the guidelines on good practices for AI developers and implementers (e.g., healthcare institutions – hospitals, clinicals, laboratories, etc.)</a:t>
            </a:r>
          </a:p>
          <a:p>
            <a:pPr marL="0" indent="0">
              <a:buNone/>
            </a:pPr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Guidelines published by MOH in 2021. They are meant to </a:t>
            </a:r>
            <a:r>
              <a:rPr lang="en-US" sz="1800" dirty="0"/>
              <a:t>provide key recommendations to </a:t>
            </a:r>
            <a:r>
              <a:rPr lang="en-US" sz="1800" b="1" dirty="0"/>
              <a:t>encourage</a:t>
            </a:r>
            <a:r>
              <a:rPr lang="en-US" sz="1800" dirty="0"/>
              <a:t> the safe development and implementation of AI-MDs and other AI applications in healthcare settings. </a:t>
            </a:r>
          </a:p>
          <a:p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Some key recommendations on AIMD’s implementation include: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SG" sz="1500" dirty="0">
                <a:latin typeface="+mj-lt"/>
              </a:rPr>
              <a:t>Exercise clinical governance and oversight over the adoption and implementation.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SG" sz="1500" dirty="0">
                <a:latin typeface="+mj-lt"/>
              </a:rPr>
              <a:t>Introduce appropriate oversight based on device’s intended use, workflows of the AIMD and the clinical context.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SG" sz="1500" dirty="0">
                <a:latin typeface="+mj-lt"/>
              </a:rPr>
              <a:t>Monitor AIMD continues to perform at/above the deployment baseline.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SG" sz="1500" dirty="0">
              <a:latin typeface="+mj-lt"/>
            </a:endParaRPr>
          </a:p>
          <a:p>
            <a:pPr marL="0" indent="0">
              <a:buNone/>
            </a:pPr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SG" sz="18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1748BE-A92D-4B5D-A6D6-C96D88ED33AA}"/>
              </a:ext>
            </a:extLst>
          </p:cNvPr>
          <p:cNvSpPr txBox="1"/>
          <p:nvPr/>
        </p:nvSpPr>
        <p:spPr>
          <a:xfrm>
            <a:off x="2135561" y="5911743"/>
            <a:ext cx="7707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>
              <a:latin typeface="+mj-lt"/>
            </a:endParaRPr>
          </a:p>
          <a:p>
            <a:r>
              <a:rPr lang="en-US" sz="1100" dirty="0">
                <a:latin typeface="+mj-lt"/>
              </a:rPr>
              <a:t>Reference: </a:t>
            </a:r>
            <a:r>
              <a:rPr lang="en-US" sz="1100" dirty="0">
                <a:latin typeface="+mj-lt"/>
                <a:hlinkClick r:id="rId3"/>
              </a:rPr>
              <a:t>https://www.moh.gov.sg/licensing-and-regulation/artificial-intelligence-in-healthcare</a:t>
            </a:r>
            <a:r>
              <a:rPr lang="en-US" sz="1100" dirty="0">
                <a:latin typeface="+mj-lt"/>
              </a:rPr>
              <a:t> </a:t>
            </a:r>
            <a:endParaRPr lang="en-SG" sz="11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C7A413-CEA6-2F93-EEFB-83AAB7919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347" y="1050088"/>
            <a:ext cx="3851961" cy="477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24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oup of people in lab coats looking at computers&#10;&#10;Description automatically generated">
            <a:extLst>
              <a:ext uri="{FF2B5EF4-FFF2-40B4-BE49-F238E27FC236}">
                <a16:creationId xmlns:a16="http://schemas.microsoft.com/office/drawing/2014/main" id="{BBFB5894-EB30-CFEE-2DB4-A2222F10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066800" y="1228284"/>
            <a:ext cx="9827172" cy="492941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813A13-63C7-1936-DE39-83855091A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488" y="157109"/>
            <a:ext cx="9422837" cy="792088"/>
          </a:xfrm>
        </p:spPr>
        <p:txBody>
          <a:bodyPr anchor="b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AI-SaMD Regulatory Framework in Singapore Healthcare</a:t>
            </a:r>
            <a:endParaRPr lang="en-SG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66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D5A13-E75E-2EB1-1647-006196DFC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C49B9F-5DC3-0F27-1100-5A6990488F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7275"/>
          <a:stretch/>
        </p:blipFill>
        <p:spPr>
          <a:xfrm>
            <a:off x="-14516" y="-290286"/>
            <a:ext cx="12191999" cy="7438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D58DA3-D1A1-C319-02B5-5580DFB46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62" y="729173"/>
            <a:ext cx="6068877" cy="6220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B84C78-5F7E-9911-5E19-65A33ED539AE}"/>
              </a:ext>
            </a:extLst>
          </p:cNvPr>
          <p:cNvSpPr txBox="1"/>
          <p:nvPr/>
        </p:nvSpPr>
        <p:spPr>
          <a:xfrm>
            <a:off x="-14515" y="5291203"/>
            <a:ext cx="12192000" cy="1569660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1400" b="1" dirty="0"/>
          </a:p>
          <a:p>
            <a:pPr algn="ctr"/>
            <a:r>
              <a:rPr lang="en-US" sz="4000" b="1" dirty="0"/>
              <a:t>Join Us: IMDRF 2026 in Singapore!</a:t>
            </a:r>
          </a:p>
          <a:p>
            <a:pPr algn="ctr"/>
            <a:r>
              <a:rPr lang="en-US" sz="2800" dirty="0"/>
              <a:t>29th IMDRF Meeting    9–13 March 2026</a:t>
            </a:r>
          </a:p>
          <a:p>
            <a:pPr algn="ctr"/>
            <a:endParaRPr lang="en-SG" sz="1400" b="1" dirty="0"/>
          </a:p>
        </p:txBody>
      </p:sp>
    </p:spTree>
    <p:extLst>
      <p:ext uri="{BB962C8B-B14F-4D97-AF65-F5344CB8AC3E}">
        <p14:creationId xmlns:p14="http://schemas.microsoft.com/office/powerpoint/2010/main" val="2804326030"/>
      </p:ext>
    </p:extLst>
  </p:cSld>
  <p:clrMapOvr>
    <a:masterClrMapping/>
  </p:clrMapOvr>
</p:sld>
</file>

<file path=ppt/theme/theme1.xml><?xml version="1.0" encoding="utf-8"?>
<a:theme xmlns:a="http://schemas.openxmlformats.org/drawingml/2006/main" name="H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SA" id="{459492B4-7F0C-48E6-913E-3E84A3555FC4}" vid="{737058C7-5F74-4FFB-A550-B6656A0479B0}"/>
    </a:ext>
  </a:extLst>
</a:theme>
</file>

<file path=ppt/theme/theme2.xml><?xml version="1.0" encoding="utf-8"?>
<a:theme xmlns:a="http://schemas.openxmlformats.org/drawingml/2006/main" name="1_H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SA" id="{459492B4-7F0C-48E6-913E-3E84A3555FC4}" vid="{737058C7-5F74-4FFB-A550-B6656A0479B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HSA</Template>
  <TotalTime>25768</TotalTime>
  <Words>888</Words>
  <Application>Microsoft Office PowerPoint</Application>
  <PresentationFormat>Widescreen</PresentationFormat>
  <Paragraphs>109</Paragraphs>
  <Slides>9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HSA</vt:lpstr>
      <vt:lpstr>1_HSA</vt:lpstr>
      <vt:lpstr>PowerPoint Presentation</vt:lpstr>
      <vt:lpstr>PowerPoint Presentation</vt:lpstr>
      <vt:lpstr>Artificial Intelligence Medical Devices (AI-MDs)</vt:lpstr>
      <vt:lpstr>Risk Categorisation of AI-MDs</vt:lpstr>
      <vt:lpstr>PowerPoint Presentation</vt:lpstr>
      <vt:lpstr>New Regulatory Sandbox for AI-SaMD (not yet implemented)</vt:lpstr>
      <vt:lpstr>Artificial Intelligence in Healthcare Guidelines (AIHGIe)</vt:lpstr>
      <vt:lpstr>AI-SaMD Regulatory Framework in Singapore Healthcare</vt:lpstr>
      <vt:lpstr>PowerPoint Presentation</vt:lpstr>
    </vt:vector>
  </TitlesOfParts>
  <Company>WOG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Devices Legislative Amendments</dc:title>
  <dc:creator>Lailing LIEW</dc:creator>
  <cp:lastModifiedBy>Woei Jiuang WONG (HSA)</cp:lastModifiedBy>
  <cp:revision>1140</cp:revision>
  <cp:lastPrinted>2019-05-17T08:15:41Z</cp:lastPrinted>
  <dcterms:created xsi:type="dcterms:W3CDTF">2018-01-11T07:45:28Z</dcterms:created>
  <dcterms:modified xsi:type="dcterms:W3CDTF">2025-08-12T01:56:53Z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434c4c7-833e-41e4-b0ab-cdb227a2f6f7_Enabled">
    <vt:lpwstr>true</vt:lpwstr>
  </property>
  <property fmtid="{D5CDD505-2E9C-101B-9397-08002B2CF9AE}" pid="3" name="MSIP_Label_5434c4c7-833e-41e4-b0ab-cdb227a2f6f7_SetDate">
    <vt:lpwstr>2022-05-18T06:17:51Z</vt:lpwstr>
  </property>
  <property fmtid="{D5CDD505-2E9C-101B-9397-08002B2CF9AE}" pid="4" name="MSIP_Label_5434c4c7-833e-41e4-b0ab-cdb227a2f6f7_Method">
    <vt:lpwstr>Privileged</vt:lpwstr>
  </property>
  <property fmtid="{D5CDD505-2E9C-101B-9397-08002B2CF9AE}" pid="5" name="MSIP_Label_5434c4c7-833e-41e4-b0ab-cdb227a2f6f7_Name">
    <vt:lpwstr>Official (Open)</vt:lpwstr>
  </property>
  <property fmtid="{D5CDD505-2E9C-101B-9397-08002B2CF9AE}" pid="6" name="MSIP_Label_5434c4c7-833e-41e4-b0ab-cdb227a2f6f7_SiteId">
    <vt:lpwstr>0b11c524-9a1c-4e1b-84cb-6336aefc2243</vt:lpwstr>
  </property>
  <property fmtid="{D5CDD505-2E9C-101B-9397-08002B2CF9AE}" pid="7" name="MSIP_Label_5434c4c7-833e-41e4-b0ab-cdb227a2f6f7_ActionId">
    <vt:lpwstr>58c55bf6-6417-460f-bd40-d35e023157d6</vt:lpwstr>
  </property>
  <property fmtid="{D5CDD505-2E9C-101B-9397-08002B2CF9AE}" pid="8" name="MSIP_Label_5434c4c7-833e-41e4-b0ab-cdb227a2f6f7_ContentBits">
    <vt:lpwstr>0</vt:lpwstr>
  </property>
</Properties>
</file>