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 id="2147483683" r:id="rId6"/>
    <p:sldMasterId id="2147483698" r:id="rId7"/>
    <p:sldMasterId id="2147483711" r:id="rId8"/>
    <p:sldMasterId id="2147483714" r:id="rId9"/>
    <p:sldMasterId id="2147483734" r:id="rId10"/>
    <p:sldMasterId id="2147483738" r:id="rId11"/>
    <p:sldMasterId id="2147483804" r:id="rId12"/>
  </p:sldMasterIdLst>
  <p:notesMasterIdLst>
    <p:notesMasterId r:id="rId39"/>
  </p:notesMasterIdLst>
  <p:sldIdLst>
    <p:sldId id="261" r:id="rId13"/>
    <p:sldId id="2147483645" r:id="rId14"/>
    <p:sldId id="2147476548" r:id="rId15"/>
    <p:sldId id="2147476524" r:id="rId16"/>
    <p:sldId id="259" r:id="rId17"/>
    <p:sldId id="2147476217" r:id="rId18"/>
    <p:sldId id="2147476216" r:id="rId19"/>
    <p:sldId id="258" r:id="rId20"/>
    <p:sldId id="2147476516" r:id="rId21"/>
    <p:sldId id="2147476138" r:id="rId22"/>
    <p:sldId id="257" r:id="rId23"/>
    <p:sldId id="2147476521" r:id="rId24"/>
    <p:sldId id="2147476500" r:id="rId25"/>
    <p:sldId id="2147476239" r:id="rId26"/>
    <p:sldId id="2147476504" r:id="rId27"/>
    <p:sldId id="2147476563" r:id="rId28"/>
    <p:sldId id="2147476254" r:id="rId29"/>
    <p:sldId id="269" r:id="rId30"/>
    <p:sldId id="2147483647" r:id="rId31"/>
    <p:sldId id="2147476544" r:id="rId32"/>
    <p:sldId id="2147476564" r:id="rId33"/>
    <p:sldId id="2147476568" r:id="rId34"/>
    <p:sldId id="2147476569" r:id="rId35"/>
    <p:sldId id="2147476570" r:id="rId36"/>
    <p:sldId id="2147476208" r:id="rId37"/>
    <p:sldId id="214747627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3D8D06-8003-20E5-CDCA-E3471858720B}" name="Ferretti  Agata" initials="FA" userId="S::fagata@ethz.ch::191e4c1d-0ad2-4917-b1c6-c950e433f6bb" providerId="AD"/>
  <p188:author id="{83FF787F-2FAD-005C-5F1E-A2B535614217}" name="TAMRAT, Tigest" initials="TT" userId="S::tamratt@who.int::fbb8d41c-90cc-4637-8034-297d93ec23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C5"/>
    <a:srgbClr val="FFCCCC"/>
    <a:srgbClr val="0D9ADB"/>
    <a:srgbClr val="F56201"/>
    <a:srgbClr val="3BA5DE"/>
    <a:srgbClr val="8ECED1"/>
    <a:srgbClr val="FFFFCC"/>
    <a:srgbClr val="F8CBAD"/>
    <a:srgbClr val="FFFF00"/>
    <a:srgbClr val="1E63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4E36D8-5BED-8343-A1C5-54E5B004AE36}" v="7" dt="2025-09-10T12:28:55.579"/>
    <p1510:client id="{5958A23F-EABF-E6B0-5582-E51A83DFCE69}" v="16" dt="2025-09-10T12:16:59.918"/>
    <p1510:client id="{FA426150-7A02-3C47-A914-759CC22D79AE}" v="145" dt="2025-09-10T12:49:40.7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4676"/>
  </p:normalViewPr>
  <p:slideViewPr>
    <p:cSldViewPr snapToGrid="0">
      <p:cViewPr varScale="1">
        <p:scale>
          <a:sx n="110" d="100"/>
          <a:sy n="110" d="100"/>
        </p:scale>
        <p:origin x="640"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0" Type="http://schemas.openxmlformats.org/officeDocument/2006/relationships/slide" Target="slides/slide8.xml"/><Relationship Id="rId4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36498-92ED-6F45-900F-CBE825CB67C3}" type="doc">
      <dgm:prSet loTypeId="urn:microsoft.com/office/officeart/2005/8/layout/hProcess11" loCatId="" qsTypeId="urn:microsoft.com/office/officeart/2005/8/quickstyle/3d4" qsCatId="3D" csTypeId="urn:microsoft.com/office/officeart/2005/8/colors/accent1_2" csCatId="accent1" phldr="1"/>
      <dgm:spPr/>
    </dgm:pt>
    <dgm:pt modelId="{E3962D7D-8BCF-4744-9883-D609E2A9B128}">
      <dgm:prSet phldrT="[Text]"/>
      <dgm:spPr/>
      <dgm:t>
        <a:bodyPr/>
        <a:lstStyle/>
        <a:p>
          <a:endParaRPr lang="en-GB"/>
        </a:p>
      </dgm:t>
    </dgm:pt>
    <dgm:pt modelId="{3B837BD9-3600-214C-AD2D-D9525714EAB4}" type="parTrans" cxnId="{390D34B3-767D-524D-8BB1-FCF10E32C943}">
      <dgm:prSet/>
      <dgm:spPr/>
      <dgm:t>
        <a:bodyPr/>
        <a:lstStyle/>
        <a:p>
          <a:endParaRPr lang="en-GB"/>
        </a:p>
      </dgm:t>
    </dgm:pt>
    <dgm:pt modelId="{6A234EE2-7AE6-3849-8F42-A5122F306620}" type="sibTrans" cxnId="{390D34B3-767D-524D-8BB1-FCF10E32C943}">
      <dgm:prSet/>
      <dgm:spPr/>
      <dgm:t>
        <a:bodyPr/>
        <a:lstStyle/>
        <a:p>
          <a:endParaRPr lang="en-GB"/>
        </a:p>
      </dgm:t>
    </dgm:pt>
    <dgm:pt modelId="{9FCF2651-81DE-D74E-A5B5-7B94B8E84061}">
      <dgm:prSet/>
      <dgm:spPr/>
      <dgm:t>
        <a:bodyPr/>
        <a:lstStyle/>
        <a:p>
          <a:endParaRPr lang="en-US"/>
        </a:p>
      </dgm:t>
    </dgm:pt>
    <dgm:pt modelId="{99525F40-209B-4D42-9090-99A4E67F0BA4}" type="parTrans" cxnId="{60E72F3C-991D-9E42-84E4-63324447DC4A}">
      <dgm:prSet/>
      <dgm:spPr/>
      <dgm:t>
        <a:bodyPr/>
        <a:lstStyle/>
        <a:p>
          <a:endParaRPr lang="en-GB"/>
        </a:p>
      </dgm:t>
    </dgm:pt>
    <dgm:pt modelId="{6D6A8905-AEC6-6543-8B32-1918E04737CB}" type="sibTrans" cxnId="{60E72F3C-991D-9E42-84E4-63324447DC4A}">
      <dgm:prSet/>
      <dgm:spPr/>
      <dgm:t>
        <a:bodyPr/>
        <a:lstStyle/>
        <a:p>
          <a:endParaRPr lang="en-GB"/>
        </a:p>
      </dgm:t>
    </dgm:pt>
    <dgm:pt modelId="{9305F292-E0EA-5F46-AD03-FD050A8D4B1E}">
      <dgm:prSet/>
      <dgm:spPr/>
      <dgm:t>
        <a:bodyPr/>
        <a:lstStyle/>
        <a:p>
          <a:endParaRPr lang="en-US"/>
        </a:p>
      </dgm:t>
    </dgm:pt>
    <dgm:pt modelId="{86D98A9D-6A39-0840-88C9-3ECB382D134F}" type="parTrans" cxnId="{93B4BF97-667A-1A40-B0C3-580C849D8FD1}">
      <dgm:prSet/>
      <dgm:spPr/>
      <dgm:t>
        <a:bodyPr/>
        <a:lstStyle/>
        <a:p>
          <a:endParaRPr lang="en-GB"/>
        </a:p>
      </dgm:t>
    </dgm:pt>
    <dgm:pt modelId="{C536D8BC-8495-8F42-A0EE-008C092F39FB}" type="sibTrans" cxnId="{93B4BF97-667A-1A40-B0C3-580C849D8FD1}">
      <dgm:prSet/>
      <dgm:spPr/>
      <dgm:t>
        <a:bodyPr/>
        <a:lstStyle/>
        <a:p>
          <a:endParaRPr lang="en-GB"/>
        </a:p>
      </dgm:t>
    </dgm:pt>
    <dgm:pt modelId="{88CCC8A1-3898-2445-B921-477CE8B6B34A}">
      <dgm:prSet/>
      <dgm:spPr/>
      <dgm:t>
        <a:bodyPr/>
        <a:lstStyle/>
        <a:p>
          <a:endParaRPr lang="en-US"/>
        </a:p>
      </dgm:t>
    </dgm:pt>
    <dgm:pt modelId="{ACB7DD3D-7BCE-4645-8E2D-FFCE5BE1E15B}" type="parTrans" cxnId="{FC7ACEEF-AEFA-DC4A-96D8-CB4DD399B1F8}">
      <dgm:prSet/>
      <dgm:spPr/>
      <dgm:t>
        <a:bodyPr/>
        <a:lstStyle/>
        <a:p>
          <a:endParaRPr lang="en-GB"/>
        </a:p>
      </dgm:t>
    </dgm:pt>
    <dgm:pt modelId="{4AF85B29-1A51-3342-A5D3-8D54B35FC7AC}" type="sibTrans" cxnId="{FC7ACEEF-AEFA-DC4A-96D8-CB4DD399B1F8}">
      <dgm:prSet/>
      <dgm:spPr/>
      <dgm:t>
        <a:bodyPr/>
        <a:lstStyle/>
        <a:p>
          <a:endParaRPr lang="en-GB"/>
        </a:p>
      </dgm:t>
    </dgm:pt>
    <dgm:pt modelId="{24CD0138-0884-6041-ACBB-38D3FF97E7C5}">
      <dgm:prSet/>
      <dgm:spPr/>
      <dgm:t>
        <a:bodyPr/>
        <a:lstStyle/>
        <a:p>
          <a:endParaRPr lang="en-US"/>
        </a:p>
      </dgm:t>
    </dgm:pt>
    <dgm:pt modelId="{C3B7564D-4BC9-E94C-A19B-9BD46ADEB112}" type="parTrans" cxnId="{2A8EF1C3-6408-294F-BD12-890B99D728E0}">
      <dgm:prSet/>
      <dgm:spPr/>
      <dgm:t>
        <a:bodyPr/>
        <a:lstStyle/>
        <a:p>
          <a:endParaRPr lang="en-GB"/>
        </a:p>
      </dgm:t>
    </dgm:pt>
    <dgm:pt modelId="{B1CB62A8-F53A-AA40-B952-CA600EC30949}" type="sibTrans" cxnId="{2A8EF1C3-6408-294F-BD12-890B99D728E0}">
      <dgm:prSet/>
      <dgm:spPr/>
      <dgm:t>
        <a:bodyPr/>
        <a:lstStyle/>
        <a:p>
          <a:endParaRPr lang="en-GB"/>
        </a:p>
      </dgm:t>
    </dgm:pt>
    <dgm:pt modelId="{39E3349F-9C97-5C4C-8A92-35DD8CF99606}">
      <dgm:prSet/>
      <dgm:spPr/>
      <dgm:t>
        <a:bodyPr/>
        <a:lstStyle/>
        <a:p>
          <a:endParaRPr lang="en-US"/>
        </a:p>
      </dgm:t>
    </dgm:pt>
    <dgm:pt modelId="{B2BE95A4-9607-704A-8C17-CF2D68A93C6D}" type="parTrans" cxnId="{C843B22C-CE87-9644-B468-FBAF50CEE290}">
      <dgm:prSet/>
      <dgm:spPr/>
      <dgm:t>
        <a:bodyPr/>
        <a:lstStyle/>
        <a:p>
          <a:endParaRPr lang="en-GB"/>
        </a:p>
      </dgm:t>
    </dgm:pt>
    <dgm:pt modelId="{097BDD91-3859-8445-B7F3-AD54C5BF41AA}" type="sibTrans" cxnId="{C843B22C-CE87-9644-B468-FBAF50CEE290}">
      <dgm:prSet/>
      <dgm:spPr/>
      <dgm:t>
        <a:bodyPr/>
        <a:lstStyle/>
        <a:p>
          <a:endParaRPr lang="en-GB"/>
        </a:p>
      </dgm:t>
    </dgm:pt>
    <dgm:pt modelId="{ED57A380-D906-F441-9EDE-56E6515D288C}">
      <dgm:prSet/>
      <dgm:spPr/>
      <dgm:t>
        <a:bodyPr/>
        <a:lstStyle/>
        <a:p>
          <a:endParaRPr lang="en-US"/>
        </a:p>
      </dgm:t>
    </dgm:pt>
    <dgm:pt modelId="{D4A80FAA-EE1A-804D-A28D-847414FD688A}" type="parTrans" cxnId="{D78CA5CB-5C2E-594E-8D0D-DAB66B6C6A0C}">
      <dgm:prSet/>
      <dgm:spPr/>
      <dgm:t>
        <a:bodyPr/>
        <a:lstStyle/>
        <a:p>
          <a:endParaRPr lang="en-GB"/>
        </a:p>
      </dgm:t>
    </dgm:pt>
    <dgm:pt modelId="{5C231CC3-88D0-6B46-8EC1-3E2B670B449F}" type="sibTrans" cxnId="{D78CA5CB-5C2E-594E-8D0D-DAB66B6C6A0C}">
      <dgm:prSet/>
      <dgm:spPr/>
      <dgm:t>
        <a:bodyPr/>
        <a:lstStyle/>
        <a:p>
          <a:endParaRPr lang="en-GB"/>
        </a:p>
      </dgm:t>
    </dgm:pt>
    <dgm:pt modelId="{A5908A19-4403-E749-AA53-951E6DC89FF8}">
      <dgm:prSet/>
      <dgm:spPr/>
      <dgm:t>
        <a:bodyPr/>
        <a:lstStyle/>
        <a:p>
          <a:endParaRPr lang="en-US"/>
        </a:p>
      </dgm:t>
    </dgm:pt>
    <dgm:pt modelId="{D31BDA77-3E1F-E345-B2E7-E88AC4A176BE}" type="parTrans" cxnId="{8941D264-F82D-7145-AF61-05639FEE7D22}">
      <dgm:prSet/>
      <dgm:spPr/>
      <dgm:t>
        <a:bodyPr/>
        <a:lstStyle/>
        <a:p>
          <a:endParaRPr lang="en-GB"/>
        </a:p>
      </dgm:t>
    </dgm:pt>
    <dgm:pt modelId="{B5F88591-548B-BD45-9328-2375D261B0E1}" type="sibTrans" cxnId="{8941D264-F82D-7145-AF61-05639FEE7D22}">
      <dgm:prSet/>
      <dgm:spPr/>
      <dgm:t>
        <a:bodyPr/>
        <a:lstStyle/>
        <a:p>
          <a:endParaRPr lang="en-GB"/>
        </a:p>
      </dgm:t>
    </dgm:pt>
    <dgm:pt modelId="{0B492244-0317-5A4A-8032-77B2C6102EDF}">
      <dgm:prSet/>
      <dgm:spPr/>
      <dgm:t>
        <a:bodyPr/>
        <a:lstStyle/>
        <a:p>
          <a:endParaRPr lang="en-US"/>
        </a:p>
      </dgm:t>
    </dgm:pt>
    <dgm:pt modelId="{1A3D0278-FAEF-7343-874F-0BC0F0F8999A}" type="parTrans" cxnId="{EE2D5450-F362-5D4C-9DFE-AE06A5ED761A}">
      <dgm:prSet/>
      <dgm:spPr/>
      <dgm:t>
        <a:bodyPr/>
        <a:lstStyle/>
        <a:p>
          <a:endParaRPr lang="en-GB"/>
        </a:p>
      </dgm:t>
    </dgm:pt>
    <dgm:pt modelId="{8B6E4B21-5833-9144-9560-11A5B52BD3BD}" type="sibTrans" cxnId="{EE2D5450-F362-5D4C-9DFE-AE06A5ED761A}">
      <dgm:prSet/>
      <dgm:spPr/>
      <dgm:t>
        <a:bodyPr/>
        <a:lstStyle/>
        <a:p>
          <a:endParaRPr lang="en-GB"/>
        </a:p>
      </dgm:t>
    </dgm:pt>
    <dgm:pt modelId="{33FB860E-6BD9-174D-8D68-ABB570A3F936}" type="pres">
      <dgm:prSet presAssocID="{90636498-92ED-6F45-900F-CBE825CB67C3}" presName="Name0" presStyleCnt="0">
        <dgm:presLayoutVars>
          <dgm:dir/>
          <dgm:resizeHandles val="exact"/>
        </dgm:presLayoutVars>
      </dgm:prSet>
      <dgm:spPr/>
    </dgm:pt>
    <dgm:pt modelId="{75EF20E7-7A85-534F-9B7F-A9241D6A99E3}" type="pres">
      <dgm:prSet presAssocID="{90636498-92ED-6F45-900F-CBE825CB67C3}" presName="arrow" presStyleLbl="bgShp" presStyleIdx="0" presStyleCnt="1" custScaleY="27935"/>
      <dgm:spPr/>
    </dgm:pt>
    <dgm:pt modelId="{7EF4733D-F53B-454B-B13E-C9F623AA7600}" type="pres">
      <dgm:prSet presAssocID="{90636498-92ED-6F45-900F-CBE825CB67C3}" presName="points" presStyleCnt="0"/>
      <dgm:spPr/>
    </dgm:pt>
    <dgm:pt modelId="{A7D497AD-CE32-514A-A668-338B308E8186}" type="pres">
      <dgm:prSet presAssocID="{E3962D7D-8BCF-4744-9883-D609E2A9B128}" presName="compositeA" presStyleCnt="0"/>
      <dgm:spPr/>
    </dgm:pt>
    <dgm:pt modelId="{495A4B4A-3E91-4640-8805-FBA344BD0674}" type="pres">
      <dgm:prSet presAssocID="{E3962D7D-8BCF-4744-9883-D609E2A9B128}" presName="textA" presStyleLbl="revTx" presStyleIdx="0" presStyleCnt="9" custLinFactNeighborX="7466" custLinFactNeighborY="17975">
        <dgm:presLayoutVars>
          <dgm:bulletEnabled val="1"/>
        </dgm:presLayoutVars>
      </dgm:prSet>
      <dgm:spPr/>
    </dgm:pt>
    <dgm:pt modelId="{87605719-C11B-684A-8733-69A1E46ECDC4}" type="pres">
      <dgm:prSet presAssocID="{E3962D7D-8BCF-4744-9883-D609E2A9B128}" presName="circleA" presStyleLbl="node1" presStyleIdx="0" presStyleCnt="9" custScaleX="56471" custScaleY="56683" custLinFactNeighborX="25626" custLinFactNeighborY="-814"/>
      <dgm:spPr/>
    </dgm:pt>
    <dgm:pt modelId="{D063124A-216E-7E4F-B6B9-D79FEAEE162F}" type="pres">
      <dgm:prSet presAssocID="{E3962D7D-8BCF-4744-9883-D609E2A9B128}" presName="spaceA" presStyleCnt="0"/>
      <dgm:spPr/>
    </dgm:pt>
    <dgm:pt modelId="{9F84AE5A-B142-254D-9DA8-9D471F3F8326}" type="pres">
      <dgm:prSet presAssocID="{6A234EE2-7AE6-3849-8F42-A5122F306620}" presName="space" presStyleCnt="0"/>
      <dgm:spPr/>
    </dgm:pt>
    <dgm:pt modelId="{04DD070C-DB28-874E-BCFC-345D80D14EE9}" type="pres">
      <dgm:prSet presAssocID="{9FCF2651-81DE-D74E-A5B5-7B94B8E84061}" presName="compositeB" presStyleCnt="0"/>
      <dgm:spPr/>
    </dgm:pt>
    <dgm:pt modelId="{A3F68204-47B0-1742-8455-D3C9C30334B5}" type="pres">
      <dgm:prSet presAssocID="{9FCF2651-81DE-D74E-A5B5-7B94B8E84061}" presName="textB" presStyleLbl="revTx" presStyleIdx="1" presStyleCnt="9" custLinFactNeighborX="396" custLinFactNeighborY="-13442">
        <dgm:presLayoutVars>
          <dgm:bulletEnabled val="1"/>
        </dgm:presLayoutVars>
      </dgm:prSet>
      <dgm:spPr/>
    </dgm:pt>
    <dgm:pt modelId="{A3EBC9D8-DEB7-1C44-B65D-BD30069AE8C3}" type="pres">
      <dgm:prSet presAssocID="{9FCF2651-81DE-D74E-A5B5-7B94B8E84061}" presName="circleB" presStyleLbl="node1" presStyleIdx="1" presStyleCnt="9" custScaleX="56471" custScaleY="56471"/>
      <dgm:spPr/>
    </dgm:pt>
    <dgm:pt modelId="{B6C040B4-43B1-5543-AA8F-5EEDE4082E05}" type="pres">
      <dgm:prSet presAssocID="{9FCF2651-81DE-D74E-A5B5-7B94B8E84061}" presName="spaceB" presStyleCnt="0"/>
      <dgm:spPr/>
    </dgm:pt>
    <dgm:pt modelId="{4EEDF645-AA95-5C47-82E1-7986EBE78FD7}" type="pres">
      <dgm:prSet presAssocID="{6D6A8905-AEC6-6543-8B32-1918E04737CB}" presName="space" presStyleCnt="0"/>
      <dgm:spPr/>
    </dgm:pt>
    <dgm:pt modelId="{076E6296-9B55-C84A-9F27-39028CD0C9B3}" type="pres">
      <dgm:prSet presAssocID="{9305F292-E0EA-5F46-AD03-FD050A8D4B1E}" presName="compositeA" presStyleCnt="0"/>
      <dgm:spPr/>
    </dgm:pt>
    <dgm:pt modelId="{05945D41-CA1F-9048-9DDF-D1B699DDB279}" type="pres">
      <dgm:prSet presAssocID="{9305F292-E0EA-5F46-AD03-FD050A8D4B1E}" presName="textA" presStyleLbl="revTx" presStyleIdx="2" presStyleCnt="9" custLinFactNeighborY="17697">
        <dgm:presLayoutVars>
          <dgm:bulletEnabled val="1"/>
        </dgm:presLayoutVars>
      </dgm:prSet>
      <dgm:spPr/>
    </dgm:pt>
    <dgm:pt modelId="{8D48D561-3592-A247-99A0-39B0EA002686}" type="pres">
      <dgm:prSet presAssocID="{9305F292-E0EA-5F46-AD03-FD050A8D4B1E}" presName="circleA" presStyleLbl="node1" presStyleIdx="2" presStyleCnt="9" custScaleX="56471" custScaleY="56471"/>
      <dgm:spPr/>
    </dgm:pt>
    <dgm:pt modelId="{93992E9A-164D-DF4E-8052-43F0875C212F}" type="pres">
      <dgm:prSet presAssocID="{9305F292-E0EA-5F46-AD03-FD050A8D4B1E}" presName="spaceA" presStyleCnt="0"/>
      <dgm:spPr/>
    </dgm:pt>
    <dgm:pt modelId="{B328BF50-603B-4442-A2E6-5CF0F82F9B14}" type="pres">
      <dgm:prSet presAssocID="{C536D8BC-8495-8F42-A0EE-008C092F39FB}" presName="space" presStyleCnt="0"/>
      <dgm:spPr/>
    </dgm:pt>
    <dgm:pt modelId="{565B6582-419B-B64B-8712-70CF0F900C3D}" type="pres">
      <dgm:prSet presAssocID="{88CCC8A1-3898-2445-B921-477CE8B6B34A}" presName="compositeB" presStyleCnt="0"/>
      <dgm:spPr/>
    </dgm:pt>
    <dgm:pt modelId="{3AF0047B-74F1-FE48-B1E9-856CDAC4CBD5}" type="pres">
      <dgm:prSet presAssocID="{88CCC8A1-3898-2445-B921-477CE8B6B34A}" presName="textB" presStyleLbl="revTx" presStyleIdx="3" presStyleCnt="9" custLinFactNeighborX="538" custLinFactNeighborY="-16440">
        <dgm:presLayoutVars>
          <dgm:bulletEnabled val="1"/>
        </dgm:presLayoutVars>
      </dgm:prSet>
      <dgm:spPr/>
    </dgm:pt>
    <dgm:pt modelId="{57C96642-0CEF-F347-AC57-94413DEEFB89}" type="pres">
      <dgm:prSet presAssocID="{88CCC8A1-3898-2445-B921-477CE8B6B34A}" presName="circleB" presStyleLbl="node1" presStyleIdx="3" presStyleCnt="9" custScaleX="56471" custScaleY="56471"/>
      <dgm:spPr/>
    </dgm:pt>
    <dgm:pt modelId="{FC0B85D6-1F2D-BA49-A734-C1FFB410DF9F}" type="pres">
      <dgm:prSet presAssocID="{88CCC8A1-3898-2445-B921-477CE8B6B34A}" presName="spaceB" presStyleCnt="0"/>
      <dgm:spPr/>
    </dgm:pt>
    <dgm:pt modelId="{7F7BAFBD-6A50-B641-9F08-1805D7A65212}" type="pres">
      <dgm:prSet presAssocID="{4AF85B29-1A51-3342-A5D3-8D54B35FC7AC}" presName="space" presStyleCnt="0"/>
      <dgm:spPr/>
    </dgm:pt>
    <dgm:pt modelId="{A411B5A0-CD49-4E42-8404-4540D1BAEAC6}" type="pres">
      <dgm:prSet presAssocID="{24CD0138-0884-6041-ACBB-38D3FF97E7C5}" presName="compositeA" presStyleCnt="0"/>
      <dgm:spPr/>
    </dgm:pt>
    <dgm:pt modelId="{FF5A1F44-9A2A-7547-862A-58EB25DB06D6}" type="pres">
      <dgm:prSet presAssocID="{24CD0138-0884-6041-ACBB-38D3FF97E7C5}" presName="textA" presStyleLbl="revTx" presStyleIdx="4" presStyleCnt="9" custLinFactNeighborX="-1349" custLinFactNeighborY="17578">
        <dgm:presLayoutVars>
          <dgm:bulletEnabled val="1"/>
        </dgm:presLayoutVars>
      </dgm:prSet>
      <dgm:spPr/>
    </dgm:pt>
    <dgm:pt modelId="{50226C41-7E79-0046-B6BE-333AEFEDA009}" type="pres">
      <dgm:prSet presAssocID="{24CD0138-0884-6041-ACBB-38D3FF97E7C5}" presName="circleA" presStyleLbl="node1" presStyleIdx="4" presStyleCnt="9" custScaleX="56471" custScaleY="56471"/>
      <dgm:spPr/>
    </dgm:pt>
    <dgm:pt modelId="{29099DB0-373C-AF42-BF2D-858725688405}" type="pres">
      <dgm:prSet presAssocID="{24CD0138-0884-6041-ACBB-38D3FF97E7C5}" presName="spaceA" presStyleCnt="0"/>
      <dgm:spPr/>
    </dgm:pt>
    <dgm:pt modelId="{AF83880E-63D9-6B42-9078-B32522A90F26}" type="pres">
      <dgm:prSet presAssocID="{B1CB62A8-F53A-AA40-B952-CA600EC30949}" presName="space" presStyleCnt="0"/>
      <dgm:spPr/>
    </dgm:pt>
    <dgm:pt modelId="{D0FC8261-E850-8544-8045-1596744C3CE9}" type="pres">
      <dgm:prSet presAssocID="{39E3349F-9C97-5C4C-8A92-35DD8CF99606}" presName="compositeB" presStyleCnt="0"/>
      <dgm:spPr/>
    </dgm:pt>
    <dgm:pt modelId="{365330BA-3266-4441-8B36-A83EEB191901}" type="pres">
      <dgm:prSet presAssocID="{39E3349F-9C97-5C4C-8A92-35DD8CF99606}" presName="textB" presStyleLbl="revTx" presStyleIdx="5" presStyleCnt="9" custLinFactNeighborX="670" custLinFactNeighborY="-15923">
        <dgm:presLayoutVars>
          <dgm:bulletEnabled val="1"/>
        </dgm:presLayoutVars>
      </dgm:prSet>
      <dgm:spPr/>
    </dgm:pt>
    <dgm:pt modelId="{90AAC396-C2AA-F044-8B49-189088691D05}" type="pres">
      <dgm:prSet presAssocID="{39E3349F-9C97-5C4C-8A92-35DD8CF99606}" presName="circleB" presStyleLbl="node1" presStyleIdx="5" presStyleCnt="9" custScaleX="56471" custScaleY="56471"/>
      <dgm:spPr/>
    </dgm:pt>
    <dgm:pt modelId="{CDFD8423-2A3B-B549-A60B-68C321FCD90A}" type="pres">
      <dgm:prSet presAssocID="{39E3349F-9C97-5C4C-8A92-35DD8CF99606}" presName="spaceB" presStyleCnt="0"/>
      <dgm:spPr/>
    </dgm:pt>
    <dgm:pt modelId="{05291D0A-E79B-C546-9F80-4E60A08ED25B}" type="pres">
      <dgm:prSet presAssocID="{097BDD91-3859-8445-B7F3-AD54C5BF41AA}" presName="space" presStyleCnt="0"/>
      <dgm:spPr/>
    </dgm:pt>
    <dgm:pt modelId="{76CBF93A-7E2D-6649-8EAA-12BB7FB72D63}" type="pres">
      <dgm:prSet presAssocID="{ED57A380-D906-F441-9EDE-56E6515D288C}" presName="compositeA" presStyleCnt="0"/>
      <dgm:spPr/>
    </dgm:pt>
    <dgm:pt modelId="{FE866E77-36CF-9C46-A35F-84FFCB3375C1}" type="pres">
      <dgm:prSet presAssocID="{ED57A380-D906-F441-9EDE-56E6515D288C}" presName="textA" presStyleLbl="revTx" presStyleIdx="6" presStyleCnt="9" custLinFactNeighborX="932" custLinFactNeighborY="16146">
        <dgm:presLayoutVars>
          <dgm:bulletEnabled val="1"/>
        </dgm:presLayoutVars>
      </dgm:prSet>
      <dgm:spPr/>
    </dgm:pt>
    <dgm:pt modelId="{C123E96A-8D04-2242-8B4E-0003DDA46F8C}" type="pres">
      <dgm:prSet presAssocID="{ED57A380-D906-F441-9EDE-56E6515D288C}" presName="circleA" presStyleLbl="node1" presStyleIdx="6" presStyleCnt="9" custScaleX="56471" custScaleY="56471"/>
      <dgm:spPr/>
    </dgm:pt>
    <dgm:pt modelId="{A45019E4-4209-BF45-8986-031E73A837E7}" type="pres">
      <dgm:prSet presAssocID="{ED57A380-D906-F441-9EDE-56E6515D288C}" presName="spaceA" presStyleCnt="0"/>
      <dgm:spPr/>
    </dgm:pt>
    <dgm:pt modelId="{5A585725-42D0-A540-9283-B70CC7231F19}" type="pres">
      <dgm:prSet presAssocID="{5C231CC3-88D0-6B46-8EC1-3E2B670B449F}" presName="space" presStyleCnt="0"/>
      <dgm:spPr/>
    </dgm:pt>
    <dgm:pt modelId="{B6D9A4ED-945D-EB46-903D-D3A60B52ABA2}" type="pres">
      <dgm:prSet presAssocID="{A5908A19-4403-E749-AA53-951E6DC89FF8}" presName="compositeB" presStyleCnt="0"/>
      <dgm:spPr/>
    </dgm:pt>
    <dgm:pt modelId="{0F589F2D-024D-9F46-BA49-F6BB93526A87}" type="pres">
      <dgm:prSet presAssocID="{A5908A19-4403-E749-AA53-951E6DC89FF8}" presName="textB" presStyleLbl="revTx" presStyleIdx="7" presStyleCnt="9" custLinFactNeighborX="-50" custLinFactNeighborY="-15820">
        <dgm:presLayoutVars>
          <dgm:bulletEnabled val="1"/>
        </dgm:presLayoutVars>
      </dgm:prSet>
      <dgm:spPr/>
    </dgm:pt>
    <dgm:pt modelId="{6F83A7E7-43AE-8047-902C-89FCF346682E}" type="pres">
      <dgm:prSet presAssocID="{A5908A19-4403-E749-AA53-951E6DC89FF8}" presName="circleB" presStyleLbl="node1" presStyleIdx="7" presStyleCnt="9" custScaleX="56471" custScaleY="56471"/>
      <dgm:spPr/>
    </dgm:pt>
    <dgm:pt modelId="{CA6B192E-4697-2C45-9658-669A210A3CE4}" type="pres">
      <dgm:prSet presAssocID="{A5908A19-4403-E749-AA53-951E6DC89FF8}" presName="spaceB" presStyleCnt="0"/>
      <dgm:spPr/>
    </dgm:pt>
    <dgm:pt modelId="{A3FDEFFC-D696-FF4C-9C4C-D337D76D572E}" type="pres">
      <dgm:prSet presAssocID="{B5F88591-548B-BD45-9328-2375D261B0E1}" presName="space" presStyleCnt="0"/>
      <dgm:spPr/>
    </dgm:pt>
    <dgm:pt modelId="{9DD2FCD5-2DE9-A14C-999D-1A4FC1F9B37E}" type="pres">
      <dgm:prSet presAssocID="{0B492244-0317-5A4A-8032-77B2C6102EDF}" presName="compositeA" presStyleCnt="0"/>
      <dgm:spPr/>
    </dgm:pt>
    <dgm:pt modelId="{66566F13-466E-984C-BBBA-784B916901D4}" type="pres">
      <dgm:prSet presAssocID="{0B492244-0317-5A4A-8032-77B2C6102EDF}" presName="textA" presStyleLbl="revTx" presStyleIdx="8" presStyleCnt="9" custLinFactNeighborX="321" custLinFactNeighborY="17268">
        <dgm:presLayoutVars>
          <dgm:bulletEnabled val="1"/>
        </dgm:presLayoutVars>
      </dgm:prSet>
      <dgm:spPr/>
    </dgm:pt>
    <dgm:pt modelId="{8F5CE3D8-BAEC-EB44-AE89-B17DC7220C35}" type="pres">
      <dgm:prSet presAssocID="{0B492244-0317-5A4A-8032-77B2C6102EDF}" presName="circleA" presStyleLbl="node1" presStyleIdx="8" presStyleCnt="9" custScaleX="56471" custScaleY="56471"/>
      <dgm:spPr/>
    </dgm:pt>
    <dgm:pt modelId="{89DEB59D-E409-5A47-9680-2BC4806B3480}" type="pres">
      <dgm:prSet presAssocID="{0B492244-0317-5A4A-8032-77B2C6102EDF}" presName="spaceA" presStyleCnt="0"/>
      <dgm:spPr/>
    </dgm:pt>
  </dgm:ptLst>
  <dgm:cxnLst>
    <dgm:cxn modelId="{51509F0A-E835-8142-B2F9-001BBEA419E1}" type="presOf" srcId="{39E3349F-9C97-5C4C-8A92-35DD8CF99606}" destId="{365330BA-3266-4441-8B36-A83EEB191901}" srcOrd="0" destOrd="0" presId="urn:microsoft.com/office/officeart/2005/8/layout/hProcess11"/>
    <dgm:cxn modelId="{6E097017-1770-1746-A2E7-903D6D73EECD}" type="presOf" srcId="{9305F292-E0EA-5F46-AD03-FD050A8D4B1E}" destId="{05945D41-CA1F-9048-9DDF-D1B699DDB279}" srcOrd="0" destOrd="0" presId="urn:microsoft.com/office/officeart/2005/8/layout/hProcess11"/>
    <dgm:cxn modelId="{497E682B-A3F6-0541-90C7-29E70D73DABE}" type="presOf" srcId="{A5908A19-4403-E749-AA53-951E6DC89FF8}" destId="{0F589F2D-024D-9F46-BA49-F6BB93526A87}" srcOrd="0" destOrd="0" presId="urn:microsoft.com/office/officeart/2005/8/layout/hProcess11"/>
    <dgm:cxn modelId="{C843B22C-CE87-9644-B468-FBAF50CEE290}" srcId="{90636498-92ED-6F45-900F-CBE825CB67C3}" destId="{39E3349F-9C97-5C4C-8A92-35DD8CF99606}" srcOrd="5" destOrd="0" parTransId="{B2BE95A4-9607-704A-8C17-CF2D68A93C6D}" sibTransId="{097BDD91-3859-8445-B7F3-AD54C5BF41AA}"/>
    <dgm:cxn modelId="{60E72F3C-991D-9E42-84E4-63324447DC4A}" srcId="{90636498-92ED-6F45-900F-CBE825CB67C3}" destId="{9FCF2651-81DE-D74E-A5B5-7B94B8E84061}" srcOrd="1" destOrd="0" parTransId="{99525F40-209B-4D42-9090-99A4E67F0BA4}" sibTransId="{6D6A8905-AEC6-6543-8B32-1918E04737CB}"/>
    <dgm:cxn modelId="{73116443-A56B-C843-8DBB-9A8985E905E7}" type="presOf" srcId="{24CD0138-0884-6041-ACBB-38D3FF97E7C5}" destId="{FF5A1F44-9A2A-7547-862A-58EB25DB06D6}" srcOrd="0" destOrd="0" presId="urn:microsoft.com/office/officeart/2005/8/layout/hProcess11"/>
    <dgm:cxn modelId="{EE2D5450-F362-5D4C-9DFE-AE06A5ED761A}" srcId="{90636498-92ED-6F45-900F-CBE825CB67C3}" destId="{0B492244-0317-5A4A-8032-77B2C6102EDF}" srcOrd="8" destOrd="0" parTransId="{1A3D0278-FAEF-7343-874F-0BC0F0F8999A}" sibTransId="{8B6E4B21-5833-9144-9560-11A5B52BD3BD}"/>
    <dgm:cxn modelId="{94B5F75D-4D3B-CD4C-BB63-78CF5F7A6877}" type="presOf" srcId="{ED57A380-D906-F441-9EDE-56E6515D288C}" destId="{FE866E77-36CF-9C46-A35F-84FFCB3375C1}" srcOrd="0" destOrd="0" presId="urn:microsoft.com/office/officeart/2005/8/layout/hProcess11"/>
    <dgm:cxn modelId="{8941D264-F82D-7145-AF61-05639FEE7D22}" srcId="{90636498-92ED-6F45-900F-CBE825CB67C3}" destId="{A5908A19-4403-E749-AA53-951E6DC89FF8}" srcOrd="7" destOrd="0" parTransId="{D31BDA77-3E1F-E345-B2E7-E88AC4A176BE}" sibTransId="{B5F88591-548B-BD45-9328-2375D261B0E1}"/>
    <dgm:cxn modelId="{E9AF278C-D32E-5F44-823C-E9DE57A5D645}" type="presOf" srcId="{90636498-92ED-6F45-900F-CBE825CB67C3}" destId="{33FB860E-6BD9-174D-8D68-ABB570A3F936}" srcOrd="0" destOrd="0" presId="urn:microsoft.com/office/officeart/2005/8/layout/hProcess11"/>
    <dgm:cxn modelId="{93B4BF97-667A-1A40-B0C3-580C849D8FD1}" srcId="{90636498-92ED-6F45-900F-CBE825CB67C3}" destId="{9305F292-E0EA-5F46-AD03-FD050A8D4B1E}" srcOrd="2" destOrd="0" parTransId="{86D98A9D-6A39-0840-88C9-3ECB382D134F}" sibTransId="{C536D8BC-8495-8F42-A0EE-008C092F39FB}"/>
    <dgm:cxn modelId="{6371BA9A-A092-864D-A447-7EE968E7D558}" type="presOf" srcId="{9FCF2651-81DE-D74E-A5B5-7B94B8E84061}" destId="{A3F68204-47B0-1742-8455-D3C9C30334B5}" srcOrd="0" destOrd="0" presId="urn:microsoft.com/office/officeart/2005/8/layout/hProcess11"/>
    <dgm:cxn modelId="{390D34B3-767D-524D-8BB1-FCF10E32C943}" srcId="{90636498-92ED-6F45-900F-CBE825CB67C3}" destId="{E3962D7D-8BCF-4744-9883-D609E2A9B128}" srcOrd="0" destOrd="0" parTransId="{3B837BD9-3600-214C-AD2D-D9525714EAB4}" sibTransId="{6A234EE2-7AE6-3849-8F42-A5122F306620}"/>
    <dgm:cxn modelId="{2A8EF1C3-6408-294F-BD12-890B99D728E0}" srcId="{90636498-92ED-6F45-900F-CBE825CB67C3}" destId="{24CD0138-0884-6041-ACBB-38D3FF97E7C5}" srcOrd="4" destOrd="0" parTransId="{C3B7564D-4BC9-E94C-A19B-9BD46ADEB112}" sibTransId="{B1CB62A8-F53A-AA40-B952-CA600EC30949}"/>
    <dgm:cxn modelId="{D78CA5CB-5C2E-594E-8D0D-DAB66B6C6A0C}" srcId="{90636498-92ED-6F45-900F-CBE825CB67C3}" destId="{ED57A380-D906-F441-9EDE-56E6515D288C}" srcOrd="6" destOrd="0" parTransId="{D4A80FAA-EE1A-804D-A28D-847414FD688A}" sibTransId="{5C231CC3-88D0-6B46-8EC1-3E2B670B449F}"/>
    <dgm:cxn modelId="{28F3CBCD-A03B-A543-B17D-DAED856E2D67}" type="presOf" srcId="{0B492244-0317-5A4A-8032-77B2C6102EDF}" destId="{66566F13-466E-984C-BBBA-784B916901D4}" srcOrd="0" destOrd="0" presId="urn:microsoft.com/office/officeart/2005/8/layout/hProcess11"/>
    <dgm:cxn modelId="{CBCE6ECE-D253-BD46-AF6A-4C2B31A01406}" type="presOf" srcId="{E3962D7D-8BCF-4744-9883-D609E2A9B128}" destId="{495A4B4A-3E91-4640-8805-FBA344BD0674}" srcOrd="0" destOrd="0" presId="urn:microsoft.com/office/officeart/2005/8/layout/hProcess11"/>
    <dgm:cxn modelId="{6CE8C7E8-A62D-AE42-97E9-0D5ED938F9AD}" type="presOf" srcId="{88CCC8A1-3898-2445-B921-477CE8B6B34A}" destId="{3AF0047B-74F1-FE48-B1E9-856CDAC4CBD5}" srcOrd="0" destOrd="0" presId="urn:microsoft.com/office/officeart/2005/8/layout/hProcess11"/>
    <dgm:cxn modelId="{FC7ACEEF-AEFA-DC4A-96D8-CB4DD399B1F8}" srcId="{90636498-92ED-6F45-900F-CBE825CB67C3}" destId="{88CCC8A1-3898-2445-B921-477CE8B6B34A}" srcOrd="3" destOrd="0" parTransId="{ACB7DD3D-7BCE-4645-8E2D-FFCE5BE1E15B}" sibTransId="{4AF85B29-1A51-3342-A5D3-8D54B35FC7AC}"/>
    <dgm:cxn modelId="{7FB50E59-7FC1-5546-8F2A-83FA5C900741}" type="presParOf" srcId="{33FB860E-6BD9-174D-8D68-ABB570A3F936}" destId="{75EF20E7-7A85-534F-9B7F-A9241D6A99E3}" srcOrd="0" destOrd="0" presId="urn:microsoft.com/office/officeart/2005/8/layout/hProcess11"/>
    <dgm:cxn modelId="{F1BA2411-968D-B74B-9CA9-3E11493A72E9}" type="presParOf" srcId="{33FB860E-6BD9-174D-8D68-ABB570A3F936}" destId="{7EF4733D-F53B-454B-B13E-C9F623AA7600}" srcOrd="1" destOrd="0" presId="urn:microsoft.com/office/officeart/2005/8/layout/hProcess11"/>
    <dgm:cxn modelId="{79D6997B-0C4B-5740-B0CD-9290805399CC}" type="presParOf" srcId="{7EF4733D-F53B-454B-B13E-C9F623AA7600}" destId="{A7D497AD-CE32-514A-A668-338B308E8186}" srcOrd="0" destOrd="0" presId="urn:microsoft.com/office/officeart/2005/8/layout/hProcess11"/>
    <dgm:cxn modelId="{762981CB-8812-0A4F-8CEC-340B200E7E30}" type="presParOf" srcId="{A7D497AD-CE32-514A-A668-338B308E8186}" destId="{495A4B4A-3E91-4640-8805-FBA344BD0674}" srcOrd="0" destOrd="0" presId="urn:microsoft.com/office/officeart/2005/8/layout/hProcess11"/>
    <dgm:cxn modelId="{0C69CA5A-3166-0443-A69F-1A3FCF4F3D71}" type="presParOf" srcId="{A7D497AD-CE32-514A-A668-338B308E8186}" destId="{87605719-C11B-684A-8733-69A1E46ECDC4}" srcOrd="1" destOrd="0" presId="urn:microsoft.com/office/officeart/2005/8/layout/hProcess11"/>
    <dgm:cxn modelId="{E2AA1236-5EF1-1146-9A42-7642BD0321C0}" type="presParOf" srcId="{A7D497AD-CE32-514A-A668-338B308E8186}" destId="{D063124A-216E-7E4F-B6B9-D79FEAEE162F}" srcOrd="2" destOrd="0" presId="urn:microsoft.com/office/officeart/2005/8/layout/hProcess11"/>
    <dgm:cxn modelId="{1191BCA4-9718-D94A-86C7-D6871ECF5778}" type="presParOf" srcId="{7EF4733D-F53B-454B-B13E-C9F623AA7600}" destId="{9F84AE5A-B142-254D-9DA8-9D471F3F8326}" srcOrd="1" destOrd="0" presId="urn:microsoft.com/office/officeart/2005/8/layout/hProcess11"/>
    <dgm:cxn modelId="{95403CDA-DD10-774F-85E6-B9EA6B8DE8F0}" type="presParOf" srcId="{7EF4733D-F53B-454B-B13E-C9F623AA7600}" destId="{04DD070C-DB28-874E-BCFC-345D80D14EE9}" srcOrd="2" destOrd="0" presId="urn:microsoft.com/office/officeart/2005/8/layout/hProcess11"/>
    <dgm:cxn modelId="{7656AA16-A642-1A46-9570-FE7FDBFA8A14}" type="presParOf" srcId="{04DD070C-DB28-874E-BCFC-345D80D14EE9}" destId="{A3F68204-47B0-1742-8455-D3C9C30334B5}" srcOrd="0" destOrd="0" presId="urn:microsoft.com/office/officeart/2005/8/layout/hProcess11"/>
    <dgm:cxn modelId="{C1B93C37-5B6D-AF47-9634-CD4F4A67C396}" type="presParOf" srcId="{04DD070C-DB28-874E-BCFC-345D80D14EE9}" destId="{A3EBC9D8-DEB7-1C44-B65D-BD30069AE8C3}" srcOrd="1" destOrd="0" presId="urn:microsoft.com/office/officeart/2005/8/layout/hProcess11"/>
    <dgm:cxn modelId="{253A452D-C868-AF4D-A9D2-873E572EF675}" type="presParOf" srcId="{04DD070C-DB28-874E-BCFC-345D80D14EE9}" destId="{B6C040B4-43B1-5543-AA8F-5EEDE4082E05}" srcOrd="2" destOrd="0" presId="urn:microsoft.com/office/officeart/2005/8/layout/hProcess11"/>
    <dgm:cxn modelId="{C06DAFA6-CCB2-8D41-A982-3450014760E4}" type="presParOf" srcId="{7EF4733D-F53B-454B-B13E-C9F623AA7600}" destId="{4EEDF645-AA95-5C47-82E1-7986EBE78FD7}" srcOrd="3" destOrd="0" presId="urn:microsoft.com/office/officeart/2005/8/layout/hProcess11"/>
    <dgm:cxn modelId="{EAC4F689-D50D-7D46-87C3-E35C3BD9C50B}" type="presParOf" srcId="{7EF4733D-F53B-454B-B13E-C9F623AA7600}" destId="{076E6296-9B55-C84A-9F27-39028CD0C9B3}" srcOrd="4" destOrd="0" presId="urn:microsoft.com/office/officeart/2005/8/layout/hProcess11"/>
    <dgm:cxn modelId="{C00BFF24-F237-3841-8C53-55E4B1E9D417}" type="presParOf" srcId="{076E6296-9B55-C84A-9F27-39028CD0C9B3}" destId="{05945D41-CA1F-9048-9DDF-D1B699DDB279}" srcOrd="0" destOrd="0" presId="urn:microsoft.com/office/officeart/2005/8/layout/hProcess11"/>
    <dgm:cxn modelId="{695DEEEC-8833-1340-AE49-B0B7F9B13C4D}" type="presParOf" srcId="{076E6296-9B55-C84A-9F27-39028CD0C9B3}" destId="{8D48D561-3592-A247-99A0-39B0EA002686}" srcOrd="1" destOrd="0" presId="urn:microsoft.com/office/officeart/2005/8/layout/hProcess11"/>
    <dgm:cxn modelId="{0075C19D-7E75-8E4C-AE3F-4BC8F13AFAEC}" type="presParOf" srcId="{076E6296-9B55-C84A-9F27-39028CD0C9B3}" destId="{93992E9A-164D-DF4E-8052-43F0875C212F}" srcOrd="2" destOrd="0" presId="urn:microsoft.com/office/officeart/2005/8/layout/hProcess11"/>
    <dgm:cxn modelId="{DA766E36-4174-1048-AC04-3C3F92E226D7}" type="presParOf" srcId="{7EF4733D-F53B-454B-B13E-C9F623AA7600}" destId="{B328BF50-603B-4442-A2E6-5CF0F82F9B14}" srcOrd="5" destOrd="0" presId="urn:microsoft.com/office/officeart/2005/8/layout/hProcess11"/>
    <dgm:cxn modelId="{8446FE94-A23A-BF42-9C29-B3B82D6AE3D2}" type="presParOf" srcId="{7EF4733D-F53B-454B-B13E-C9F623AA7600}" destId="{565B6582-419B-B64B-8712-70CF0F900C3D}" srcOrd="6" destOrd="0" presId="urn:microsoft.com/office/officeart/2005/8/layout/hProcess11"/>
    <dgm:cxn modelId="{4572431F-9AAA-DB4A-8D09-512EDA4D80FE}" type="presParOf" srcId="{565B6582-419B-B64B-8712-70CF0F900C3D}" destId="{3AF0047B-74F1-FE48-B1E9-856CDAC4CBD5}" srcOrd="0" destOrd="0" presId="urn:microsoft.com/office/officeart/2005/8/layout/hProcess11"/>
    <dgm:cxn modelId="{F443BB5F-0338-0542-89C9-EBA7F2644289}" type="presParOf" srcId="{565B6582-419B-B64B-8712-70CF0F900C3D}" destId="{57C96642-0CEF-F347-AC57-94413DEEFB89}" srcOrd="1" destOrd="0" presId="urn:microsoft.com/office/officeart/2005/8/layout/hProcess11"/>
    <dgm:cxn modelId="{9851C720-4B92-0C40-AA23-9415E38D4AA8}" type="presParOf" srcId="{565B6582-419B-B64B-8712-70CF0F900C3D}" destId="{FC0B85D6-1F2D-BA49-A734-C1FFB410DF9F}" srcOrd="2" destOrd="0" presId="urn:microsoft.com/office/officeart/2005/8/layout/hProcess11"/>
    <dgm:cxn modelId="{10BF8000-830B-8243-AA33-34C0D603E8DA}" type="presParOf" srcId="{7EF4733D-F53B-454B-B13E-C9F623AA7600}" destId="{7F7BAFBD-6A50-B641-9F08-1805D7A65212}" srcOrd="7" destOrd="0" presId="urn:microsoft.com/office/officeart/2005/8/layout/hProcess11"/>
    <dgm:cxn modelId="{CAC6058C-0894-6F41-B4BA-4440D1D1E977}" type="presParOf" srcId="{7EF4733D-F53B-454B-B13E-C9F623AA7600}" destId="{A411B5A0-CD49-4E42-8404-4540D1BAEAC6}" srcOrd="8" destOrd="0" presId="urn:microsoft.com/office/officeart/2005/8/layout/hProcess11"/>
    <dgm:cxn modelId="{73B28789-40A4-9C48-AB82-F8D6BBF37470}" type="presParOf" srcId="{A411B5A0-CD49-4E42-8404-4540D1BAEAC6}" destId="{FF5A1F44-9A2A-7547-862A-58EB25DB06D6}" srcOrd="0" destOrd="0" presId="urn:microsoft.com/office/officeart/2005/8/layout/hProcess11"/>
    <dgm:cxn modelId="{E77A1B66-B21C-6C4E-93A3-8A9D46F1E5FE}" type="presParOf" srcId="{A411B5A0-CD49-4E42-8404-4540D1BAEAC6}" destId="{50226C41-7E79-0046-B6BE-333AEFEDA009}" srcOrd="1" destOrd="0" presId="urn:microsoft.com/office/officeart/2005/8/layout/hProcess11"/>
    <dgm:cxn modelId="{4219F789-D55C-8644-9C9C-0DD92FB79B84}" type="presParOf" srcId="{A411B5A0-CD49-4E42-8404-4540D1BAEAC6}" destId="{29099DB0-373C-AF42-BF2D-858725688405}" srcOrd="2" destOrd="0" presId="urn:microsoft.com/office/officeart/2005/8/layout/hProcess11"/>
    <dgm:cxn modelId="{3955A0D3-84DC-6F4E-B034-A13A0CEBF370}" type="presParOf" srcId="{7EF4733D-F53B-454B-B13E-C9F623AA7600}" destId="{AF83880E-63D9-6B42-9078-B32522A90F26}" srcOrd="9" destOrd="0" presId="urn:microsoft.com/office/officeart/2005/8/layout/hProcess11"/>
    <dgm:cxn modelId="{B294B345-AE20-4C4E-AA8F-233A69FC3A93}" type="presParOf" srcId="{7EF4733D-F53B-454B-B13E-C9F623AA7600}" destId="{D0FC8261-E850-8544-8045-1596744C3CE9}" srcOrd="10" destOrd="0" presId="urn:microsoft.com/office/officeart/2005/8/layout/hProcess11"/>
    <dgm:cxn modelId="{A8CDE7DD-184A-0041-978A-4E0E88D79F8D}" type="presParOf" srcId="{D0FC8261-E850-8544-8045-1596744C3CE9}" destId="{365330BA-3266-4441-8B36-A83EEB191901}" srcOrd="0" destOrd="0" presId="urn:microsoft.com/office/officeart/2005/8/layout/hProcess11"/>
    <dgm:cxn modelId="{5C57F841-FFD2-F546-BF56-A9B42C8BA71B}" type="presParOf" srcId="{D0FC8261-E850-8544-8045-1596744C3CE9}" destId="{90AAC396-C2AA-F044-8B49-189088691D05}" srcOrd="1" destOrd="0" presId="urn:microsoft.com/office/officeart/2005/8/layout/hProcess11"/>
    <dgm:cxn modelId="{AB163756-0C53-D64C-AD7F-82E0E49F0C4F}" type="presParOf" srcId="{D0FC8261-E850-8544-8045-1596744C3CE9}" destId="{CDFD8423-2A3B-B549-A60B-68C321FCD90A}" srcOrd="2" destOrd="0" presId="urn:microsoft.com/office/officeart/2005/8/layout/hProcess11"/>
    <dgm:cxn modelId="{52C68AB4-C5F6-064A-A8EE-D53F3CB0229D}" type="presParOf" srcId="{7EF4733D-F53B-454B-B13E-C9F623AA7600}" destId="{05291D0A-E79B-C546-9F80-4E60A08ED25B}" srcOrd="11" destOrd="0" presId="urn:microsoft.com/office/officeart/2005/8/layout/hProcess11"/>
    <dgm:cxn modelId="{7B6E9598-D52A-9E48-B43D-D46680B2DA6A}" type="presParOf" srcId="{7EF4733D-F53B-454B-B13E-C9F623AA7600}" destId="{76CBF93A-7E2D-6649-8EAA-12BB7FB72D63}" srcOrd="12" destOrd="0" presId="urn:microsoft.com/office/officeart/2005/8/layout/hProcess11"/>
    <dgm:cxn modelId="{413FDF68-F431-4649-9F20-A2BB190C8A5C}" type="presParOf" srcId="{76CBF93A-7E2D-6649-8EAA-12BB7FB72D63}" destId="{FE866E77-36CF-9C46-A35F-84FFCB3375C1}" srcOrd="0" destOrd="0" presId="urn:microsoft.com/office/officeart/2005/8/layout/hProcess11"/>
    <dgm:cxn modelId="{AE4F7F1A-411B-D544-8E5D-951222447366}" type="presParOf" srcId="{76CBF93A-7E2D-6649-8EAA-12BB7FB72D63}" destId="{C123E96A-8D04-2242-8B4E-0003DDA46F8C}" srcOrd="1" destOrd="0" presId="urn:microsoft.com/office/officeart/2005/8/layout/hProcess11"/>
    <dgm:cxn modelId="{510615C2-8414-514F-BCC8-888F43F67CDA}" type="presParOf" srcId="{76CBF93A-7E2D-6649-8EAA-12BB7FB72D63}" destId="{A45019E4-4209-BF45-8986-031E73A837E7}" srcOrd="2" destOrd="0" presId="urn:microsoft.com/office/officeart/2005/8/layout/hProcess11"/>
    <dgm:cxn modelId="{4F9B5F97-1819-C541-AAA8-3750E8964DD5}" type="presParOf" srcId="{7EF4733D-F53B-454B-B13E-C9F623AA7600}" destId="{5A585725-42D0-A540-9283-B70CC7231F19}" srcOrd="13" destOrd="0" presId="urn:microsoft.com/office/officeart/2005/8/layout/hProcess11"/>
    <dgm:cxn modelId="{AC7E7E67-BAB0-6548-8300-03E6C5B5A426}" type="presParOf" srcId="{7EF4733D-F53B-454B-B13E-C9F623AA7600}" destId="{B6D9A4ED-945D-EB46-903D-D3A60B52ABA2}" srcOrd="14" destOrd="0" presId="urn:microsoft.com/office/officeart/2005/8/layout/hProcess11"/>
    <dgm:cxn modelId="{EDD8273D-BAA9-E643-8B2D-BAC785B7F8D2}" type="presParOf" srcId="{B6D9A4ED-945D-EB46-903D-D3A60B52ABA2}" destId="{0F589F2D-024D-9F46-BA49-F6BB93526A87}" srcOrd="0" destOrd="0" presId="urn:microsoft.com/office/officeart/2005/8/layout/hProcess11"/>
    <dgm:cxn modelId="{985B3107-09B9-194F-88AE-BB151243E8A2}" type="presParOf" srcId="{B6D9A4ED-945D-EB46-903D-D3A60B52ABA2}" destId="{6F83A7E7-43AE-8047-902C-89FCF346682E}" srcOrd="1" destOrd="0" presId="urn:microsoft.com/office/officeart/2005/8/layout/hProcess11"/>
    <dgm:cxn modelId="{16C92074-7198-8F4E-9E45-5C10BBFC28AD}" type="presParOf" srcId="{B6D9A4ED-945D-EB46-903D-D3A60B52ABA2}" destId="{CA6B192E-4697-2C45-9658-669A210A3CE4}" srcOrd="2" destOrd="0" presId="urn:microsoft.com/office/officeart/2005/8/layout/hProcess11"/>
    <dgm:cxn modelId="{6EAA6D11-AC5F-6243-A422-0CF4E6A74C4C}" type="presParOf" srcId="{7EF4733D-F53B-454B-B13E-C9F623AA7600}" destId="{A3FDEFFC-D696-FF4C-9C4C-D337D76D572E}" srcOrd="15" destOrd="0" presId="urn:microsoft.com/office/officeart/2005/8/layout/hProcess11"/>
    <dgm:cxn modelId="{FAB07DE5-B436-2945-90DF-DFDC6EA4271C}" type="presParOf" srcId="{7EF4733D-F53B-454B-B13E-C9F623AA7600}" destId="{9DD2FCD5-2DE9-A14C-999D-1A4FC1F9B37E}" srcOrd="16" destOrd="0" presId="urn:microsoft.com/office/officeart/2005/8/layout/hProcess11"/>
    <dgm:cxn modelId="{E1E3EED7-C331-CC49-9249-E61414346329}" type="presParOf" srcId="{9DD2FCD5-2DE9-A14C-999D-1A4FC1F9B37E}" destId="{66566F13-466E-984C-BBBA-784B916901D4}" srcOrd="0" destOrd="0" presId="urn:microsoft.com/office/officeart/2005/8/layout/hProcess11"/>
    <dgm:cxn modelId="{5CE798EB-AAE5-4A49-9120-1F3EBEC7B556}" type="presParOf" srcId="{9DD2FCD5-2DE9-A14C-999D-1A4FC1F9B37E}" destId="{8F5CE3D8-BAEC-EB44-AE89-B17DC7220C35}" srcOrd="1" destOrd="0" presId="urn:microsoft.com/office/officeart/2005/8/layout/hProcess11"/>
    <dgm:cxn modelId="{73A9BF5B-E3BC-B54A-A703-53A78FF9D458}" type="presParOf" srcId="{9DD2FCD5-2DE9-A14C-999D-1A4FC1F9B37E}" destId="{89DEB59D-E409-5A47-9680-2BC4806B3480}" srcOrd="2" destOrd="0" presId="urn:microsoft.com/office/officeart/2005/8/layout/hProcess1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F20E7-7A85-534F-9B7F-A9241D6A99E3}">
      <dsp:nvSpPr>
        <dsp:cNvPr id="0" name=""/>
        <dsp:cNvSpPr/>
      </dsp:nvSpPr>
      <dsp:spPr>
        <a:xfrm>
          <a:off x="0" y="2406592"/>
          <a:ext cx="11788038" cy="605481"/>
        </a:xfrm>
        <a:prstGeom prst="notchedRightArrow">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495A4B4A-3E91-4640-8805-FBA344BD0674}">
      <dsp:nvSpPr>
        <dsp:cNvPr id="0" name=""/>
        <dsp:cNvSpPr/>
      </dsp:nvSpPr>
      <dsp:spPr>
        <a:xfrm>
          <a:off x="87195" y="389602"/>
          <a:ext cx="112800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GB" sz="6500" kern="1200"/>
        </a:p>
      </dsp:txBody>
      <dsp:txXfrm>
        <a:off x="87195" y="389602"/>
        <a:ext cx="1128008" cy="2167466"/>
      </dsp:txXfrm>
    </dsp:sp>
    <dsp:sp modelId="{87605719-C11B-684A-8733-69A1E46ECDC4}">
      <dsp:nvSpPr>
        <dsp:cNvPr id="0" name=""/>
        <dsp:cNvSpPr/>
      </dsp:nvSpPr>
      <dsp:spPr>
        <a:xfrm>
          <a:off x="552842" y="2551349"/>
          <a:ext cx="305997" cy="307146"/>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3F68204-47B0-1742-8455-D3C9C30334B5}">
      <dsp:nvSpPr>
        <dsp:cNvPr id="0" name=""/>
        <dsp:cNvSpPr/>
      </dsp:nvSpPr>
      <dsp:spPr>
        <a:xfrm>
          <a:off x="1191854" y="2959849"/>
          <a:ext cx="112800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a:p>
      </dsp:txBody>
      <dsp:txXfrm>
        <a:off x="1191854" y="2959849"/>
        <a:ext cx="1128008" cy="2167466"/>
      </dsp:txXfrm>
    </dsp:sp>
    <dsp:sp modelId="{A3EBC9D8-DEB7-1C44-B65D-BD30069AE8C3}">
      <dsp:nvSpPr>
        <dsp:cNvPr id="0" name=""/>
        <dsp:cNvSpPr/>
      </dsp:nvSpPr>
      <dsp:spPr>
        <a:xfrm>
          <a:off x="1598392" y="2556334"/>
          <a:ext cx="305997" cy="30599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5945D41-CA1F-9048-9DDF-D1B699DDB279}">
      <dsp:nvSpPr>
        <dsp:cNvPr id="0" name=""/>
        <dsp:cNvSpPr/>
      </dsp:nvSpPr>
      <dsp:spPr>
        <a:xfrm>
          <a:off x="2371795" y="383576"/>
          <a:ext cx="112800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2371795" y="383576"/>
        <a:ext cx="1128008" cy="2167466"/>
      </dsp:txXfrm>
    </dsp:sp>
    <dsp:sp modelId="{8D48D561-3592-A247-99A0-39B0EA002686}">
      <dsp:nvSpPr>
        <dsp:cNvPr id="0" name=""/>
        <dsp:cNvSpPr/>
      </dsp:nvSpPr>
      <dsp:spPr>
        <a:xfrm>
          <a:off x="2782801" y="2556334"/>
          <a:ext cx="305997" cy="30599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AF0047B-74F1-FE48-B1E9-856CDAC4CBD5}">
      <dsp:nvSpPr>
        <dsp:cNvPr id="0" name=""/>
        <dsp:cNvSpPr/>
      </dsp:nvSpPr>
      <dsp:spPr>
        <a:xfrm>
          <a:off x="3562273" y="2894868"/>
          <a:ext cx="112800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a:p>
      </dsp:txBody>
      <dsp:txXfrm>
        <a:off x="3562273" y="2894868"/>
        <a:ext cx="1128008" cy="2167466"/>
      </dsp:txXfrm>
    </dsp:sp>
    <dsp:sp modelId="{57C96642-0CEF-F347-AC57-94413DEEFB89}">
      <dsp:nvSpPr>
        <dsp:cNvPr id="0" name=""/>
        <dsp:cNvSpPr/>
      </dsp:nvSpPr>
      <dsp:spPr>
        <a:xfrm>
          <a:off x="3967209" y="2556334"/>
          <a:ext cx="305997" cy="30599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F5A1F44-9A2A-7547-862A-58EB25DB06D6}">
      <dsp:nvSpPr>
        <dsp:cNvPr id="0" name=""/>
        <dsp:cNvSpPr/>
      </dsp:nvSpPr>
      <dsp:spPr>
        <a:xfrm>
          <a:off x="4725396" y="380997"/>
          <a:ext cx="112800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4725396" y="380997"/>
        <a:ext cx="1128008" cy="2167466"/>
      </dsp:txXfrm>
    </dsp:sp>
    <dsp:sp modelId="{50226C41-7E79-0046-B6BE-333AEFEDA009}">
      <dsp:nvSpPr>
        <dsp:cNvPr id="0" name=""/>
        <dsp:cNvSpPr/>
      </dsp:nvSpPr>
      <dsp:spPr>
        <a:xfrm>
          <a:off x="5151618" y="2556334"/>
          <a:ext cx="305997" cy="30599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65330BA-3266-4441-8B36-A83EEB191901}">
      <dsp:nvSpPr>
        <dsp:cNvPr id="0" name=""/>
        <dsp:cNvSpPr/>
      </dsp:nvSpPr>
      <dsp:spPr>
        <a:xfrm>
          <a:off x="5932579" y="2906074"/>
          <a:ext cx="112800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a:p>
      </dsp:txBody>
      <dsp:txXfrm>
        <a:off x="5932579" y="2906074"/>
        <a:ext cx="1128008" cy="2167466"/>
      </dsp:txXfrm>
    </dsp:sp>
    <dsp:sp modelId="{90AAC396-C2AA-F044-8B49-189088691D05}">
      <dsp:nvSpPr>
        <dsp:cNvPr id="0" name=""/>
        <dsp:cNvSpPr/>
      </dsp:nvSpPr>
      <dsp:spPr>
        <a:xfrm>
          <a:off x="6336026" y="2556334"/>
          <a:ext cx="305997" cy="30599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E866E77-36CF-9C46-A35F-84FFCB3375C1}">
      <dsp:nvSpPr>
        <dsp:cNvPr id="0" name=""/>
        <dsp:cNvSpPr/>
      </dsp:nvSpPr>
      <dsp:spPr>
        <a:xfrm>
          <a:off x="7119943" y="349959"/>
          <a:ext cx="112800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7119943" y="349959"/>
        <a:ext cx="1128008" cy="2167466"/>
      </dsp:txXfrm>
    </dsp:sp>
    <dsp:sp modelId="{C123E96A-8D04-2242-8B4E-0003DDA46F8C}">
      <dsp:nvSpPr>
        <dsp:cNvPr id="0" name=""/>
        <dsp:cNvSpPr/>
      </dsp:nvSpPr>
      <dsp:spPr>
        <a:xfrm>
          <a:off x="7520435" y="2556334"/>
          <a:ext cx="305997" cy="30599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F589F2D-024D-9F46-BA49-F6BB93526A87}">
      <dsp:nvSpPr>
        <dsp:cNvPr id="0" name=""/>
        <dsp:cNvSpPr/>
      </dsp:nvSpPr>
      <dsp:spPr>
        <a:xfrm>
          <a:off x="8293274" y="2908306"/>
          <a:ext cx="112800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a:p>
      </dsp:txBody>
      <dsp:txXfrm>
        <a:off x="8293274" y="2908306"/>
        <a:ext cx="1128008" cy="2167466"/>
      </dsp:txXfrm>
    </dsp:sp>
    <dsp:sp modelId="{6F83A7E7-43AE-8047-902C-89FCF346682E}">
      <dsp:nvSpPr>
        <dsp:cNvPr id="0" name=""/>
        <dsp:cNvSpPr/>
      </dsp:nvSpPr>
      <dsp:spPr>
        <a:xfrm>
          <a:off x="8704844" y="2556334"/>
          <a:ext cx="305997" cy="30599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6566F13-466E-984C-BBBA-784B916901D4}">
      <dsp:nvSpPr>
        <dsp:cNvPr id="0" name=""/>
        <dsp:cNvSpPr/>
      </dsp:nvSpPr>
      <dsp:spPr>
        <a:xfrm>
          <a:off x="9481868" y="374278"/>
          <a:ext cx="112800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9481868" y="374278"/>
        <a:ext cx="1128008" cy="2167466"/>
      </dsp:txXfrm>
    </dsp:sp>
    <dsp:sp modelId="{8F5CE3D8-BAEC-EB44-AE89-B17DC7220C35}">
      <dsp:nvSpPr>
        <dsp:cNvPr id="0" name=""/>
        <dsp:cNvSpPr/>
      </dsp:nvSpPr>
      <dsp:spPr>
        <a:xfrm>
          <a:off x="9889252" y="2556334"/>
          <a:ext cx="305997" cy="30599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A7B83-8E50-4150-8E9D-D3B5D96E6CAB}" type="datetimeFigureOut">
              <a:rPr lang="en-US" smtClean="0"/>
              <a:t>9/11/25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22D85-3DDB-404E-ACD1-FA44AF03C579}" type="slidenum">
              <a:rPr lang="en-US" smtClean="0"/>
              <a:t>‹#›</a:t>
            </a:fld>
            <a:endParaRPr lang="en-US"/>
          </a:p>
        </p:txBody>
      </p:sp>
    </p:spTree>
    <p:extLst>
      <p:ext uri="{BB962C8B-B14F-4D97-AF65-F5344CB8AC3E}">
        <p14:creationId xmlns:p14="http://schemas.microsoft.com/office/powerpoint/2010/main" val="3137406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iencedirect.com/topics/immunology-and-microbiology/viral-diseas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IN" sz="1200" b="1">
                <a:latin typeface="Arial" panose="020B0604020202020204" pitchFamily="34" charset="0"/>
                <a:cs typeface="Arial" panose="020B0604020202020204" pitchFamily="34" charset="0"/>
              </a:rPr>
              <a:t>International AI Governance</a:t>
            </a:r>
            <a:r>
              <a:rPr lang="en-IN" sz="1200">
                <a:latin typeface="Arial" panose="020B0604020202020204" pitchFamily="34" charset="0"/>
                <a:cs typeface="Arial" panose="020B0604020202020204" pitchFamily="34" charset="0"/>
              </a:rPr>
              <a:t> – Recognizes the need to enhance AI governance for the benefit of humanity, ensuring responsible and ethical development. </a:t>
            </a:r>
          </a:p>
          <a:p>
            <a:pPr marL="285750" indent="-285750">
              <a:buFont typeface="Arial" panose="020B0604020202020204" pitchFamily="34" charset="0"/>
              <a:buChar char="•"/>
            </a:pPr>
            <a:r>
              <a:rPr lang="en-IN" sz="1200" b="1">
                <a:latin typeface="Arial" panose="020B0604020202020204" pitchFamily="34" charset="0"/>
                <a:cs typeface="Arial" panose="020B0604020202020204" pitchFamily="34" charset="0"/>
              </a:rPr>
              <a:t>Human Oversight &amp; Risk Mitigation</a:t>
            </a:r>
            <a:r>
              <a:rPr lang="en-IN" sz="1200">
                <a:latin typeface="Arial" panose="020B0604020202020204" pitchFamily="34" charset="0"/>
                <a:cs typeface="Arial" panose="020B0604020202020204" pitchFamily="34" charset="0"/>
              </a:rPr>
              <a:t> – Emphasizes the importance of human oversight in AI to mitigate risks, particularly in areas with uncertain long-term effects. </a:t>
            </a:r>
          </a:p>
          <a:p>
            <a:pPr marL="285750" indent="-285750">
              <a:buFont typeface="Arial" panose="020B0604020202020204" pitchFamily="34" charset="0"/>
              <a:buChar char="•"/>
            </a:pPr>
            <a:r>
              <a:rPr lang="en-IN" sz="1200" b="1">
                <a:latin typeface="Arial" panose="020B0604020202020204" pitchFamily="34" charset="0"/>
                <a:cs typeface="Arial" panose="020B0604020202020204" pitchFamily="34" charset="0"/>
              </a:rPr>
              <a:t>Equity &amp; Inclusion</a:t>
            </a:r>
            <a:r>
              <a:rPr lang="en-IN" sz="1200">
                <a:latin typeface="Arial" panose="020B0604020202020204" pitchFamily="34" charset="0"/>
                <a:cs typeface="Arial" panose="020B0604020202020204" pitchFamily="34" charset="0"/>
              </a:rPr>
              <a:t> – Calls for closing digital divides, ensuring all nations—especially developing countries—have equal access to AI advancements. </a:t>
            </a:r>
          </a:p>
          <a:p>
            <a:pPr marL="285750" indent="-285750">
              <a:buFont typeface="Arial" panose="020B0604020202020204" pitchFamily="34" charset="0"/>
              <a:buChar char="•"/>
            </a:pPr>
            <a:r>
              <a:rPr lang="en-IN" sz="1200" b="1">
                <a:latin typeface="Arial" panose="020B0604020202020204" pitchFamily="34" charset="0"/>
                <a:cs typeface="Arial" panose="020B0604020202020204" pitchFamily="34" charset="0"/>
              </a:rPr>
              <a:t>Human Rights &amp; AI</a:t>
            </a:r>
            <a:r>
              <a:rPr lang="en-IN" sz="1200">
                <a:latin typeface="Arial" panose="020B0604020202020204" pitchFamily="34" charset="0"/>
                <a:cs typeface="Arial" panose="020B0604020202020204" pitchFamily="34" charset="0"/>
              </a:rPr>
              <a:t> – Stresses that AI must respect human rights, including privacy, dignity, and non-discrimination. </a:t>
            </a:r>
          </a:p>
          <a:p>
            <a:pPr marL="285750" indent="-285750">
              <a:buFont typeface="Arial" panose="020B0604020202020204" pitchFamily="34" charset="0"/>
              <a:buChar char="•"/>
            </a:pPr>
            <a:r>
              <a:rPr lang="en-IN" sz="1200" b="1">
                <a:latin typeface="Arial" panose="020B0604020202020204" pitchFamily="34" charset="0"/>
                <a:cs typeface="Arial" panose="020B0604020202020204" pitchFamily="34" charset="0"/>
              </a:rPr>
              <a:t>Interoperability &amp; Responsible Data Governance</a:t>
            </a:r>
            <a:r>
              <a:rPr lang="en-IN" sz="1200">
                <a:latin typeface="Arial" panose="020B0604020202020204" pitchFamily="34" charset="0"/>
                <a:cs typeface="Arial" panose="020B0604020202020204" pitchFamily="34" charset="0"/>
              </a:rPr>
              <a:t> – Encourages AI systems that are interoperable and follow responsible data governance frameworks. </a:t>
            </a:r>
          </a:p>
          <a:p>
            <a:pPr marL="285750" indent="-285750">
              <a:buFont typeface="Arial" panose="020B0604020202020204" pitchFamily="34" charset="0"/>
              <a:buChar char="•"/>
            </a:pPr>
            <a:r>
              <a:rPr lang="en-IN" sz="1200" b="1">
                <a:latin typeface="Arial" panose="020B0604020202020204" pitchFamily="34" charset="0"/>
                <a:cs typeface="Arial" panose="020B0604020202020204" pitchFamily="34" charset="0"/>
              </a:rPr>
              <a:t>Environmental Sustainability</a:t>
            </a:r>
            <a:r>
              <a:rPr lang="en-IN" sz="1200">
                <a:latin typeface="Arial" panose="020B0604020202020204" pitchFamily="34" charset="0"/>
                <a:cs typeface="Arial" panose="020B0604020202020204" pitchFamily="34" charset="0"/>
              </a:rPr>
              <a:t> – Highlights the role of AI in advancing environmental sustainability while minimizing its own negative ecological impact. </a:t>
            </a:r>
          </a:p>
          <a:p>
            <a:pPr marL="285750" indent="-285750">
              <a:buFont typeface="Arial" panose="020B0604020202020204" pitchFamily="34" charset="0"/>
              <a:buChar char="•"/>
            </a:pPr>
            <a:r>
              <a:rPr lang="en-IN" sz="1200" b="1">
                <a:latin typeface="Arial" panose="020B0604020202020204" pitchFamily="34" charset="0"/>
                <a:cs typeface="Arial" panose="020B0604020202020204" pitchFamily="34" charset="0"/>
              </a:rPr>
              <a:t>Gender &amp; Social Inclusion</a:t>
            </a:r>
            <a:r>
              <a:rPr lang="en-IN" sz="1200">
                <a:latin typeface="Arial" panose="020B0604020202020204" pitchFamily="34" charset="0"/>
                <a:cs typeface="Arial" panose="020B0604020202020204" pitchFamily="34" charset="0"/>
              </a:rPr>
              <a:t> – Recognizes the gender digital divide and the importance of empowering women and underrepresented groups in AI and digital development. </a:t>
            </a:r>
          </a:p>
          <a:p>
            <a:pPr marL="285750" indent="-285750">
              <a:buFont typeface="Arial" panose="020B0604020202020204" pitchFamily="34" charset="0"/>
              <a:buChar char="•"/>
            </a:pPr>
            <a:r>
              <a:rPr lang="en-IN" sz="1200" b="1">
                <a:latin typeface="Arial" panose="020B0604020202020204" pitchFamily="34" charset="0"/>
                <a:cs typeface="Arial" panose="020B0604020202020204" pitchFamily="34" charset="0"/>
              </a:rPr>
              <a:t>Public-Private Collaboration</a:t>
            </a:r>
            <a:r>
              <a:rPr lang="en-IN" sz="1200">
                <a:latin typeface="Arial" panose="020B0604020202020204" pitchFamily="34" charset="0"/>
                <a:cs typeface="Arial" panose="020B0604020202020204" pitchFamily="34" charset="0"/>
              </a:rPr>
              <a:t> – Calls for a multi-stakeholder approach, including governments, private sector, academia, and civil society, to shape AI’s role in digital transformation.</a:t>
            </a: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3133A-247D-4049-88C9-155EAA75EE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3888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3133A-247D-4049-88C9-155EAA75EE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041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Shada to edit</a:t>
            </a:r>
            <a:endParaRPr lang="en-US"/>
          </a:p>
          <a:p>
            <a:endParaRPr lang="en-US">
              <a:ea typeface="Calibri"/>
              <a:cs typeface="Calibri"/>
            </a:endParaRPr>
          </a:p>
          <a:p>
            <a:r>
              <a:rPr lang="en-US"/>
              <a:t>•Inline with the text in the MoU (3 pillars definitions)</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BE4D29-7719-4878-BC95-CA8468A7BE9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885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BA9B8-D9BF-FD7F-C9D0-73CF41FC3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A68BC-D8EB-C051-AEC3-34DDC9DA0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D5F5A-19B7-22CA-4636-A6F58C7D5306}"/>
              </a:ext>
            </a:extLst>
          </p:cNvPr>
          <p:cNvSpPr>
            <a:spLocks noGrp="1"/>
          </p:cNvSpPr>
          <p:nvPr>
            <p:ph type="body" idx="1"/>
          </p:nvPr>
        </p:nvSpPr>
        <p:spPr/>
        <p:txBody>
          <a:bodyPr/>
          <a:lstStyle/>
          <a:p>
            <a:endParaRPr lang="en-CH"/>
          </a:p>
        </p:txBody>
      </p:sp>
      <p:sp>
        <p:nvSpPr>
          <p:cNvPr id="4" name="Slide Number Placeholder 3">
            <a:extLst>
              <a:ext uri="{FF2B5EF4-FFF2-40B4-BE49-F238E27FC236}">
                <a16:creationId xmlns:a16="http://schemas.microsoft.com/office/drawing/2014/main" id="{4A4323FB-4B9A-A390-88AD-F83CD8B0D8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8CEFD-6088-463A-800E-91D6F39541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9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F4238-4567-B631-35B9-D4F5B6BB9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EE487-C14D-FEBB-92CE-F39692E60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1E7F6-344D-51B6-26D3-3E577B3F1B19}"/>
              </a:ext>
            </a:extLst>
          </p:cNvPr>
          <p:cNvSpPr>
            <a:spLocks noGrp="1"/>
          </p:cNvSpPr>
          <p:nvPr>
            <p:ph type="body" idx="1"/>
          </p:nvPr>
        </p:nvSpPr>
        <p:spPr/>
        <p:txBody>
          <a:bodyPr/>
          <a:lstStyle/>
          <a:p>
            <a:r>
              <a:rPr lang="en-US"/>
              <a:t>Latest statistics to be filled in the notes </a:t>
            </a:r>
          </a:p>
          <a:p>
            <a:endParaRPr lang="en-US"/>
          </a:p>
          <a:p>
            <a:r>
              <a:rPr lang="en-US"/>
              <a:t>Regulatory Considerations: 30,000+</a:t>
            </a:r>
          </a:p>
          <a:p>
            <a:r>
              <a:rPr lang="en-US"/>
              <a:t>LMM Guidance: 51,000+</a:t>
            </a:r>
            <a:endParaRPr lang="en-CH"/>
          </a:p>
        </p:txBody>
      </p:sp>
      <p:sp>
        <p:nvSpPr>
          <p:cNvPr id="4" name="Slide Number Placeholder 3">
            <a:extLst>
              <a:ext uri="{FF2B5EF4-FFF2-40B4-BE49-F238E27FC236}">
                <a16:creationId xmlns:a16="http://schemas.microsoft.com/office/drawing/2014/main" id="{B8D5123E-DB14-1646-1298-A5BE868787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8CEFD-6088-463A-800E-91D6F39541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179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a:t>Three key points highlighting how the guidance document adds value:</a:t>
            </a:r>
          </a:p>
          <a:p>
            <a:endParaRPr lang="en-US" sz="1800"/>
          </a:p>
          <a:p>
            <a:r>
              <a:rPr lang="en-US" sz="1800" b="1"/>
              <a:t>1. Holistic Regulatory Framework</a:t>
            </a:r>
            <a:r>
              <a:rPr lang="en-US" sz="1800"/>
              <a:t>: The guidance document provides a comprehensive and holistic regulatory framework for the use of AI in healthcare. By addressing key areas such as documentation, risk management, validation, data quality, and privacy, it offers a thorough approach that ensures the safety, effectiveness, and ethical use of AI systems across the health sector.</a:t>
            </a:r>
          </a:p>
          <a:p>
            <a:endParaRPr lang="en-US" sz="1800"/>
          </a:p>
          <a:p>
            <a:r>
              <a:rPr lang="en-US" sz="1800" b="1"/>
              <a:t>2. Strategic Adaptability:</a:t>
            </a:r>
            <a:r>
              <a:rPr lang="en-US" sz="1800"/>
              <a:t> The document recognizes the dynamic nature of AI technology and its rapid evolution. By offering a framework that is adaptable and open to future deliberations, it provides regulatory authorities, governments, and stakeholders with a strategic approach that can accommodate emerging technologies and changes in the healthcare landscape.</a:t>
            </a:r>
          </a:p>
          <a:p>
            <a:endParaRPr lang="en-US" sz="1800"/>
          </a:p>
          <a:p>
            <a:r>
              <a:rPr lang="en-US" sz="1800" b="1"/>
              <a:t>3. Global Alignment and Collaboration:</a:t>
            </a:r>
            <a:r>
              <a:rPr lang="en-US" sz="1800"/>
              <a:t> The guidance document fosters global alignment by engaging stakeholders at various levels, including developers, manufacturers, regulators, users, and patients. This collaborative approach ensures a shared understanding of regulatory considerations, promoting consistency and facilitating international cooperation in the responsible adoption of AI in healthcare.</a:t>
            </a:r>
          </a:p>
          <a:p>
            <a:pPr algn="l">
              <a:buFont typeface="+mj-lt"/>
              <a:buAutoNum type="arabicPeriod" startAt="4"/>
            </a:pPr>
            <a:endParaRPr lang="en-IN" sz="1800" b="0" i="0">
              <a:solidFill>
                <a:srgbClr val="374151"/>
              </a:solidFill>
              <a:effectLst/>
              <a:latin typeface="Söhne"/>
            </a:endParaRPr>
          </a:p>
          <a:p>
            <a:pPr algn="l">
              <a:buFont typeface="+mj-lt"/>
              <a:buAutoNum type="arabicPeriod" startAt="4"/>
            </a:pPr>
            <a:r>
              <a:rPr lang="en-IN" sz="1800" b="1" i="0">
                <a:solidFill>
                  <a:srgbClr val="374151"/>
                </a:solidFill>
                <a:effectLst/>
                <a:latin typeface="Söhne"/>
              </a:rPr>
              <a:t>Trust Building:</a:t>
            </a:r>
            <a:r>
              <a:rPr lang="en-IN" sz="1800" b="0" i="0">
                <a:solidFill>
                  <a:srgbClr val="374151"/>
                </a:solidFill>
                <a:effectLst/>
                <a:latin typeface="Söhne"/>
              </a:rPr>
              <a:t> By addressing crucial aspects such as transparency, risk management, and collaboration among stakeholders, the document contributes to building trust in AI technologies. This is essential for the widespread acceptance and adoption of AI systems in healthcare, fostering confidence among users, healthcare professionals, and the public.</a:t>
            </a:r>
          </a:p>
          <a:p>
            <a:pPr algn="l">
              <a:buFont typeface="+mj-lt"/>
              <a:buAutoNum type="arabicPeriod" startAt="4"/>
            </a:pPr>
            <a:endParaRPr lang="en-IN" sz="1800" b="0" i="0">
              <a:solidFill>
                <a:srgbClr val="374151"/>
              </a:solidFill>
              <a:effectLst/>
              <a:latin typeface="Söhne"/>
            </a:endParaRPr>
          </a:p>
          <a:p>
            <a:pPr algn="l">
              <a:buFont typeface="+mj-lt"/>
              <a:buAutoNum type="arabicPeriod" startAt="4"/>
            </a:pPr>
            <a:r>
              <a:rPr lang="en-IN" sz="1800" b="1" i="0">
                <a:solidFill>
                  <a:srgbClr val="374151"/>
                </a:solidFill>
                <a:effectLst/>
                <a:latin typeface="Söhne"/>
              </a:rPr>
              <a:t>Equitable and Ethical Use:</a:t>
            </a:r>
            <a:r>
              <a:rPr lang="en-IN" sz="1800" b="0" i="0">
                <a:solidFill>
                  <a:srgbClr val="374151"/>
                </a:solidFill>
                <a:effectLst/>
                <a:latin typeface="Söhne"/>
              </a:rPr>
              <a:t> The guidance document emphasizes the importance of ensuring the equitable and ethical use of AI in healthcare. This includes considerations for avoiding biases, protecting privacy, and promoting inclusivity. These principles contribute to creating a framework that aligns with ethical standards and values in the delivery of healthcare services.</a:t>
            </a:r>
          </a:p>
          <a:p>
            <a:pPr algn="l">
              <a:buFont typeface="+mj-lt"/>
              <a:buAutoNum type="arabicPeriod" startAt="4"/>
            </a:pPr>
            <a:endParaRPr lang="en-IN" sz="1800" b="0" i="0">
              <a:solidFill>
                <a:srgbClr val="374151"/>
              </a:solidFill>
              <a:effectLst/>
              <a:latin typeface="Söhne"/>
            </a:endParaRPr>
          </a:p>
          <a:p>
            <a:pPr algn="l">
              <a:buFont typeface="+mj-lt"/>
              <a:buAutoNum type="arabicPeriod" startAt="4"/>
            </a:pPr>
            <a:r>
              <a:rPr lang="en-IN" sz="1800" b="1" i="0">
                <a:solidFill>
                  <a:srgbClr val="374151"/>
                </a:solidFill>
                <a:effectLst/>
                <a:latin typeface="Söhne"/>
              </a:rPr>
              <a:t>Support for Innovation:</a:t>
            </a:r>
            <a:r>
              <a:rPr lang="en-IN" sz="1800" b="0" i="0">
                <a:solidFill>
                  <a:srgbClr val="374151"/>
                </a:solidFill>
                <a:effectLst/>
                <a:latin typeface="Söhne"/>
              </a:rPr>
              <a:t> While providing a robust regulatory framework, the document also supports innovation in the AI for health ecosystem. By encouraging an environment that promotes investments, research, and development, it fosters the continued advancement of AI technologies for the benefit of global health outcomes.</a:t>
            </a:r>
          </a:p>
          <a:p>
            <a:endParaRPr lang="en-US" sz="1800"/>
          </a:p>
        </p:txBody>
      </p:sp>
      <p:sp>
        <p:nvSpPr>
          <p:cNvPr id="167" name="Google Shape;16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527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IN" b="0" i="0">
                <a:solidFill>
                  <a:srgbClr val="4A4A4A"/>
                </a:solidFill>
                <a:effectLst/>
                <a:latin typeface="Roboto" panose="02000000000000000000" pitchFamily="2" charset="0"/>
              </a:rPr>
              <a:t>The publication emphasizes the importance of establishing AI systems' safety and effectiveness, rapidly making appropriate systems available to those who need them, and fostering dialogue among stakeholders, including developers, regulators, manufacturers, health workers, and patients.</a:t>
            </a:r>
            <a:endParaRPr lang="en-US"/>
          </a:p>
          <a:p>
            <a:pPr algn="l"/>
            <a:endParaRPr lang="en-IN" b="0" i="0">
              <a:solidFill>
                <a:srgbClr val="333333"/>
              </a:solidFill>
              <a:effectLst/>
              <a:latin typeface="arial" panose="020B0604020202020204" pitchFamily="34" charset="0"/>
            </a:endParaRPr>
          </a:p>
          <a:p>
            <a:pPr algn="l"/>
            <a:r>
              <a:rPr lang="en-IN" b="0" i="0">
                <a:solidFill>
                  <a:srgbClr val="333333"/>
                </a:solidFill>
                <a:effectLst/>
                <a:latin typeface="arial" panose="020B0604020202020204" pitchFamily="34" charset="0"/>
              </a:rPr>
              <a:t>WHO outlines six key considerations for the regulation of AI in healthcare:</a:t>
            </a:r>
          </a:p>
          <a:p>
            <a:pPr algn="l"/>
            <a:endParaRPr lang="en-IN" b="0" i="0">
              <a:solidFill>
                <a:srgbClr val="333333"/>
              </a:solidFill>
              <a:effectLst/>
              <a:latin typeface="arial" panose="020B0604020202020204" pitchFamily="34" charset="0"/>
            </a:endParaRPr>
          </a:p>
          <a:p>
            <a:pPr algn="l"/>
            <a:r>
              <a:rPr lang="en-IN" b="1" i="0">
                <a:solidFill>
                  <a:srgbClr val="333333"/>
                </a:solidFill>
                <a:effectLst/>
                <a:latin typeface="Georgia" panose="02040502050405020303" pitchFamily="18" charset="0"/>
              </a:rPr>
              <a:t>1. Transparency and Documentation – Of the development and deployment process</a:t>
            </a:r>
            <a:endParaRPr lang="en-IN" b="0" i="0">
              <a:solidFill>
                <a:srgbClr val="333333"/>
              </a:solidFill>
              <a:effectLst/>
              <a:latin typeface="Georgia" panose="02040502050405020303" pitchFamily="18" charset="0"/>
            </a:endParaRPr>
          </a:p>
          <a:p>
            <a:pPr algn="l"/>
            <a:r>
              <a:rPr lang="en-IN" b="0" i="0">
                <a:solidFill>
                  <a:srgbClr val="333333"/>
                </a:solidFill>
                <a:effectLst/>
                <a:latin typeface="arial" panose="020B0604020202020204" pitchFamily="34" charset="0"/>
              </a:rPr>
              <a:t>WHO emphasizes the need for documentation and transparency to build trust in AI systems, as well as developers, manufacturers and end-users.  It recommends that developers of AI technology </a:t>
            </a:r>
            <a:r>
              <a:rPr lang="en-IN" b="1" i="0">
                <a:solidFill>
                  <a:srgbClr val="333333"/>
                </a:solidFill>
                <a:effectLst/>
                <a:latin typeface="arial" panose="020B0604020202020204" pitchFamily="34" charset="0"/>
              </a:rPr>
              <a:t>document the entire product lifecycle, as well as tracking development processes</a:t>
            </a:r>
            <a:r>
              <a:rPr lang="en-IN" b="0" i="0">
                <a:solidFill>
                  <a:srgbClr val="333333"/>
                </a:solidFill>
                <a:effectLst/>
                <a:latin typeface="arial" panose="020B0604020202020204" pitchFamily="34" charset="0"/>
              </a:rPr>
              <a:t>.  Effective documentation and transparency help guard against data biases and manipulation.</a:t>
            </a:r>
          </a:p>
          <a:p>
            <a:pPr algn="l"/>
            <a:endParaRPr lang="en-IN" b="1" i="0">
              <a:solidFill>
                <a:srgbClr val="333333"/>
              </a:solidFill>
              <a:effectLst/>
              <a:latin typeface="Georgia" panose="02040502050405020303" pitchFamily="18" charset="0"/>
            </a:endParaRPr>
          </a:p>
          <a:p>
            <a:pPr algn="l"/>
            <a:r>
              <a:rPr lang="en-IN" b="1" i="0">
                <a:solidFill>
                  <a:srgbClr val="333333"/>
                </a:solidFill>
                <a:effectLst/>
                <a:latin typeface="Georgia" panose="02040502050405020303" pitchFamily="18" charset="0"/>
              </a:rPr>
              <a:t>2. Risk Management – holistic approach, focusing on intended use, continuous learning, human interventions, training models and cybersecurity threats </a:t>
            </a:r>
            <a:endParaRPr lang="en-IN" b="0" i="0">
              <a:solidFill>
                <a:srgbClr val="333333"/>
              </a:solidFill>
              <a:effectLst/>
              <a:latin typeface="Georgia" panose="02040502050405020303" pitchFamily="18" charset="0"/>
            </a:endParaRPr>
          </a:p>
          <a:p>
            <a:pPr algn="l"/>
            <a:r>
              <a:rPr lang="en-IN" b="0" i="0">
                <a:solidFill>
                  <a:srgbClr val="333333"/>
                </a:solidFill>
                <a:effectLst/>
                <a:latin typeface="arial" panose="020B0604020202020204" pitchFamily="34" charset="0"/>
              </a:rPr>
              <a:t>The WHO also highlights that AI systems used in healthcare may fall into many categories, including AI systems used in medical devices.  WHO recommends taking a holistic risk-based approach throughout the entire product lifecycle, including during pre- and post-market deployment.  It recommends that developers, manufacturers and deployers of AI technology address issues relating to intended use, continuous learning, human interventions, training models and cybersecurity threats. </a:t>
            </a:r>
          </a:p>
          <a:p>
            <a:pPr algn="l"/>
            <a:endParaRPr lang="en-IN" b="1" i="0">
              <a:solidFill>
                <a:srgbClr val="333333"/>
              </a:solidFill>
              <a:effectLst/>
              <a:latin typeface="Georgia" panose="02040502050405020303" pitchFamily="18" charset="0"/>
            </a:endParaRPr>
          </a:p>
          <a:p>
            <a:pPr algn="l"/>
            <a:r>
              <a:rPr lang="en-IN" b="1" i="0">
                <a:solidFill>
                  <a:srgbClr val="333333"/>
                </a:solidFill>
                <a:effectLst/>
                <a:latin typeface="Georgia" panose="02040502050405020303" pitchFamily="18" charset="0"/>
              </a:rPr>
              <a:t>3. Intended Use and Analytical and Clinical Validation</a:t>
            </a:r>
            <a:endParaRPr lang="en-IN" b="0" i="0">
              <a:solidFill>
                <a:srgbClr val="333333"/>
              </a:solidFill>
              <a:effectLst/>
              <a:latin typeface="Georgia" panose="02040502050405020303" pitchFamily="18" charset="0"/>
            </a:endParaRPr>
          </a:p>
          <a:p>
            <a:pPr algn="l"/>
            <a:r>
              <a:rPr lang="en-IN" b="0" i="0">
                <a:solidFill>
                  <a:srgbClr val="333333"/>
                </a:solidFill>
                <a:effectLst/>
                <a:latin typeface="arial" panose="020B0604020202020204" pitchFamily="34" charset="0"/>
              </a:rPr>
              <a:t>WHO highlights the importance of clearly setting out an AI system’s intended use.  Given that AI systems are dependent on the code, training data, setting and user interaction, it is important to describe the relevant use case in order for the system to perform safely and effectively.</a:t>
            </a:r>
          </a:p>
          <a:p>
            <a:pPr algn="l"/>
            <a:r>
              <a:rPr lang="en-IN" b="0" i="0">
                <a:solidFill>
                  <a:srgbClr val="333333"/>
                </a:solidFill>
                <a:effectLst/>
                <a:latin typeface="arial" panose="020B0604020202020204" pitchFamily="34" charset="0"/>
              </a:rPr>
              <a:t>Additionally, WHO recommends undertaking the appropriate validation of the AI system.  It recommends that data are externally validated and that it is clear how those data are used.  External validation ensures the quality and safety of input data used in models, minimizing risk to patients.</a:t>
            </a:r>
          </a:p>
          <a:p>
            <a:pPr algn="l"/>
            <a:endParaRPr lang="en-IN" b="1" i="0">
              <a:solidFill>
                <a:srgbClr val="333333"/>
              </a:solidFill>
              <a:effectLst/>
              <a:latin typeface="Georgia" panose="02040502050405020303" pitchFamily="18" charset="0"/>
            </a:endParaRPr>
          </a:p>
          <a:p>
            <a:pPr algn="l"/>
            <a:r>
              <a:rPr lang="en-IN" b="1" i="0">
                <a:solidFill>
                  <a:srgbClr val="333333"/>
                </a:solidFill>
                <a:effectLst/>
                <a:latin typeface="Georgia" panose="02040502050405020303" pitchFamily="18" charset="0"/>
              </a:rPr>
              <a:t>4. Data Quality</a:t>
            </a:r>
            <a:endParaRPr lang="en-IN" b="0" i="0">
              <a:solidFill>
                <a:srgbClr val="333333"/>
              </a:solidFill>
              <a:effectLst/>
              <a:latin typeface="Georgia" panose="02040502050405020303" pitchFamily="18" charset="0"/>
            </a:endParaRPr>
          </a:p>
          <a:p>
            <a:pPr algn="l"/>
            <a:r>
              <a:rPr lang="en-IN" b="0" i="0">
                <a:solidFill>
                  <a:srgbClr val="333333"/>
                </a:solidFill>
                <a:effectLst/>
                <a:latin typeface="arial" panose="020B0604020202020204" pitchFamily="34" charset="0"/>
              </a:rPr>
              <a:t>Data is the bedrock of AI systems and there are huge amounts of data in healthcare.  However, the use of poor quality and biased data sets is of significant concern.  WHO recommends the use of rigorous evaluation systems pre-release to ensure data quality.  This should ensure systems do not amplify biases.</a:t>
            </a:r>
          </a:p>
          <a:p>
            <a:pPr algn="l"/>
            <a:endParaRPr lang="en-IN" b="1" i="0">
              <a:solidFill>
                <a:srgbClr val="333333"/>
              </a:solidFill>
              <a:effectLst/>
              <a:latin typeface="Georgia" panose="02040502050405020303" pitchFamily="18" charset="0"/>
            </a:endParaRPr>
          </a:p>
          <a:p>
            <a:pPr algn="l"/>
            <a:r>
              <a:rPr lang="en-IN" b="1" i="0">
                <a:solidFill>
                  <a:srgbClr val="333333"/>
                </a:solidFill>
                <a:effectLst/>
                <a:latin typeface="Georgia" panose="02040502050405020303" pitchFamily="18" charset="0"/>
              </a:rPr>
              <a:t>5. Privacy and Data Protection</a:t>
            </a:r>
            <a:endParaRPr lang="en-IN" b="0" i="0">
              <a:solidFill>
                <a:srgbClr val="333333"/>
              </a:solidFill>
              <a:effectLst/>
              <a:latin typeface="Georgia" panose="02040502050405020303" pitchFamily="18" charset="0"/>
            </a:endParaRPr>
          </a:p>
          <a:p>
            <a:pPr algn="l"/>
            <a:r>
              <a:rPr lang="en-IN" b="0" i="0">
                <a:solidFill>
                  <a:srgbClr val="333333"/>
                </a:solidFill>
                <a:effectLst/>
                <a:latin typeface="arial" panose="020B0604020202020204" pitchFamily="34" charset="0"/>
              </a:rPr>
              <a:t>WHO recommends that developers, deployers and manufacturers of AI technology understand the scope and requirements of relevant data protection and privacy laws.  The EU General Data Protection Regulation (“GDPR”) and the U.S. Health Insurance Portability and Accountability Act (“HIPAA”) are of particular relevance.  </a:t>
            </a:r>
          </a:p>
          <a:p>
            <a:pPr algn="l"/>
            <a:endParaRPr lang="en-IN" b="1" i="0">
              <a:solidFill>
                <a:srgbClr val="333333"/>
              </a:solidFill>
              <a:effectLst/>
              <a:latin typeface="Georgia" panose="02040502050405020303" pitchFamily="18" charset="0"/>
            </a:endParaRPr>
          </a:p>
          <a:p>
            <a:pPr algn="l"/>
            <a:r>
              <a:rPr lang="en-IN" b="1" i="0">
                <a:solidFill>
                  <a:srgbClr val="333333"/>
                </a:solidFill>
                <a:effectLst/>
                <a:latin typeface="Georgia" panose="02040502050405020303" pitchFamily="18" charset="0"/>
              </a:rPr>
              <a:t>6. Engagement and Collaboration</a:t>
            </a:r>
            <a:endParaRPr lang="en-IN" b="0" i="0">
              <a:solidFill>
                <a:srgbClr val="333333"/>
              </a:solidFill>
              <a:effectLst/>
              <a:latin typeface="Georgia" panose="02040502050405020303" pitchFamily="18" charset="0"/>
            </a:endParaRPr>
          </a:p>
          <a:p>
            <a:pPr algn="l"/>
            <a:r>
              <a:rPr lang="en-IN" b="0" i="0">
                <a:solidFill>
                  <a:srgbClr val="333333"/>
                </a:solidFill>
                <a:effectLst/>
                <a:latin typeface="arial" panose="020B0604020202020204" pitchFamily="34" charset="0"/>
              </a:rPr>
              <a:t>WHO recommends that developers, manufacturers, health-care practitioners, patients, policymakers, regulatory bodies and other stakeholders actively engage and collaborate with each other to improve the safety and quality of AI technologies.  It notes that many regulatory bodies (including the UK Medicines and Healthcare products Regulatory Agency, the European Commission, the U.S. Food and Drug Administration and other international regulators) are already engaging and collaborating on AI.  The WHO considers it fundamental to streamline the oversight process for AI regulation through such engagement and collaboration in order to accelerate practice-changing advances in AI.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C02CF-F43C-FF4E-90EF-E7722CCBEB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858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E54C8-2FEF-A62D-CE19-936CA0DFB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B5602-282E-F348-EE66-128EBFC2A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EA587-C106-C3B6-8D10-4C70CA9F1E54}"/>
              </a:ext>
            </a:extLst>
          </p:cNvPr>
          <p:cNvSpPr>
            <a:spLocks noGrp="1"/>
          </p:cNvSpPr>
          <p:nvPr>
            <p:ph type="body" idx="1"/>
          </p:nvPr>
        </p:nvSpPr>
        <p:spPr/>
        <p:txBody>
          <a:bodyPr/>
          <a:lstStyle/>
          <a:p>
            <a:r>
              <a:rPr lang="en-US"/>
              <a:t>Add all experts </a:t>
            </a:r>
          </a:p>
        </p:txBody>
      </p:sp>
      <p:sp>
        <p:nvSpPr>
          <p:cNvPr id="4" name="Slide Number Placeholder 3">
            <a:extLst>
              <a:ext uri="{FF2B5EF4-FFF2-40B4-BE49-F238E27FC236}">
                <a16:creationId xmlns:a16="http://schemas.microsoft.com/office/drawing/2014/main" id="{8C75C03C-AC94-C8A2-59C7-3B77C8DFD492}"/>
              </a:ext>
            </a:extLst>
          </p:cNvPr>
          <p:cNvSpPr>
            <a:spLocks noGrp="1"/>
          </p:cNvSpPr>
          <p:nvPr>
            <p:ph type="sldNum" sz="quarter" idx="5"/>
          </p:nvPr>
        </p:nvSpPr>
        <p:spPr/>
        <p:txBody>
          <a:bodyPr/>
          <a:lstStyle/>
          <a:p>
            <a:fld id="{D4D9A24A-C8C3-3742-94B7-6CF5D7A0DE62}" type="slidenum">
              <a:rPr lang="en-US" smtClean="0"/>
              <a:t>19</a:t>
            </a:fld>
            <a:endParaRPr lang="en-US"/>
          </a:p>
        </p:txBody>
      </p:sp>
    </p:spTree>
    <p:extLst>
      <p:ext uri="{BB962C8B-B14F-4D97-AF65-F5344CB8AC3E}">
        <p14:creationId xmlns:p14="http://schemas.microsoft.com/office/powerpoint/2010/main" val="1947946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 boxes instead from Shada’ slides </a:t>
            </a:r>
          </a:p>
        </p:txBody>
      </p:sp>
      <p:sp>
        <p:nvSpPr>
          <p:cNvPr id="4" name="Slide Number Placeholder 3"/>
          <p:cNvSpPr>
            <a:spLocks noGrp="1"/>
          </p:cNvSpPr>
          <p:nvPr>
            <p:ph type="sldNum" sz="quarter" idx="5"/>
          </p:nvPr>
        </p:nvSpPr>
        <p:spPr/>
        <p:txBody>
          <a:bodyPr/>
          <a:lstStyle/>
          <a:p>
            <a:fld id="{D4D9A24A-C8C3-3742-94B7-6CF5D7A0DE62}" type="slidenum">
              <a:rPr lang="en-US" smtClean="0"/>
              <a:t>20</a:t>
            </a:fld>
            <a:endParaRPr lang="en-US"/>
          </a:p>
        </p:txBody>
      </p:sp>
    </p:spTree>
    <p:extLst>
      <p:ext uri="{BB962C8B-B14F-4D97-AF65-F5344CB8AC3E}">
        <p14:creationId xmlns:p14="http://schemas.microsoft.com/office/powerpoint/2010/main" val="3813659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FCC8D-9742-71B7-E69E-D6C718CEC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0DD8D-1B74-C7D9-2B7F-10D15BB15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66697-77D4-C474-3539-F91043566EE3}"/>
              </a:ext>
            </a:extLst>
          </p:cNvPr>
          <p:cNvSpPr>
            <a:spLocks noGrp="1"/>
          </p:cNvSpPr>
          <p:nvPr>
            <p:ph type="body" idx="1"/>
          </p:nvPr>
        </p:nvSpPr>
        <p:spPr/>
        <p:txBody>
          <a:bodyPr/>
          <a:lstStyle/>
          <a:p>
            <a:r>
              <a:rPr lang="en-US"/>
              <a:t>Latest statistics to be filled in the notes </a:t>
            </a:r>
          </a:p>
          <a:p>
            <a:endParaRPr lang="en-US"/>
          </a:p>
          <a:p>
            <a:r>
              <a:rPr lang="en-US"/>
              <a:t>Regulatory Considerations: 30,000+</a:t>
            </a:r>
          </a:p>
          <a:p>
            <a:r>
              <a:rPr lang="en-US"/>
              <a:t>LMM Guidance: 51,000+</a:t>
            </a:r>
            <a:endParaRPr lang="en-CH"/>
          </a:p>
        </p:txBody>
      </p:sp>
      <p:sp>
        <p:nvSpPr>
          <p:cNvPr id="4" name="Slide Number Placeholder 3">
            <a:extLst>
              <a:ext uri="{FF2B5EF4-FFF2-40B4-BE49-F238E27FC236}">
                <a16:creationId xmlns:a16="http://schemas.microsoft.com/office/drawing/2014/main" id="{AE776A4C-D9B1-E5EF-9A22-01E6E92772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8CEFD-6088-463A-800E-91D6F39541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30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FD4ED-27B0-BE12-55B8-B84C47394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04DA0-24A9-ED5B-1674-23055DDED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E07A8-C4DA-01BE-87DC-DF48311E0933}"/>
              </a:ext>
            </a:extLst>
          </p:cNvPr>
          <p:cNvSpPr>
            <a:spLocks noGrp="1"/>
          </p:cNvSpPr>
          <p:nvPr>
            <p:ph type="body" idx="1"/>
          </p:nvPr>
        </p:nvSpPr>
        <p:spPr/>
        <p:txBody>
          <a:bodyPr/>
          <a:lstStyle/>
          <a:p>
            <a:r>
              <a:rPr lang="en-US"/>
              <a:t>4 boxes instead from Shada’ slides </a:t>
            </a:r>
          </a:p>
        </p:txBody>
      </p:sp>
      <p:sp>
        <p:nvSpPr>
          <p:cNvPr id="4" name="Slide Number Placeholder 3">
            <a:extLst>
              <a:ext uri="{FF2B5EF4-FFF2-40B4-BE49-F238E27FC236}">
                <a16:creationId xmlns:a16="http://schemas.microsoft.com/office/drawing/2014/main" id="{D5620180-3787-2AFE-947F-BA555D6023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9A24A-C8C3-3742-94B7-6CF5D7A0D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819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US" sz="1800" b="0" i="0">
                <a:solidFill>
                  <a:srgbClr val="000000"/>
                </a:solidFill>
                <a:effectLst/>
                <a:highlight>
                  <a:srgbClr val="FFFFFF"/>
                </a:highlight>
                <a:latin typeface="Times New Roman" panose="02020603050405020304" pitchFamily="18" charset="0"/>
              </a:rPr>
              <a:t>I have summarized some key points from our discussion: </a:t>
            </a:r>
          </a:p>
          <a:p>
            <a:pPr algn="just" rtl="0" fontAlgn="base"/>
            <a:endParaRPr lang="en-US" b="0" i="0">
              <a:solidFill>
                <a:srgbClr val="000000"/>
              </a:solidFill>
              <a:effectLst/>
              <a:highlight>
                <a:srgbClr val="FFFFFF"/>
              </a:highlight>
              <a:latin typeface="Times New Roman" panose="02020603050405020304" pitchFamily="18" charset="0"/>
            </a:endParaRPr>
          </a:p>
          <a:p>
            <a:pPr algn="just" rtl="0" fontAlgn="base">
              <a:buFont typeface="Arial" panose="020B0604020202020204" pitchFamily="34" charset="0"/>
              <a:buChar char="•"/>
            </a:pPr>
            <a:r>
              <a:rPr lang="en-US" sz="1800" b="1" i="0">
                <a:solidFill>
                  <a:srgbClr val="000000"/>
                </a:solidFill>
                <a:effectLst/>
                <a:highlight>
                  <a:srgbClr val="FFFFFF"/>
                </a:highlight>
                <a:latin typeface="Times New Roman" panose="02020603050405020304" pitchFamily="18" charset="0"/>
              </a:rPr>
              <a:t>Opportunities and Challenges of AI in Health: </a:t>
            </a:r>
            <a:r>
              <a:rPr lang="en-US" sz="1800" b="0" i="0">
                <a:solidFill>
                  <a:srgbClr val="000000"/>
                </a:solidFill>
                <a:effectLst/>
                <a:highlight>
                  <a:srgbClr val="FFFFFF"/>
                </a:highlight>
                <a:latin typeface="Times New Roman" panose="02020603050405020304" pitchFamily="18" charset="0"/>
              </a:rPr>
              <a:t>AI has the potential to revolutionize health through advancements in research, disease surveillance, and clinical application. However, it is crucial to address the risks and ethical considerations associated with its use. </a:t>
            </a:r>
          </a:p>
          <a:p>
            <a:pPr algn="just" rtl="0" fontAlgn="base">
              <a:buFont typeface="Arial" panose="020B0604020202020204" pitchFamily="34" charset="0"/>
              <a:buChar char="•"/>
            </a:pPr>
            <a:r>
              <a:rPr lang="en-US" sz="1800" b="1" i="0">
                <a:solidFill>
                  <a:srgbClr val="000000"/>
                </a:solidFill>
                <a:effectLst/>
                <a:highlight>
                  <a:srgbClr val="FFFFFF"/>
                </a:highlight>
                <a:latin typeface="Times New Roman" panose="02020603050405020304" pitchFamily="18" charset="0"/>
              </a:rPr>
              <a:t>Ethical Governance and Policy Development:</a:t>
            </a:r>
            <a:r>
              <a:rPr lang="en-US" sz="1800" b="0" i="0">
                <a:solidFill>
                  <a:srgbClr val="000000"/>
                </a:solidFill>
                <a:effectLst/>
                <a:highlight>
                  <a:srgbClr val="FFFFFF"/>
                </a:highlight>
                <a:latin typeface="Times New Roman" panose="02020603050405020304" pitchFamily="18" charset="0"/>
              </a:rPr>
              <a:t> Ensuring the safety, equity, and effectiveness of AI in health requires robust governance frameworks, ethical principles, and clear regulatory oversight. Collaborative and inclusive approaches are essential to developing these frameworks. </a:t>
            </a:r>
          </a:p>
          <a:p>
            <a:pPr algn="just" rtl="0" fontAlgn="base">
              <a:buFont typeface="Arial" panose="020B0604020202020204" pitchFamily="34" charset="0"/>
              <a:buChar char="•"/>
            </a:pPr>
            <a:r>
              <a:rPr lang="en-US" sz="1800" b="1" i="0">
                <a:solidFill>
                  <a:srgbClr val="000000"/>
                </a:solidFill>
                <a:effectLst/>
                <a:highlight>
                  <a:srgbClr val="FFFFFF"/>
                </a:highlight>
                <a:latin typeface="Times New Roman" panose="02020603050405020304" pitchFamily="18" charset="0"/>
              </a:rPr>
              <a:t>Global Initiative on AI for Health (GI-AI4H): </a:t>
            </a:r>
            <a:r>
              <a:rPr lang="en-US" sz="1800" b="0" i="0">
                <a:solidFill>
                  <a:srgbClr val="000000"/>
                </a:solidFill>
                <a:effectLst/>
                <a:highlight>
                  <a:srgbClr val="FFFFFF"/>
                </a:highlight>
                <a:latin typeface="Times New Roman" panose="02020603050405020304" pitchFamily="18" charset="0"/>
              </a:rPr>
              <a:t>WHO’s joint initiative with ITU and WIPO to promote responsible, equitable, and scientifically grounded use of AI in health is a useful first step to convene parties, foster dialogue and develop consensus recommendations and more importantly, technical standards for AI in global health. </a:t>
            </a:r>
          </a:p>
          <a:p>
            <a:pPr algn="just" rtl="0" fontAlgn="base">
              <a:buFont typeface="Arial" panose="020B0604020202020204" pitchFamily="34" charset="0"/>
              <a:buChar char="•"/>
            </a:pPr>
            <a:r>
              <a:rPr lang="en-US" sz="1800" b="1" i="0">
                <a:solidFill>
                  <a:srgbClr val="000000"/>
                </a:solidFill>
                <a:effectLst/>
                <a:highlight>
                  <a:srgbClr val="FFFFFF"/>
                </a:highlight>
                <a:latin typeface="Times New Roman" panose="02020603050405020304" pitchFamily="18" charset="0"/>
              </a:rPr>
              <a:t>Benchmarking and Validation:</a:t>
            </a:r>
            <a:r>
              <a:rPr lang="en-US" sz="1800" b="0" i="0">
                <a:solidFill>
                  <a:srgbClr val="000000"/>
                </a:solidFill>
                <a:effectLst/>
                <a:highlight>
                  <a:srgbClr val="FFFFFF"/>
                </a:highlight>
                <a:latin typeface="Times New Roman" panose="02020603050405020304" pitchFamily="18" charset="0"/>
              </a:rPr>
              <a:t> Establishing rigorous validation methods and publicly available tools to assess Health AI is critical to ensure safety, quality and humanity. We are at an important inflection point where building and safeguarding trust is vital. </a:t>
            </a:r>
          </a:p>
          <a:p>
            <a:pPr algn="just" rtl="0" fontAlgn="base">
              <a:buFont typeface="Arial" panose="020B0604020202020204" pitchFamily="34" charset="0"/>
              <a:buChar char="•"/>
            </a:pPr>
            <a:r>
              <a:rPr lang="en-US" sz="1800" b="1" i="0">
                <a:solidFill>
                  <a:srgbClr val="000000"/>
                </a:solidFill>
                <a:effectLst/>
                <a:highlight>
                  <a:srgbClr val="FFFFFF"/>
                </a:highlight>
                <a:latin typeface="Times New Roman" panose="02020603050405020304" pitchFamily="18" charset="0"/>
              </a:rPr>
              <a:t>Knowledge Sharing:</a:t>
            </a:r>
            <a:r>
              <a:rPr lang="en-US" sz="1800" b="0" i="0">
                <a:solidFill>
                  <a:srgbClr val="000000"/>
                </a:solidFill>
                <a:effectLst/>
                <a:highlight>
                  <a:srgbClr val="FFFFFF"/>
                </a:highlight>
                <a:latin typeface="Times New Roman" panose="02020603050405020304" pitchFamily="18" charset="0"/>
              </a:rPr>
              <a:t> Sharing knowledge around AI for health among practitioners, patients, and policymakers is fundamental. Enhancing literacy and critical appraisal skills, as well as understanding the ethical and social implications of AI, will empower users to effectively integrate AI tools into healthcare practice.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BE4D29-7719-4878-BC95-CA8468A7BE9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937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37AB4-8200-72BB-AEC8-B2EF8A498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51439-6D1B-1204-2D0C-34DC412ED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69A0C-E0FD-3B8A-2816-673D665CAFE0}"/>
              </a:ext>
            </a:extLst>
          </p:cNvPr>
          <p:cNvSpPr>
            <a:spLocks noGrp="1"/>
          </p:cNvSpPr>
          <p:nvPr>
            <p:ph type="body" idx="1"/>
          </p:nvPr>
        </p:nvSpPr>
        <p:spPr/>
        <p:txBody>
          <a:bodyPr/>
          <a:lstStyle/>
          <a:p>
            <a:r>
              <a:rPr lang="en-US"/>
              <a:t>To support safe and effective use of AI in health, WHO has structured its evaluation efforts around three core workstreams: clinical, operational, and economic.</a:t>
            </a:r>
          </a:p>
          <a:p>
            <a:endParaRPr lang="en-US"/>
          </a:p>
          <a:p>
            <a:r>
              <a:rPr lang="en-US" b="1"/>
              <a:t>First</a:t>
            </a:r>
            <a:r>
              <a:rPr lang="en-US"/>
              <a:t>, </a:t>
            </a:r>
            <a:r>
              <a:rPr lang="en-US" i="1"/>
              <a:t>clinical evaluation</a:t>
            </a:r>
            <a:r>
              <a:rPr lang="en-US"/>
              <a:t> helps us understand whether an AI tool is actually improving patient outcomes. We look at how accurate, safe, and effective the technology is when used in real-world clinical settings.</a:t>
            </a:r>
          </a:p>
          <a:p>
            <a:endParaRPr lang="en-US"/>
          </a:p>
          <a:p>
            <a:r>
              <a:rPr lang="en-US" b="1"/>
              <a:t>Second</a:t>
            </a:r>
            <a:r>
              <a:rPr lang="en-US"/>
              <a:t>, </a:t>
            </a:r>
            <a:r>
              <a:rPr lang="en-US" i="1"/>
              <a:t>operational evaluation</a:t>
            </a:r>
            <a:r>
              <a:rPr lang="en-US"/>
              <a:t> focuses on how the AI tool fits into the day-to-day running of health systems. We examine how easy it is to use, how well it integrates into existing workflows, and whether it's scalable and reliable over time.</a:t>
            </a:r>
          </a:p>
          <a:p>
            <a:endParaRPr lang="en-US"/>
          </a:p>
          <a:p>
            <a:r>
              <a:rPr lang="en-US" b="1"/>
              <a:t>And third</a:t>
            </a:r>
            <a:r>
              <a:rPr lang="en-US"/>
              <a:t>, </a:t>
            </a:r>
            <a:r>
              <a:rPr lang="en-US" i="1"/>
              <a:t>economic evaluation</a:t>
            </a:r>
            <a:r>
              <a:rPr lang="en-US"/>
              <a:t> looks at whether the AI solution is cost-effective. It helps decision-makers understand the value for money, affordability, and long-term sustainability of these technologies — especially in resource-constrained settings.</a:t>
            </a:r>
          </a:p>
          <a:p>
            <a:endParaRPr lang="en-US"/>
          </a:p>
          <a:p>
            <a:r>
              <a:rPr lang="en-US"/>
              <a:t>Together, these three workstreams give us a full picture of </a:t>
            </a:r>
            <a:r>
              <a:rPr lang="en-US" b="1"/>
              <a:t>how AI performs — not just in theory, but in practice.</a:t>
            </a:r>
          </a:p>
        </p:txBody>
      </p:sp>
      <p:sp>
        <p:nvSpPr>
          <p:cNvPr id="4" name="Slide Number Placeholder 3">
            <a:extLst>
              <a:ext uri="{FF2B5EF4-FFF2-40B4-BE49-F238E27FC236}">
                <a16:creationId xmlns:a16="http://schemas.microsoft.com/office/drawing/2014/main" id="{D7E475D7-C452-89B2-AA8C-399BDDE09F15}"/>
              </a:ext>
            </a:extLst>
          </p:cNvPr>
          <p:cNvSpPr>
            <a:spLocks noGrp="1"/>
          </p:cNvSpPr>
          <p:nvPr>
            <p:ph type="sldNum" sz="quarter" idx="5"/>
          </p:nvPr>
        </p:nvSpPr>
        <p:spPr/>
        <p:txBody>
          <a:bodyPr/>
          <a:lstStyle/>
          <a:p>
            <a:fld id="{D4D9A24A-C8C3-3742-94B7-6CF5D7A0DE62}" type="slidenum">
              <a:rPr lang="en-US" smtClean="0"/>
              <a:t>23</a:t>
            </a:fld>
            <a:endParaRPr lang="en-US"/>
          </a:p>
        </p:txBody>
      </p:sp>
    </p:spTree>
    <p:extLst>
      <p:ext uri="{BB962C8B-B14F-4D97-AF65-F5344CB8AC3E}">
        <p14:creationId xmlns:p14="http://schemas.microsoft.com/office/powerpoint/2010/main" val="3451166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C74DA-7ACD-27B5-FC40-8211FD51C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D058A-230B-4397-A4E1-6BF043696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C397B-5994-B9BE-A4A7-846D5230D3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7E2D98-F159-5964-B80E-63C4A00BC5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3133A-247D-4049-88C9-155EAA75EE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5413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A3FA94-DCBE-4645-8A1B-C1E28C8FAD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064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C02CF-F43C-FF4E-90EF-E7722CCBEB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41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603DC-6F79-F820-673E-B96DD1B5B4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EE2E1-BA48-2518-D740-3537FE936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565E2-0F55-7431-94CE-8511A369D720}"/>
              </a:ext>
            </a:extLst>
          </p:cNvPr>
          <p:cNvSpPr>
            <a:spLocks noGrp="1"/>
          </p:cNvSpPr>
          <p:nvPr>
            <p:ph type="body" idx="1"/>
          </p:nvPr>
        </p:nvSpPr>
        <p:spPr/>
        <p:txBody>
          <a:bodyPr/>
          <a:lstStyle/>
          <a:p>
            <a:pPr marL="285750" indent="-285750">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FF7DA75-D552-3BF3-F54C-C3ED1D034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3133A-247D-4049-88C9-155EAA75EE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2072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2487E-8778-7596-E8C4-4C3EF1EBA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31ABA-2444-FEEA-270B-EDD38701C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71852-C5D9-0D02-9BC8-569A233CF85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D6E4A4E5-C2C4-661A-6C8A-E5D704A848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C6E45-309A-43FF-B512-444D3190BC9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866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E04DF-3DA8-CA3F-843D-F42AE38F9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E7B93-40A4-4E14-0291-999191B1B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76CB2-B0D9-0C23-D404-78E2B8C7AC1A}"/>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85776F4-BBB3-2DE1-66EF-951687B556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C6E45-309A-43FF-B512-444D3190BC9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2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017FD-6186-256F-FC3C-505F0445B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79680-110E-EB71-53D4-5BF38BB277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BE12E-9C15-A999-F007-3D0D2B66173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CFD6EF62-AF70-D3DF-7815-CCE5EA92D5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C6E45-309A-43FF-B512-444D3190BC9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047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EEFC3-FC14-2D40-D0A9-75AE762F1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F6803-C8C2-FDA6-FEE8-0DC501627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6B1B9-5493-0AF9-F73B-7A3BBAC75D97}"/>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lang="en-US" sz="1200" b="1" kern="0">
                <a:solidFill>
                  <a:srgbClr val="04AE73"/>
                </a:solidFill>
                <a:latin typeface="Calibri" panose="020F0502020204030204" pitchFamily="34" charset="0"/>
                <a:cs typeface="Calibri" panose="020F0502020204030204" pitchFamily="34" charset="0"/>
              </a:rPr>
              <a:t>The last example is the AI for Public Health Response to Infectious Diseases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a:t>AI can be used effectively with IoT to help collect necessary data and </a:t>
            </a:r>
            <a:r>
              <a:rPr lang="en-US" b="1"/>
              <a:t>predict future situations</a:t>
            </a:r>
            <a:r>
              <a:rPr lang="en-US"/>
              <a:t>, such as outbreaks of </a:t>
            </a:r>
            <a:r>
              <a:rPr lang="en-US">
                <a:hlinkClick r:id="rId3" tooltip="Learn more about viral diseases from ScienceDirect's AI-generated Topic Pages">
                  <a:extLst>
                    <a:ext uri="{A12FA001-AC4F-418D-AE19-62706E023703}">
                      <ahyp:hlinkClr xmlns:ahyp="http://schemas.microsoft.com/office/drawing/2018/hyperlinkcolor" val="tx"/>
                    </a:ext>
                  </a:extLst>
                </a:hlinkClick>
              </a:rPr>
              <a:t>viral diseases</a:t>
            </a:r>
            <a:r>
              <a:rPr lang="en-US"/>
              <a:t> to reduce morbidity, mortality and prevent global spread.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a:t>This makes it easy for health ministry to take any effective decision to control the situation.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a:t>This demonstrates the role of AI in the public health response to infectious diseases in Low and middle income countries such as Bangladesh.</a:t>
            </a:r>
            <a:endParaRPr lang="en-GB"/>
          </a:p>
        </p:txBody>
      </p:sp>
      <p:sp>
        <p:nvSpPr>
          <p:cNvPr id="4" name="Slide Number Placeholder 3">
            <a:extLst>
              <a:ext uri="{FF2B5EF4-FFF2-40B4-BE49-F238E27FC236}">
                <a16:creationId xmlns:a16="http://schemas.microsoft.com/office/drawing/2014/main" id="{3DACC011-8A9A-B2A6-3435-36913A0EB88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802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E53C4-8FCD-7E4E-BEB7-9BD573287B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656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5C80-D019-7987-28A0-31969B7C9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34BE4-646E-3B75-97A3-2DD970C3A0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8A150-2A16-C482-4F1C-A17A241D3D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58E2EE-5100-0262-5EE7-D5166E3091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E53C4-8FCD-7E4E-BEB7-9BD573287B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975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doughnut picture">
    <p:bg>
      <p:bgPr>
        <a:solidFill>
          <a:srgbClr val="1E639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723696" y="517827"/>
            <a:ext cx="10161422" cy="2387600"/>
          </a:xfrm>
        </p:spPr>
        <p:txBody>
          <a:bodyPr anchor="b"/>
          <a:lstStyle>
            <a:lvl1pPr algn="l">
              <a:defRPr sz="8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723696" y="2914543"/>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1" name="Doughnut 30">
            <a:extLst>
              <a:ext uri="{FF2B5EF4-FFF2-40B4-BE49-F238E27FC236}">
                <a16:creationId xmlns:a16="http://schemas.microsoft.com/office/drawing/2014/main" id="{DFDC1AAB-C57C-4E41-B164-BD1B0FF25580}"/>
              </a:ext>
            </a:extLst>
          </p:cNvPr>
          <p:cNvSpPr/>
          <p:nvPr/>
        </p:nvSpPr>
        <p:spPr>
          <a:xfrm>
            <a:off x="6463431" y="-973028"/>
            <a:ext cx="9171313" cy="9171313"/>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pic>
        <p:nvPicPr>
          <p:cNvPr id="34" name="Picture 33">
            <a:extLst>
              <a:ext uri="{FF2B5EF4-FFF2-40B4-BE49-F238E27FC236}">
                <a16:creationId xmlns:a16="http://schemas.microsoft.com/office/drawing/2014/main" id="{EC1F1276-807B-C04F-A86C-B836255FA8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659" y="4830905"/>
            <a:ext cx="3026921" cy="1509268"/>
          </a:xfrm>
          <a:prstGeom prst="rect">
            <a:avLst/>
          </a:prstGeom>
        </p:spPr>
      </p:pic>
    </p:spTree>
    <p:extLst>
      <p:ext uri="{BB962C8B-B14F-4D97-AF65-F5344CB8AC3E}">
        <p14:creationId xmlns:p14="http://schemas.microsoft.com/office/powerpoint/2010/main" val="1789655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231755-C20E-24AE-E1B1-26C97C1294A5}"/>
              </a:ext>
            </a:extLst>
          </p:cNvPr>
          <p:cNvGrpSpPr/>
          <p:nvPr userDrawn="1"/>
        </p:nvGrpSpPr>
        <p:grpSpPr>
          <a:xfrm>
            <a:off x="221558" y="495059"/>
            <a:ext cx="136661" cy="6029684"/>
            <a:chOff x="300705" y="1863698"/>
            <a:chExt cx="193528" cy="4397999"/>
          </a:xfrm>
        </p:grpSpPr>
        <p:sp>
          <p:nvSpPr>
            <p:cNvPr id="3" name="Rectangle 2">
              <a:extLst>
                <a:ext uri="{FF2B5EF4-FFF2-40B4-BE49-F238E27FC236}">
                  <a16:creationId xmlns:a16="http://schemas.microsoft.com/office/drawing/2014/main" id="{57DCBF59-03F4-160F-633B-624C5531FB07}"/>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E1F11DA5-C52A-72F9-CBA8-E9DB5198B736}"/>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B1F124FA-7F24-82C2-32F7-A665CB7953DD}"/>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8462543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8462-D97B-F3E8-FCF1-4DDEAAAEEC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3A1B64-04FF-4FC0-D70B-2E64122B43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8D824-D690-A303-093A-35070B5B0CC6}"/>
              </a:ext>
            </a:extLst>
          </p:cNvPr>
          <p:cNvSpPr>
            <a:spLocks noGrp="1"/>
          </p:cNvSpPr>
          <p:nvPr>
            <p:ph type="dt" sz="half" idx="10"/>
          </p:nvPr>
        </p:nvSpPr>
        <p:spPr/>
        <p:txBody>
          <a:bodyPr/>
          <a:lstStyle/>
          <a:p>
            <a:fld id="{B3AE16BE-F567-514B-B106-54F921ED75E6}" type="datetimeFigureOut">
              <a:rPr lang="en-US" smtClean="0"/>
              <a:t>9/11/25</a:t>
            </a:fld>
            <a:endParaRPr lang="en-US"/>
          </a:p>
        </p:txBody>
      </p:sp>
      <p:sp>
        <p:nvSpPr>
          <p:cNvPr id="5" name="Footer Placeholder 4">
            <a:extLst>
              <a:ext uri="{FF2B5EF4-FFF2-40B4-BE49-F238E27FC236}">
                <a16:creationId xmlns:a16="http://schemas.microsoft.com/office/drawing/2014/main" id="{88A7766E-CD8E-0446-E0B7-B14DD4578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D671A-979D-F59D-C391-2406D931003D}"/>
              </a:ext>
            </a:extLst>
          </p:cNvPr>
          <p:cNvSpPr>
            <a:spLocks noGrp="1"/>
          </p:cNvSpPr>
          <p:nvPr>
            <p:ph type="sldNum" sz="quarter" idx="12"/>
          </p:nvPr>
        </p:nvSpPr>
        <p:spPr/>
        <p:txBody>
          <a:bodyPr/>
          <a:lstStyle/>
          <a:p>
            <a:fld id="{49F57366-06A2-6748-A5F3-D301D75F3EEA}" type="slidenum">
              <a:rPr lang="en-US" smtClean="0"/>
              <a:t>‹#›</a:t>
            </a:fld>
            <a:endParaRPr lang="en-US"/>
          </a:p>
        </p:txBody>
      </p:sp>
    </p:spTree>
    <p:extLst>
      <p:ext uri="{BB962C8B-B14F-4D97-AF65-F5344CB8AC3E}">
        <p14:creationId xmlns:p14="http://schemas.microsoft.com/office/powerpoint/2010/main" val="3158059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7BBA43-382D-395D-C5DD-FC81EA111305}"/>
              </a:ext>
            </a:extLst>
          </p:cNvPr>
          <p:cNvSpPr>
            <a:spLocks noGrp="1"/>
          </p:cNvSpPr>
          <p:nvPr>
            <p:ph type="dt" sz="half" idx="10"/>
          </p:nvPr>
        </p:nvSpPr>
        <p:spPr/>
        <p:txBody>
          <a:bodyPr/>
          <a:lstStyle/>
          <a:p>
            <a:fld id="{B3AE16BE-F567-514B-B106-54F921ED75E6}" type="datetimeFigureOut">
              <a:rPr lang="en-US" smtClean="0"/>
              <a:t>9/11/25</a:t>
            </a:fld>
            <a:endParaRPr lang="en-US"/>
          </a:p>
        </p:txBody>
      </p:sp>
      <p:sp>
        <p:nvSpPr>
          <p:cNvPr id="3" name="Footer Placeholder 2">
            <a:extLst>
              <a:ext uri="{FF2B5EF4-FFF2-40B4-BE49-F238E27FC236}">
                <a16:creationId xmlns:a16="http://schemas.microsoft.com/office/drawing/2014/main" id="{E332C292-D4D2-4763-2569-15E4AD3B07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27E17C-E7B5-0D15-8CF5-F281D11879CA}"/>
              </a:ext>
            </a:extLst>
          </p:cNvPr>
          <p:cNvSpPr>
            <a:spLocks noGrp="1"/>
          </p:cNvSpPr>
          <p:nvPr>
            <p:ph type="sldNum" sz="quarter" idx="12"/>
          </p:nvPr>
        </p:nvSpPr>
        <p:spPr/>
        <p:txBody>
          <a:bodyPr/>
          <a:lstStyle/>
          <a:p>
            <a:fld id="{49F57366-06A2-6748-A5F3-D301D75F3EEA}" type="slidenum">
              <a:rPr lang="en-US" smtClean="0"/>
              <a:t>‹#›</a:t>
            </a:fld>
            <a:endParaRPr lang="en-US"/>
          </a:p>
        </p:txBody>
      </p:sp>
    </p:spTree>
    <p:extLst>
      <p:ext uri="{BB962C8B-B14F-4D97-AF65-F5344CB8AC3E}">
        <p14:creationId xmlns:p14="http://schemas.microsoft.com/office/powerpoint/2010/main" val="714452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3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11/09/2025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3"/>
            <a:ext cx="11226366" cy="208579"/>
          </a:xfrm>
        </p:spPr>
        <p:txBody>
          <a:bodyPr anchor="t">
            <a:normAutofit/>
          </a:bodyPr>
          <a:lstStyle>
            <a:lvl1pPr>
              <a:defRPr sz="65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71570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6"/>
        <p:cNvGrpSpPr/>
        <p:nvPr/>
      </p:nvGrpSpPr>
      <p:grpSpPr>
        <a:xfrm>
          <a:off x="0" y="0"/>
          <a:ext cx="0" cy="0"/>
          <a:chOff x="0" y="0"/>
          <a:chExt cx="0" cy="0"/>
        </a:xfrm>
      </p:grpSpPr>
      <p:sp>
        <p:nvSpPr>
          <p:cNvPr id="5" name="Text Placeholder 4">
            <a:extLst>
              <a:ext uri="{FF2B5EF4-FFF2-40B4-BE49-F238E27FC236}">
                <a16:creationId xmlns:a16="http://schemas.microsoft.com/office/drawing/2014/main" id="{E8553060-F975-4F20-A8DE-6FCE4942BD1A}"/>
              </a:ext>
            </a:extLst>
          </p:cNvPr>
          <p:cNvSpPr>
            <a:spLocks noGrp="1"/>
          </p:cNvSpPr>
          <p:nvPr>
            <p:ph type="body" sz="quarter" idx="17"/>
          </p:nvPr>
        </p:nvSpPr>
        <p:spPr>
          <a:xfrm>
            <a:off x="1075038" y="1309062"/>
            <a:ext cx="6882131" cy="1466921"/>
          </a:xfrm>
          <a:prstGeom prst="rect">
            <a:avLst/>
          </a:prstGeom>
        </p:spPr>
        <p:txBody>
          <a:bodyPr/>
          <a:lstStyle>
            <a:lvl1pPr algn="ctr">
              <a:defRPr sz="2800" b="1">
                <a:solidFill>
                  <a:srgbClr val="595959"/>
                </a:solidFill>
                <a:latin typeface="Noto Sans" panose="020B0502040504020204"/>
              </a:defRPr>
            </a:lvl1pPr>
            <a:lvl2pPr algn="ctr">
              <a:defRPr sz="3200" b="1">
                <a:solidFill>
                  <a:srgbClr val="A9D0DB"/>
                </a:solidFill>
                <a:latin typeface="Noto Sans" panose="020B0502040504020204"/>
              </a:defRPr>
            </a:lvl2pPr>
          </a:lstStyle>
          <a:p>
            <a:pPr lvl="0"/>
            <a:r>
              <a:rPr lang="en-US"/>
              <a:t>Click to edit Master text styles</a:t>
            </a:r>
          </a:p>
          <a:p>
            <a:pPr lvl="1"/>
            <a:r>
              <a:rPr lang="en-US"/>
              <a:t>Second level</a:t>
            </a:r>
          </a:p>
        </p:txBody>
      </p:sp>
      <p:sp>
        <p:nvSpPr>
          <p:cNvPr id="16" name="Picture Placeholder 14">
            <a:extLst>
              <a:ext uri="{FF2B5EF4-FFF2-40B4-BE49-F238E27FC236}">
                <a16:creationId xmlns:a16="http://schemas.microsoft.com/office/drawing/2014/main" id="{F2FD62BD-E4EC-446E-98C5-0BFAD8421AFF}"/>
              </a:ext>
            </a:extLst>
          </p:cNvPr>
          <p:cNvSpPr>
            <a:spLocks noGrp="1"/>
          </p:cNvSpPr>
          <p:nvPr>
            <p:ph type="pic" sz="quarter" idx="15"/>
          </p:nvPr>
        </p:nvSpPr>
        <p:spPr>
          <a:xfrm>
            <a:off x="8652047" y="3439"/>
            <a:ext cx="7072941" cy="6858001"/>
          </a:xfrm>
          <a:prstGeom prst="ellipse">
            <a:avLst/>
          </a:prstGeom>
        </p:spPr>
        <p:txBody>
          <a:bodyPr/>
          <a:lstStyle/>
          <a:p>
            <a:endParaRPr lang="en-GB"/>
          </a:p>
        </p:txBody>
      </p:sp>
      <p:sp>
        <p:nvSpPr>
          <p:cNvPr id="3" name="Text Placeholder 2">
            <a:extLst>
              <a:ext uri="{FF2B5EF4-FFF2-40B4-BE49-F238E27FC236}">
                <a16:creationId xmlns:a16="http://schemas.microsoft.com/office/drawing/2014/main" id="{13B0E232-323E-4640-B077-4BE91F0CDBEE}"/>
              </a:ext>
            </a:extLst>
          </p:cNvPr>
          <p:cNvSpPr>
            <a:spLocks noGrp="1"/>
          </p:cNvSpPr>
          <p:nvPr>
            <p:ph type="body" sz="quarter" idx="16"/>
          </p:nvPr>
        </p:nvSpPr>
        <p:spPr>
          <a:xfrm>
            <a:off x="1075038" y="2940675"/>
            <a:ext cx="6882131" cy="777885"/>
          </a:xfrm>
          <a:prstGeom prst="rect">
            <a:avLst/>
          </a:prstGeom>
        </p:spPr>
        <p:txBody>
          <a:bodyPr/>
          <a:lstStyle>
            <a:lvl1pPr algn="ctr">
              <a:defRPr sz="2400">
                <a:solidFill>
                  <a:srgbClr val="595959"/>
                </a:solidFill>
                <a:latin typeface="Noto Sans" panose="020B0502040504020204"/>
              </a:defRPr>
            </a:lvl1pPr>
          </a:lstStyle>
          <a:p>
            <a:pPr lvl="0"/>
            <a:r>
              <a:rPr lang="en-US"/>
              <a:t>Click to edit Master text styles</a:t>
            </a:r>
          </a:p>
        </p:txBody>
      </p:sp>
      <p:grpSp>
        <p:nvGrpSpPr>
          <p:cNvPr id="2" name="Group 1">
            <a:extLst>
              <a:ext uri="{FF2B5EF4-FFF2-40B4-BE49-F238E27FC236}">
                <a16:creationId xmlns:a16="http://schemas.microsoft.com/office/drawing/2014/main" id="{F1D66B8F-0E48-D9B0-00CE-9309323A0181}"/>
              </a:ext>
            </a:extLst>
          </p:cNvPr>
          <p:cNvGrpSpPr/>
          <p:nvPr userDrawn="1"/>
        </p:nvGrpSpPr>
        <p:grpSpPr>
          <a:xfrm>
            <a:off x="221558" y="495059"/>
            <a:ext cx="136661" cy="6029684"/>
            <a:chOff x="300705" y="1863698"/>
            <a:chExt cx="193528" cy="4397999"/>
          </a:xfrm>
        </p:grpSpPr>
        <p:sp>
          <p:nvSpPr>
            <p:cNvPr id="4" name="Rectangle 3">
              <a:extLst>
                <a:ext uri="{FF2B5EF4-FFF2-40B4-BE49-F238E27FC236}">
                  <a16:creationId xmlns:a16="http://schemas.microsoft.com/office/drawing/2014/main" id="{A71581C1-0A6E-C5F7-D175-A4895D471012}"/>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C8E07571-380C-F0AA-FD19-A6D43EE65BE5}"/>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900934E-1400-C6C0-78D7-B5D1626FF9A6}"/>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7816246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and bullets one pic rectangle white">
    <p:spTree>
      <p:nvGrpSpPr>
        <p:cNvPr id="1" name=""/>
        <p:cNvGrpSpPr/>
        <p:nvPr/>
      </p:nvGrpSpPr>
      <p:grpSpPr>
        <a:xfrm>
          <a:off x="0" y="0"/>
          <a:ext cx="0" cy="0"/>
          <a:chOff x="0" y="0"/>
          <a:chExt cx="0" cy="0"/>
        </a:xfrm>
      </p:grpSpPr>
      <p:sp>
        <p:nvSpPr>
          <p:cNvPr id="7" name="Doughnut 6">
            <a:extLst>
              <a:ext uri="{FF2B5EF4-FFF2-40B4-BE49-F238E27FC236}">
                <a16:creationId xmlns:a16="http://schemas.microsoft.com/office/drawing/2014/main" id="{E547939F-0774-8645-A747-B041B4E318F9}"/>
              </a:ext>
            </a:extLst>
          </p:cNvPr>
          <p:cNvSpPr/>
          <p:nvPr/>
        </p:nvSpPr>
        <p:spPr>
          <a:xfrm>
            <a:off x="7242497" y="2833572"/>
            <a:ext cx="6956655" cy="6956655"/>
          </a:xfrm>
          <a:prstGeom prst="donut">
            <a:avLst>
              <a:gd name="adj" fmla="val 20192"/>
            </a:avLst>
          </a:prstGeom>
          <a:solidFill>
            <a:srgbClr val="5B2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E1CB2109-32E6-5942-86CA-CEF45A91ACEF}"/>
              </a:ext>
            </a:extLst>
          </p:cNvPr>
          <p:cNvSpPr>
            <a:spLocks noGrp="1"/>
          </p:cNvSpPr>
          <p:nvPr>
            <p:ph type="title"/>
          </p:nvPr>
        </p:nvSpPr>
        <p:spPr>
          <a:xfrm>
            <a:off x="5792786" y="818790"/>
            <a:ext cx="5561013" cy="1325563"/>
          </a:xfrm>
        </p:spPr>
        <p:txBody>
          <a:bodyPr/>
          <a:lstStyle/>
          <a:p>
            <a:r>
              <a:rPr lang="en-GB"/>
              <a:t>Click to edit Master title style</a:t>
            </a:r>
            <a:endParaRPr lang="en-US"/>
          </a:p>
        </p:txBody>
      </p:sp>
      <p:pic>
        <p:nvPicPr>
          <p:cNvPr id="8" name="Picture 7">
            <a:extLst>
              <a:ext uri="{FF2B5EF4-FFF2-40B4-BE49-F238E27FC236}">
                <a16:creationId xmlns:a16="http://schemas.microsoft.com/office/drawing/2014/main" id="{D24F0A78-0F9F-5343-89F5-B7E755D213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4899" y="5723298"/>
            <a:ext cx="1819702" cy="907330"/>
          </a:xfrm>
          <a:prstGeom prst="rect">
            <a:avLst/>
          </a:prstGeom>
        </p:spPr>
      </p:pic>
      <p:sp>
        <p:nvSpPr>
          <p:cNvPr id="11" name="Picture Placeholder 4">
            <a:extLst>
              <a:ext uri="{FF2B5EF4-FFF2-40B4-BE49-F238E27FC236}">
                <a16:creationId xmlns:a16="http://schemas.microsoft.com/office/drawing/2014/main" id="{B032C22B-C090-B747-BE80-F600D8BEF785}"/>
              </a:ext>
            </a:extLst>
          </p:cNvPr>
          <p:cNvSpPr>
            <a:spLocks noGrp="1"/>
          </p:cNvSpPr>
          <p:nvPr>
            <p:ph type="pic" sz="quarter" idx="10"/>
          </p:nvPr>
        </p:nvSpPr>
        <p:spPr>
          <a:xfrm>
            <a:off x="0" y="0"/>
            <a:ext cx="5561013" cy="6858000"/>
          </a:xfrm>
          <a:solidFill>
            <a:schemeClr val="bg1">
              <a:lumMod val="85000"/>
            </a:schemeClr>
          </a:solidFill>
        </p:spPr>
        <p:txBody>
          <a:bodyPr/>
          <a:lstStyle/>
          <a:p>
            <a:endParaRPr lang="en-US"/>
          </a:p>
        </p:txBody>
      </p:sp>
      <p:sp>
        <p:nvSpPr>
          <p:cNvPr id="13" name="Content Placeholder 2">
            <a:extLst>
              <a:ext uri="{FF2B5EF4-FFF2-40B4-BE49-F238E27FC236}">
                <a16:creationId xmlns:a16="http://schemas.microsoft.com/office/drawing/2014/main" id="{92AAC16C-0837-5F4A-82F4-22B487956401}"/>
              </a:ext>
            </a:extLst>
          </p:cNvPr>
          <p:cNvSpPr>
            <a:spLocks noGrp="1"/>
          </p:cNvSpPr>
          <p:nvPr>
            <p:ph idx="1"/>
          </p:nvPr>
        </p:nvSpPr>
        <p:spPr>
          <a:xfrm>
            <a:off x="5792786" y="2506662"/>
            <a:ext cx="5561013"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43265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ontent and bullets one pic rectangle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4F0A78-0F9F-5343-89F5-B7E755D213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4899" y="5723298"/>
            <a:ext cx="1819702" cy="907330"/>
          </a:xfrm>
          <a:prstGeom prst="rect">
            <a:avLst/>
          </a:prstGeom>
        </p:spPr>
      </p:pic>
      <p:sp>
        <p:nvSpPr>
          <p:cNvPr id="9" name="Picture Placeholder 4">
            <a:extLst>
              <a:ext uri="{FF2B5EF4-FFF2-40B4-BE49-F238E27FC236}">
                <a16:creationId xmlns:a16="http://schemas.microsoft.com/office/drawing/2014/main" id="{E4FC671A-93A8-AE46-826F-5B5F6FEE0E75}"/>
              </a:ext>
            </a:extLst>
          </p:cNvPr>
          <p:cNvSpPr>
            <a:spLocks noGrp="1"/>
          </p:cNvSpPr>
          <p:nvPr>
            <p:ph type="pic" sz="quarter" idx="10"/>
          </p:nvPr>
        </p:nvSpPr>
        <p:spPr>
          <a:xfrm>
            <a:off x="6891715" y="-1259245"/>
            <a:ext cx="6480000" cy="6480000"/>
          </a:xfrm>
          <a:prstGeom prst="ellipse">
            <a:avLst/>
          </a:prstGeom>
          <a:solidFill>
            <a:schemeClr val="bg1">
              <a:lumMod val="85000"/>
            </a:schemeClr>
          </a:solidFill>
        </p:spPr>
        <p:txBody>
          <a:bodyPr/>
          <a:lstStyle/>
          <a:p>
            <a:endParaRPr lang="en-US"/>
          </a:p>
        </p:txBody>
      </p:sp>
      <p:sp>
        <p:nvSpPr>
          <p:cNvPr id="10" name="Doughnut 9">
            <a:extLst>
              <a:ext uri="{FF2B5EF4-FFF2-40B4-BE49-F238E27FC236}">
                <a16:creationId xmlns:a16="http://schemas.microsoft.com/office/drawing/2014/main" id="{F0969EA1-73FA-FC49-ACF8-1E7EA3596EC1}"/>
              </a:ext>
            </a:extLst>
          </p:cNvPr>
          <p:cNvSpPr/>
          <p:nvPr/>
        </p:nvSpPr>
        <p:spPr>
          <a:xfrm>
            <a:off x="5246935" y="-3286854"/>
            <a:ext cx="9010152" cy="9010152"/>
          </a:xfrm>
          <a:prstGeom prst="donut">
            <a:avLst>
              <a:gd name="adj" fmla="val 16849"/>
            </a:avLst>
          </a:prstGeom>
          <a:solidFill>
            <a:srgbClr val="F2682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E1CB2109-32E6-5942-86CA-CEF45A91ACEF}"/>
              </a:ext>
            </a:extLst>
          </p:cNvPr>
          <p:cNvSpPr>
            <a:spLocks noGrp="1"/>
          </p:cNvSpPr>
          <p:nvPr>
            <p:ph type="title"/>
          </p:nvPr>
        </p:nvSpPr>
        <p:spPr>
          <a:xfrm>
            <a:off x="744797" y="818790"/>
            <a:ext cx="5561013" cy="1325563"/>
          </a:xfrm>
        </p:spPr>
        <p:txBody>
          <a:bodyPr/>
          <a:lstStyle/>
          <a:p>
            <a:r>
              <a:rPr lang="en-GB"/>
              <a:t>Click to edit Master title style</a:t>
            </a:r>
            <a:endParaRPr lang="en-US"/>
          </a:p>
        </p:txBody>
      </p:sp>
      <p:sp>
        <p:nvSpPr>
          <p:cNvPr id="15" name="Content Placeholder 2">
            <a:extLst>
              <a:ext uri="{FF2B5EF4-FFF2-40B4-BE49-F238E27FC236}">
                <a16:creationId xmlns:a16="http://schemas.microsoft.com/office/drawing/2014/main" id="{52E96E4A-6006-CE40-BCCD-EED87A95B272}"/>
              </a:ext>
            </a:extLst>
          </p:cNvPr>
          <p:cNvSpPr>
            <a:spLocks noGrp="1"/>
          </p:cNvSpPr>
          <p:nvPr>
            <p:ph idx="1"/>
          </p:nvPr>
        </p:nvSpPr>
        <p:spPr>
          <a:xfrm>
            <a:off x="744797" y="2537979"/>
            <a:ext cx="5561013"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74963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Content and bullets one column white">
    <p:spTree>
      <p:nvGrpSpPr>
        <p:cNvPr id="1" name=""/>
        <p:cNvGrpSpPr/>
        <p:nvPr/>
      </p:nvGrpSpPr>
      <p:grpSpPr>
        <a:xfrm>
          <a:off x="0" y="0"/>
          <a:ext cx="0" cy="0"/>
          <a:chOff x="0" y="0"/>
          <a:chExt cx="0" cy="0"/>
        </a:xfrm>
      </p:grpSpPr>
      <p:sp>
        <p:nvSpPr>
          <p:cNvPr id="7" name="Doughnut 6">
            <a:extLst>
              <a:ext uri="{FF2B5EF4-FFF2-40B4-BE49-F238E27FC236}">
                <a16:creationId xmlns:a16="http://schemas.microsoft.com/office/drawing/2014/main" id="{E547939F-0774-8645-A747-B041B4E318F9}"/>
              </a:ext>
            </a:extLst>
          </p:cNvPr>
          <p:cNvSpPr/>
          <p:nvPr/>
        </p:nvSpPr>
        <p:spPr>
          <a:xfrm>
            <a:off x="7317653" y="-2257812"/>
            <a:ext cx="6956655" cy="6956655"/>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E1CB2109-32E6-5942-86CA-CEF45A91ACE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78CFB2-A78D-B84C-ADA1-CD98E41525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D24F0A78-0F9F-5343-89F5-B7E755D213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4899" y="5723298"/>
            <a:ext cx="1819702" cy="907330"/>
          </a:xfrm>
          <a:prstGeom prst="rect">
            <a:avLst/>
          </a:prstGeom>
        </p:spPr>
      </p:pic>
      <p:sp>
        <p:nvSpPr>
          <p:cNvPr id="5" name="Google Shape;16;p1">
            <a:extLst>
              <a:ext uri="{FF2B5EF4-FFF2-40B4-BE49-F238E27FC236}">
                <a16:creationId xmlns:a16="http://schemas.microsoft.com/office/drawing/2014/main" id="{1E24F3B5-21B0-EFD9-0CAA-AC766B52559B}"/>
              </a:ext>
            </a:extLst>
          </p:cNvPr>
          <p:cNvSpPr/>
          <p:nvPr userDrawn="1"/>
        </p:nvSpPr>
        <p:spPr>
          <a:xfrm>
            <a:off x="7998499" y="5875889"/>
            <a:ext cx="1976400" cy="694800"/>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61227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and bullets one column blue">
    <p:bg>
      <p:bgPr>
        <a:solidFill>
          <a:srgbClr val="1E639B"/>
        </a:solidFill>
        <a:effectLst/>
      </p:bgPr>
    </p:bg>
    <p:spTree>
      <p:nvGrpSpPr>
        <p:cNvPr id="1" name=""/>
        <p:cNvGrpSpPr/>
        <p:nvPr/>
      </p:nvGrpSpPr>
      <p:grpSpPr>
        <a:xfrm>
          <a:off x="0" y="0"/>
          <a:ext cx="0" cy="0"/>
          <a:chOff x="0" y="0"/>
          <a:chExt cx="0" cy="0"/>
        </a:xfrm>
      </p:grpSpPr>
      <p:sp>
        <p:nvSpPr>
          <p:cNvPr id="7" name="Doughnut 6">
            <a:extLst>
              <a:ext uri="{FF2B5EF4-FFF2-40B4-BE49-F238E27FC236}">
                <a16:creationId xmlns:a16="http://schemas.microsoft.com/office/drawing/2014/main" id="{E547939F-0774-8645-A747-B041B4E318F9}"/>
              </a:ext>
            </a:extLst>
          </p:cNvPr>
          <p:cNvSpPr/>
          <p:nvPr/>
        </p:nvSpPr>
        <p:spPr>
          <a:xfrm>
            <a:off x="7317653" y="-2257812"/>
            <a:ext cx="6956655" cy="6956655"/>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E1CB2109-32E6-5942-86CA-CEF45A91ACEF}"/>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378CFB2-A78D-B84C-ADA1-CD98E415250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8964F340-2427-054F-93F4-8A3B8388A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501" y="5740216"/>
            <a:ext cx="1819702" cy="907331"/>
          </a:xfrm>
          <a:prstGeom prst="rect">
            <a:avLst/>
          </a:prstGeom>
        </p:spPr>
      </p:pic>
    </p:spTree>
    <p:extLst>
      <p:ext uri="{BB962C8B-B14F-4D97-AF65-F5344CB8AC3E}">
        <p14:creationId xmlns:p14="http://schemas.microsoft.com/office/powerpoint/2010/main" val="3413696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and bullets two columns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F7A7-4CF1-D746-BC9A-0770EBB7F020}"/>
              </a:ext>
            </a:extLst>
          </p:cNvPr>
          <p:cNvSpPr>
            <a:spLocks noGrp="1"/>
          </p:cNvSpPr>
          <p:nvPr>
            <p:ph type="title"/>
          </p:nvPr>
        </p:nvSpPr>
        <p:spPr/>
        <p:txBody>
          <a:bodyPr/>
          <a:lstStyle/>
          <a:p>
            <a:r>
              <a:rPr lang="en-GB"/>
              <a:t>Click to edit Master title style</a:t>
            </a:r>
            <a:endParaRPr lang="en-US"/>
          </a:p>
        </p:txBody>
      </p:sp>
      <p:sp>
        <p:nvSpPr>
          <p:cNvPr id="4" name="Content Placeholder 3">
            <a:extLst>
              <a:ext uri="{FF2B5EF4-FFF2-40B4-BE49-F238E27FC236}">
                <a16:creationId xmlns:a16="http://schemas.microsoft.com/office/drawing/2014/main" id="{4BEB0513-84E3-1944-9A39-0BC2B7E4401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87016FCF-1103-7A48-9428-DBA7ACE5C2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4899" y="5723298"/>
            <a:ext cx="1819702" cy="907330"/>
          </a:xfrm>
          <a:prstGeom prst="rect">
            <a:avLst/>
          </a:prstGeom>
        </p:spPr>
      </p:pic>
      <p:sp>
        <p:nvSpPr>
          <p:cNvPr id="9" name="Doughnut 8">
            <a:extLst>
              <a:ext uri="{FF2B5EF4-FFF2-40B4-BE49-F238E27FC236}">
                <a16:creationId xmlns:a16="http://schemas.microsoft.com/office/drawing/2014/main" id="{401C5C21-19D6-F84A-B8FE-5E609915CABB}"/>
              </a:ext>
            </a:extLst>
          </p:cNvPr>
          <p:cNvSpPr/>
          <p:nvPr/>
        </p:nvSpPr>
        <p:spPr>
          <a:xfrm>
            <a:off x="7406422" y="3266937"/>
            <a:ext cx="6956655" cy="6956655"/>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10" name="Text Placeholder 2">
            <a:extLst>
              <a:ext uri="{FF2B5EF4-FFF2-40B4-BE49-F238E27FC236}">
                <a16:creationId xmlns:a16="http://schemas.microsoft.com/office/drawing/2014/main" id="{1EE1B98C-447D-0043-B601-8604AB73675D}"/>
              </a:ext>
            </a:extLst>
          </p:cNvPr>
          <p:cNvSpPr>
            <a:spLocks noGrp="1"/>
          </p:cNvSpPr>
          <p:nvPr>
            <p:ph idx="1"/>
          </p:nvPr>
        </p:nvSpPr>
        <p:spPr>
          <a:xfrm>
            <a:off x="838200" y="1825625"/>
            <a:ext cx="489319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35638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with doughnut picture">
    <p:spTree>
      <p:nvGrpSpPr>
        <p:cNvPr id="1" name=""/>
        <p:cNvGrpSpPr/>
        <p:nvPr/>
      </p:nvGrpSpPr>
      <p:grpSpPr>
        <a:xfrm>
          <a:off x="0" y="0"/>
          <a:ext cx="0" cy="0"/>
          <a:chOff x="0" y="0"/>
          <a:chExt cx="0" cy="0"/>
        </a:xfrm>
      </p:grpSpPr>
      <p:sp>
        <p:nvSpPr>
          <p:cNvPr id="30" name="Picture Placeholder 4">
            <a:extLst>
              <a:ext uri="{FF2B5EF4-FFF2-40B4-BE49-F238E27FC236}">
                <a16:creationId xmlns:a16="http://schemas.microsoft.com/office/drawing/2014/main" id="{AAA9639F-4844-6447-BEFF-9528E99E224C}"/>
              </a:ext>
            </a:extLst>
          </p:cNvPr>
          <p:cNvSpPr>
            <a:spLocks noGrp="1"/>
          </p:cNvSpPr>
          <p:nvPr>
            <p:ph type="pic" sz="quarter" idx="10"/>
          </p:nvPr>
        </p:nvSpPr>
        <p:spPr>
          <a:xfrm>
            <a:off x="6696616" y="968714"/>
            <a:ext cx="8056173" cy="8056171"/>
          </a:xfrm>
          <a:prstGeom prst="donut">
            <a:avLst>
              <a:gd name="adj" fmla="val 20973"/>
            </a:avLst>
          </a:prstGeom>
          <a:solidFill>
            <a:schemeClr val="bg1">
              <a:lumMod val="85000"/>
            </a:schemeClr>
          </a:solidFill>
        </p:spPr>
        <p:txBody>
          <a:bodyPr/>
          <a:lstStyle/>
          <a:p>
            <a:r>
              <a:rPr lang="en-US"/>
              <a:t>Click icon to add picture</a:t>
            </a:r>
          </a:p>
        </p:txBody>
      </p:sp>
      <p:sp>
        <p:nvSpPr>
          <p:cNvPr id="10" name="Doughnut 9">
            <a:extLst>
              <a:ext uri="{FF2B5EF4-FFF2-40B4-BE49-F238E27FC236}">
                <a16:creationId xmlns:a16="http://schemas.microsoft.com/office/drawing/2014/main" id="{DE87A343-2606-5D44-8010-28022CFB4FFE}"/>
              </a:ext>
            </a:extLst>
          </p:cNvPr>
          <p:cNvSpPr/>
          <p:nvPr/>
        </p:nvSpPr>
        <p:spPr>
          <a:xfrm>
            <a:off x="5760502" y="-1231489"/>
            <a:ext cx="6792839" cy="6792839"/>
          </a:xfrm>
          <a:prstGeom prst="donut">
            <a:avLst>
              <a:gd name="adj" fmla="val 20192"/>
            </a:avLst>
          </a:prstGeom>
          <a:solidFill>
            <a:srgbClr val="6AC9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723696" y="301481"/>
            <a:ext cx="6123709" cy="2387600"/>
          </a:xfrm>
        </p:spPr>
        <p:txBody>
          <a:bodyPr anchor="b"/>
          <a:lstStyle>
            <a:lvl1pPr algn="l">
              <a:defRPr sz="6600"/>
            </a:lvl1pPr>
          </a:lstStyle>
          <a:p>
            <a:r>
              <a:rPr lang="en-US"/>
              <a:t>Click to edit Master title style</a:t>
            </a:r>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723696" y="3341039"/>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C2258AD-AC99-4B4A-BC94-5B6BE07EF8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154" y="4843431"/>
            <a:ext cx="2929899" cy="1460891"/>
          </a:xfrm>
          <a:prstGeom prst="rect">
            <a:avLst/>
          </a:prstGeom>
        </p:spPr>
      </p:pic>
      <p:sp>
        <p:nvSpPr>
          <p:cNvPr id="19" name="Oval 18">
            <a:extLst>
              <a:ext uri="{FF2B5EF4-FFF2-40B4-BE49-F238E27FC236}">
                <a16:creationId xmlns:a16="http://schemas.microsoft.com/office/drawing/2014/main" id="{086B7B99-544D-6F43-A8B8-0DE711B83297}"/>
              </a:ext>
            </a:extLst>
          </p:cNvPr>
          <p:cNvSpPr/>
          <p:nvPr/>
        </p:nvSpPr>
        <p:spPr>
          <a:xfrm>
            <a:off x="849744" y="2820600"/>
            <a:ext cx="251404" cy="251404"/>
          </a:xfrm>
          <a:prstGeom prst="ellipse">
            <a:avLst/>
          </a:prstGeom>
          <a:solidFill>
            <a:srgbClr val="F2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48CE687E-520D-6C4B-ABC0-97C26920F6E1}"/>
              </a:ext>
            </a:extLst>
          </p:cNvPr>
          <p:cNvSpPr/>
          <p:nvPr/>
        </p:nvSpPr>
        <p:spPr>
          <a:xfrm>
            <a:off x="1234843" y="2820600"/>
            <a:ext cx="251404" cy="251404"/>
          </a:xfrm>
          <a:prstGeom prst="ellipse">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8ADB7465-293E-3041-9FDD-C1BCBD1CFECE}"/>
              </a:ext>
            </a:extLst>
          </p:cNvPr>
          <p:cNvSpPr/>
          <p:nvPr/>
        </p:nvSpPr>
        <p:spPr>
          <a:xfrm>
            <a:off x="1619942" y="2820599"/>
            <a:ext cx="251404" cy="251404"/>
          </a:xfrm>
          <a:prstGeom prst="ellipse">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5360F6C0-150A-BE47-A49D-14F8480BBB6E}"/>
              </a:ext>
            </a:extLst>
          </p:cNvPr>
          <p:cNvSpPr/>
          <p:nvPr/>
        </p:nvSpPr>
        <p:spPr>
          <a:xfrm>
            <a:off x="2005041" y="2820598"/>
            <a:ext cx="251404" cy="251404"/>
          </a:xfrm>
          <a:prstGeom prst="ellipse">
            <a:avLst/>
          </a:prstGeom>
          <a:solidFill>
            <a:srgbClr val="5B2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88CB071B-F079-B540-AC72-CA06EFB8FA25}"/>
              </a:ext>
            </a:extLst>
          </p:cNvPr>
          <p:cNvSpPr/>
          <p:nvPr/>
        </p:nvSpPr>
        <p:spPr>
          <a:xfrm>
            <a:off x="2393669" y="2820598"/>
            <a:ext cx="251404" cy="251404"/>
          </a:xfrm>
          <a:prstGeom prst="ellipse">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5497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bullets two columns blue">
    <p:bg>
      <p:bgPr>
        <a:solidFill>
          <a:srgbClr val="1E639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F7A7-4CF1-D746-BC9A-0770EBB7F020}"/>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4BEB0513-84E3-1944-9A39-0BC2B7E44019}"/>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oughnut 8">
            <a:extLst>
              <a:ext uri="{FF2B5EF4-FFF2-40B4-BE49-F238E27FC236}">
                <a16:creationId xmlns:a16="http://schemas.microsoft.com/office/drawing/2014/main" id="{401C5C21-19D6-F84A-B8FE-5E609915CABB}"/>
              </a:ext>
            </a:extLst>
          </p:cNvPr>
          <p:cNvSpPr/>
          <p:nvPr/>
        </p:nvSpPr>
        <p:spPr>
          <a:xfrm>
            <a:off x="7406422" y="3266937"/>
            <a:ext cx="6956655" cy="6956655"/>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pic>
        <p:nvPicPr>
          <p:cNvPr id="7" name="Picture 6">
            <a:extLst>
              <a:ext uri="{FF2B5EF4-FFF2-40B4-BE49-F238E27FC236}">
                <a16:creationId xmlns:a16="http://schemas.microsoft.com/office/drawing/2014/main" id="{174CBA56-6168-FF4B-A7C3-00334585E0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501" y="5740216"/>
            <a:ext cx="1819702" cy="907331"/>
          </a:xfrm>
          <a:prstGeom prst="rect">
            <a:avLst/>
          </a:prstGeom>
        </p:spPr>
      </p:pic>
      <p:sp>
        <p:nvSpPr>
          <p:cNvPr id="10" name="Text Placeholder 2">
            <a:extLst>
              <a:ext uri="{FF2B5EF4-FFF2-40B4-BE49-F238E27FC236}">
                <a16:creationId xmlns:a16="http://schemas.microsoft.com/office/drawing/2014/main" id="{3E36ECE4-7224-B44E-9D26-6A4373558917}"/>
              </a:ext>
            </a:extLst>
          </p:cNvPr>
          <p:cNvSpPr>
            <a:spLocks noGrp="1"/>
          </p:cNvSpPr>
          <p:nvPr>
            <p:ph idx="10"/>
          </p:nvPr>
        </p:nvSpPr>
        <p:spPr>
          <a:xfrm>
            <a:off x="838200" y="1825625"/>
            <a:ext cx="5181600" cy="4351338"/>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76779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7" name="Slide Number Placeholder 57">
            <a:extLst>
              <a:ext uri="{FF2B5EF4-FFF2-40B4-BE49-F238E27FC236}">
                <a16:creationId xmlns:a16="http://schemas.microsoft.com/office/drawing/2014/main" id="{2D62D5FB-800F-DF4F-9EA8-BEA0DD4F0026}"/>
              </a:ext>
            </a:extLst>
          </p:cNvPr>
          <p:cNvSpPr txBox="1">
            <a:spLocks/>
          </p:cNvSpPr>
          <p:nvPr userDrawn="1"/>
        </p:nvSpPr>
        <p:spPr>
          <a:xfrm>
            <a:off x="180399" y="6380936"/>
            <a:ext cx="27863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algn="l"/>
            <a:endParaRPr lang="en-GB" sz="100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0055856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35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6"/>
        <p:cNvGrpSpPr/>
        <p:nvPr/>
      </p:nvGrpSpPr>
      <p:grpSpPr>
        <a:xfrm>
          <a:off x="0" y="0"/>
          <a:ext cx="0" cy="0"/>
          <a:chOff x="0" y="0"/>
          <a:chExt cx="0" cy="0"/>
        </a:xfrm>
      </p:grpSpPr>
      <p:sp>
        <p:nvSpPr>
          <p:cNvPr id="5" name="Text Placeholder 4">
            <a:extLst>
              <a:ext uri="{FF2B5EF4-FFF2-40B4-BE49-F238E27FC236}">
                <a16:creationId xmlns:a16="http://schemas.microsoft.com/office/drawing/2014/main" id="{E8553060-F975-4F20-A8DE-6FCE4942BD1A}"/>
              </a:ext>
            </a:extLst>
          </p:cNvPr>
          <p:cNvSpPr>
            <a:spLocks noGrp="1"/>
          </p:cNvSpPr>
          <p:nvPr>
            <p:ph type="body" sz="quarter" idx="17"/>
          </p:nvPr>
        </p:nvSpPr>
        <p:spPr>
          <a:xfrm>
            <a:off x="1075038" y="1309062"/>
            <a:ext cx="6882131" cy="1466921"/>
          </a:xfrm>
          <a:prstGeom prst="rect">
            <a:avLst/>
          </a:prstGeom>
        </p:spPr>
        <p:txBody>
          <a:bodyPr/>
          <a:lstStyle>
            <a:lvl1pPr algn="ctr">
              <a:defRPr sz="2800" b="1">
                <a:solidFill>
                  <a:srgbClr val="595959"/>
                </a:solidFill>
                <a:latin typeface="Noto Sans" panose="020B0502040504020204"/>
              </a:defRPr>
            </a:lvl1pPr>
            <a:lvl2pPr algn="ctr">
              <a:defRPr sz="3200" b="1">
                <a:solidFill>
                  <a:srgbClr val="A9D0DB"/>
                </a:solidFill>
                <a:latin typeface="Noto Sans" panose="020B0502040504020204"/>
              </a:defRPr>
            </a:lvl2pPr>
          </a:lstStyle>
          <a:p>
            <a:pPr lvl="0"/>
            <a:r>
              <a:rPr lang="en-US"/>
              <a:t>Click to edit Master text styles</a:t>
            </a:r>
          </a:p>
          <a:p>
            <a:pPr lvl="1"/>
            <a:r>
              <a:rPr lang="en-US"/>
              <a:t>Second level</a:t>
            </a:r>
          </a:p>
        </p:txBody>
      </p:sp>
      <p:sp>
        <p:nvSpPr>
          <p:cNvPr id="16" name="Picture Placeholder 14">
            <a:extLst>
              <a:ext uri="{FF2B5EF4-FFF2-40B4-BE49-F238E27FC236}">
                <a16:creationId xmlns:a16="http://schemas.microsoft.com/office/drawing/2014/main" id="{F2FD62BD-E4EC-446E-98C5-0BFAD8421AFF}"/>
              </a:ext>
            </a:extLst>
          </p:cNvPr>
          <p:cNvSpPr>
            <a:spLocks noGrp="1"/>
          </p:cNvSpPr>
          <p:nvPr>
            <p:ph type="pic" sz="quarter" idx="15"/>
          </p:nvPr>
        </p:nvSpPr>
        <p:spPr>
          <a:xfrm>
            <a:off x="8652047" y="3439"/>
            <a:ext cx="7072941" cy="6858001"/>
          </a:xfrm>
          <a:prstGeom prst="ellipse">
            <a:avLst/>
          </a:prstGeom>
        </p:spPr>
        <p:txBody>
          <a:bodyPr/>
          <a:lstStyle/>
          <a:p>
            <a:endParaRPr lang="en-GB"/>
          </a:p>
        </p:txBody>
      </p:sp>
      <p:sp>
        <p:nvSpPr>
          <p:cNvPr id="3" name="Text Placeholder 2">
            <a:extLst>
              <a:ext uri="{FF2B5EF4-FFF2-40B4-BE49-F238E27FC236}">
                <a16:creationId xmlns:a16="http://schemas.microsoft.com/office/drawing/2014/main" id="{13B0E232-323E-4640-B077-4BE91F0CDBEE}"/>
              </a:ext>
            </a:extLst>
          </p:cNvPr>
          <p:cNvSpPr>
            <a:spLocks noGrp="1"/>
          </p:cNvSpPr>
          <p:nvPr>
            <p:ph type="body" sz="quarter" idx="16"/>
          </p:nvPr>
        </p:nvSpPr>
        <p:spPr>
          <a:xfrm>
            <a:off x="1075038" y="2940675"/>
            <a:ext cx="6882131" cy="777885"/>
          </a:xfrm>
          <a:prstGeom prst="rect">
            <a:avLst/>
          </a:prstGeom>
        </p:spPr>
        <p:txBody>
          <a:bodyPr/>
          <a:lstStyle>
            <a:lvl1pPr algn="ctr">
              <a:defRPr sz="2400">
                <a:solidFill>
                  <a:srgbClr val="595959"/>
                </a:solidFill>
                <a:latin typeface="Noto Sans" panose="020B0502040504020204"/>
              </a:defRPr>
            </a:lvl1pPr>
          </a:lstStyle>
          <a:p>
            <a:pPr lvl="0"/>
            <a:r>
              <a:rPr lang="en-US"/>
              <a:t>Click to edit Master text styles</a:t>
            </a:r>
          </a:p>
        </p:txBody>
      </p:sp>
      <p:grpSp>
        <p:nvGrpSpPr>
          <p:cNvPr id="2" name="Group 1">
            <a:extLst>
              <a:ext uri="{FF2B5EF4-FFF2-40B4-BE49-F238E27FC236}">
                <a16:creationId xmlns:a16="http://schemas.microsoft.com/office/drawing/2014/main" id="{F1D66B8F-0E48-D9B0-00CE-9309323A0181}"/>
              </a:ext>
            </a:extLst>
          </p:cNvPr>
          <p:cNvGrpSpPr/>
          <p:nvPr userDrawn="1"/>
        </p:nvGrpSpPr>
        <p:grpSpPr>
          <a:xfrm>
            <a:off x="221558" y="495059"/>
            <a:ext cx="136661" cy="6029684"/>
            <a:chOff x="300705" y="1863698"/>
            <a:chExt cx="193528" cy="4397999"/>
          </a:xfrm>
        </p:grpSpPr>
        <p:sp>
          <p:nvSpPr>
            <p:cNvPr id="4" name="Rectangle 3">
              <a:extLst>
                <a:ext uri="{FF2B5EF4-FFF2-40B4-BE49-F238E27FC236}">
                  <a16:creationId xmlns:a16="http://schemas.microsoft.com/office/drawing/2014/main" id="{A71581C1-0A6E-C5F7-D175-A4895D471012}"/>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C8E07571-380C-F0AA-FD19-A6D43EE65BE5}"/>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900934E-1400-C6C0-78D7-B5D1626FF9A6}"/>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15511142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slide plai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750C-5012-CF49-9D31-B0B68F874912}"/>
              </a:ext>
            </a:extLst>
          </p:cNvPr>
          <p:cNvSpPr>
            <a:spLocks noGrp="1"/>
          </p:cNvSpPr>
          <p:nvPr>
            <p:ph type="ctrTitle"/>
          </p:nvPr>
        </p:nvSpPr>
        <p:spPr>
          <a:xfrm>
            <a:off x="584548" y="0"/>
            <a:ext cx="9486378" cy="1655762"/>
          </a:xfrm>
        </p:spPr>
        <p:txBody>
          <a:bodyPr anchor="b"/>
          <a:lstStyle>
            <a:lvl1pPr algn="l">
              <a:defRPr sz="6000"/>
            </a:lvl1pPr>
          </a:lstStyle>
          <a:p>
            <a:r>
              <a:rPr lang="en-GB"/>
              <a:t>Click to edit Master title style</a:t>
            </a:r>
            <a:endParaRPr lang="en-US"/>
          </a:p>
        </p:txBody>
      </p:sp>
      <p:pic>
        <p:nvPicPr>
          <p:cNvPr id="7" name="Picture 6">
            <a:extLst>
              <a:ext uri="{FF2B5EF4-FFF2-40B4-BE49-F238E27FC236}">
                <a16:creationId xmlns:a16="http://schemas.microsoft.com/office/drawing/2014/main" id="{5E1FC288-AD6E-0D4A-B393-E952094670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4899" y="5723298"/>
            <a:ext cx="1819702" cy="907330"/>
          </a:xfrm>
          <a:prstGeom prst="rect">
            <a:avLst/>
          </a:prstGeom>
        </p:spPr>
      </p:pic>
      <p:sp>
        <p:nvSpPr>
          <p:cNvPr id="8" name="Content Placeholder 2">
            <a:extLst>
              <a:ext uri="{FF2B5EF4-FFF2-40B4-BE49-F238E27FC236}">
                <a16:creationId xmlns:a16="http://schemas.microsoft.com/office/drawing/2014/main" id="{689E4E5F-3888-2749-B03F-36635DA4280C}"/>
              </a:ext>
            </a:extLst>
          </p:cNvPr>
          <p:cNvSpPr>
            <a:spLocks noGrp="1"/>
          </p:cNvSpPr>
          <p:nvPr>
            <p:ph idx="1"/>
          </p:nvPr>
        </p:nvSpPr>
        <p:spPr>
          <a:xfrm>
            <a:off x="584548" y="1963411"/>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79455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ext slide plain white">
    <p:bg>
      <p:bgPr>
        <a:solidFill>
          <a:srgbClr val="1E639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750C-5012-CF49-9D31-B0B68F874912}"/>
              </a:ext>
            </a:extLst>
          </p:cNvPr>
          <p:cNvSpPr>
            <a:spLocks noGrp="1"/>
          </p:cNvSpPr>
          <p:nvPr>
            <p:ph type="ctrTitle"/>
          </p:nvPr>
        </p:nvSpPr>
        <p:spPr>
          <a:xfrm>
            <a:off x="584548" y="0"/>
            <a:ext cx="9486378" cy="1655762"/>
          </a:xfrm>
        </p:spPr>
        <p:txBody>
          <a:bodyPr anchor="b"/>
          <a:lstStyle>
            <a:lvl1pPr algn="l">
              <a:defRPr sz="6000">
                <a:solidFill>
                  <a:schemeClr val="bg1"/>
                </a:solidFill>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689E4E5F-3888-2749-B03F-36635DA4280C}"/>
              </a:ext>
            </a:extLst>
          </p:cNvPr>
          <p:cNvSpPr>
            <a:spLocks noGrp="1"/>
          </p:cNvSpPr>
          <p:nvPr>
            <p:ph idx="1"/>
          </p:nvPr>
        </p:nvSpPr>
        <p:spPr>
          <a:xfrm>
            <a:off x="584548" y="1963411"/>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3C1E8F9E-1821-794F-9BAB-098C3B9257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501" y="5740216"/>
            <a:ext cx="1819702" cy="907331"/>
          </a:xfrm>
          <a:prstGeom prst="rect">
            <a:avLst/>
          </a:prstGeom>
        </p:spPr>
      </p:pic>
    </p:spTree>
    <p:extLst>
      <p:ext uri="{BB962C8B-B14F-4D97-AF65-F5344CB8AC3E}">
        <p14:creationId xmlns:p14="http://schemas.microsoft.com/office/powerpoint/2010/main" val="869826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slide plain white with pic and doughn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C0C1-0EE5-1D40-9C3B-79306ACF78B1}"/>
              </a:ext>
            </a:extLst>
          </p:cNvPr>
          <p:cNvSpPr>
            <a:spLocks noGrp="1"/>
          </p:cNvSpPr>
          <p:nvPr>
            <p:ph type="title"/>
          </p:nvPr>
        </p:nvSpPr>
        <p:spPr>
          <a:xfrm>
            <a:off x="838200" y="655192"/>
            <a:ext cx="5587652" cy="1325563"/>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59EFB84-364F-8D48-955F-9EA849D20EC2}"/>
              </a:ext>
            </a:extLst>
          </p:cNvPr>
          <p:cNvSpPr>
            <a:spLocks noGrp="1"/>
          </p:cNvSpPr>
          <p:nvPr>
            <p:ph idx="1"/>
          </p:nvPr>
        </p:nvSpPr>
        <p:spPr>
          <a:xfrm>
            <a:off x="838200" y="2406518"/>
            <a:ext cx="64800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8BEBFC32-BC7C-964C-BF08-2B27415EE4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4899" y="5723298"/>
            <a:ext cx="1819702" cy="907330"/>
          </a:xfrm>
          <a:prstGeom prst="rect">
            <a:avLst/>
          </a:prstGeom>
        </p:spPr>
      </p:pic>
      <p:sp>
        <p:nvSpPr>
          <p:cNvPr id="8" name="Picture Placeholder 4">
            <a:extLst>
              <a:ext uri="{FF2B5EF4-FFF2-40B4-BE49-F238E27FC236}">
                <a16:creationId xmlns:a16="http://schemas.microsoft.com/office/drawing/2014/main" id="{8557A91C-71B5-D544-BE01-16A9A1F99251}"/>
              </a:ext>
            </a:extLst>
          </p:cNvPr>
          <p:cNvSpPr>
            <a:spLocks noGrp="1"/>
          </p:cNvSpPr>
          <p:nvPr>
            <p:ph type="pic" sz="quarter" idx="10"/>
          </p:nvPr>
        </p:nvSpPr>
        <p:spPr>
          <a:xfrm>
            <a:off x="6949377" y="-2021778"/>
            <a:ext cx="6042633" cy="6042633"/>
          </a:xfrm>
          <a:prstGeom prst="ellipse">
            <a:avLst/>
          </a:prstGeom>
          <a:solidFill>
            <a:schemeClr val="bg1">
              <a:lumMod val="85000"/>
            </a:schemeClr>
          </a:solidFill>
        </p:spPr>
        <p:txBody>
          <a:bodyPr/>
          <a:lstStyle/>
          <a:p>
            <a:endParaRPr lang="en-US"/>
          </a:p>
        </p:txBody>
      </p:sp>
      <p:sp>
        <p:nvSpPr>
          <p:cNvPr id="9" name="Doughnut 8">
            <a:extLst>
              <a:ext uri="{FF2B5EF4-FFF2-40B4-BE49-F238E27FC236}">
                <a16:creationId xmlns:a16="http://schemas.microsoft.com/office/drawing/2014/main" id="{A22A7BB3-CE69-C342-B2CA-247F109F93F9}"/>
              </a:ext>
            </a:extLst>
          </p:cNvPr>
          <p:cNvSpPr/>
          <p:nvPr/>
        </p:nvSpPr>
        <p:spPr>
          <a:xfrm>
            <a:off x="5246935" y="-3286854"/>
            <a:ext cx="9010152" cy="9010152"/>
          </a:xfrm>
          <a:prstGeom prst="donut">
            <a:avLst>
              <a:gd name="adj" fmla="val 16849"/>
            </a:avLst>
          </a:prstGeom>
          <a:solidFill>
            <a:srgbClr val="F4A81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Tree>
    <p:extLst>
      <p:ext uri="{BB962C8B-B14F-4D97-AF65-F5344CB8AC3E}">
        <p14:creationId xmlns:p14="http://schemas.microsoft.com/office/powerpoint/2010/main" val="292340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slide with one rectangle pic and plai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750C-5012-CF49-9D31-B0B68F874912}"/>
              </a:ext>
            </a:extLst>
          </p:cNvPr>
          <p:cNvSpPr>
            <a:spLocks noGrp="1"/>
          </p:cNvSpPr>
          <p:nvPr>
            <p:ph type="ctrTitle"/>
          </p:nvPr>
        </p:nvSpPr>
        <p:spPr>
          <a:xfrm>
            <a:off x="5990875" y="543251"/>
            <a:ext cx="5803726" cy="1655762"/>
          </a:xfrm>
        </p:spPr>
        <p:txBody>
          <a:bodyPr anchor="b"/>
          <a:lstStyle>
            <a:lvl1pPr algn="l">
              <a:defRPr sz="6000"/>
            </a:lvl1pPr>
          </a:lstStyle>
          <a:p>
            <a:r>
              <a:rPr lang="en-GB"/>
              <a:t>Click to edit Master title style</a:t>
            </a:r>
            <a:endParaRPr lang="en-US"/>
          </a:p>
        </p:txBody>
      </p:sp>
      <p:pic>
        <p:nvPicPr>
          <p:cNvPr id="7" name="Picture 6">
            <a:extLst>
              <a:ext uri="{FF2B5EF4-FFF2-40B4-BE49-F238E27FC236}">
                <a16:creationId xmlns:a16="http://schemas.microsoft.com/office/drawing/2014/main" id="{5E1FC288-AD6E-0D4A-B393-E952094670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4899" y="5723298"/>
            <a:ext cx="1819702" cy="907330"/>
          </a:xfrm>
          <a:prstGeom prst="rect">
            <a:avLst/>
          </a:prstGeom>
        </p:spPr>
      </p:pic>
      <p:sp>
        <p:nvSpPr>
          <p:cNvPr id="8" name="Content Placeholder 2">
            <a:extLst>
              <a:ext uri="{FF2B5EF4-FFF2-40B4-BE49-F238E27FC236}">
                <a16:creationId xmlns:a16="http://schemas.microsoft.com/office/drawing/2014/main" id="{689E4E5F-3888-2749-B03F-36635DA4280C}"/>
              </a:ext>
            </a:extLst>
          </p:cNvPr>
          <p:cNvSpPr>
            <a:spLocks noGrp="1"/>
          </p:cNvSpPr>
          <p:nvPr>
            <p:ph idx="1"/>
          </p:nvPr>
        </p:nvSpPr>
        <p:spPr>
          <a:xfrm>
            <a:off x="5990875" y="2506662"/>
            <a:ext cx="5803726"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4">
            <a:extLst>
              <a:ext uri="{FF2B5EF4-FFF2-40B4-BE49-F238E27FC236}">
                <a16:creationId xmlns:a16="http://schemas.microsoft.com/office/drawing/2014/main" id="{9D81BA25-E712-9C4A-9A50-63DBC1C90F9A}"/>
              </a:ext>
            </a:extLst>
          </p:cNvPr>
          <p:cNvSpPr>
            <a:spLocks noGrp="1"/>
          </p:cNvSpPr>
          <p:nvPr>
            <p:ph type="pic" sz="quarter" idx="10"/>
          </p:nvPr>
        </p:nvSpPr>
        <p:spPr>
          <a:xfrm>
            <a:off x="0" y="0"/>
            <a:ext cx="5561013" cy="6858000"/>
          </a:xfrm>
          <a:solidFill>
            <a:schemeClr val="bg1">
              <a:lumMod val="85000"/>
            </a:schemeClr>
          </a:solidFill>
        </p:spPr>
        <p:txBody>
          <a:bodyPr/>
          <a:lstStyle/>
          <a:p>
            <a:endParaRPr lang="en-US"/>
          </a:p>
        </p:txBody>
      </p:sp>
    </p:spTree>
    <p:extLst>
      <p:ext uri="{BB962C8B-B14F-4D97-AF65-F5344CB8AC3E}">
        <p14:creationId xmlns:p14="http://schemas.microsoft.com/office/powerpoint/2010/main" val="3513708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ext slide with one rectangle pic and plain white">
    <p:bg>
      <p:bgPr>
        <a:solidFill>
          <a:srgbClr val="1E639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750C-5012-CF49-9D31-B0B68F874912}"/>
              </a:ext>
            </a:extLst>
          </p:cNvPr>
          <p:cNvSpPr>
            <a:spLocks noGrp="1"/>
          </p:cNvSpPr>
          <p:nvPr>
            <p:ph type="ctrTitle"/>
          </p:nvPr>
        </p:nvSpPr>
        <p:spPr>
          <a:xfrm>
            <a:off x="5990875" y="543251"/>
            <a:ext cx="5803726" cy="1655762"/>
          </a:xfrm>
        </p:spPr>
        <p:txBody>
          <a:bodyPr anchor="b"/>
          <a:lstStyle>
            <a:lvl1pPr algn="l">
              <a:defRPr sz="6000">
                <a:solidFill>
                  <a:schemeClr val="bg1"/>
                </a:solidFill>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689E4E5F-3888-2749-B03F-36635DA4280C}"/>
              </a:ext>
            </a:extLst>
          </p:cNvPr>
          <p:cNvSpPr>
            <a:spLocks noGrp="1"/>
          </p:cNvSpPr>
          <p:nvPr>
            <p:ph idx="1"/>
          </p:nvPr>
        </p:nvSpPr>
        <p:spPr>
          <a:xfrm>
            <a:off x="5990875" y="2506662"/>
            <a:ext cx="5803726" cy="38080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4">
            <a:extLst>
              <a:ext uri="{FF2B5EF4-FFF2-40B4-BE49-F238E27FC236}">
                <a16:creationId xmlns:a16="http://schemas.microsoft.com/office/drawing/2014/main" id="{9D81BA25-E712-9C4A-9A50-63DBC1C90F9A}"/>
              </a:ext>
            </a:extLst>
          </p:cNvPr>
          <p:cNvSpPr>
            <a:spLocks noGrp="1"/>
          </p:cNvSpPr>
          <p:nvPr>
            <p:ph type="pic" sz="quarter" idx="10"/>
          </p:nvPr>
        </p:nvSpPr>
        <p:spPr>
          <a:xfrm>
            <a:off x="0" y="0"/>
            <a:ext cx="5561013" cy="6858000"/>
          </a:xfrm>
          <a:solidFill>
            <a:schemeClr val="bg1">
              <a:lumMod val="85000"/>
            </a:schemeClr>
          </a:solidFill>
        </p:spPr>
        <p:txBody>
          <a:bodyPr/>
          <a:lstStyle/>
          <a:p>
            <a:endParaRPr lang="en-US"/>
          </a:p>
        </p:txBody>
      </p:sp>
      <p:pic>
        <p:nvPicPr>
          <p:cNvPr id="6" name="Picture 5">
            <a:extLst>
              <a:ext uri="{FF2B5EF4-FFF2-40B4-BE49-F238E27FC236}">
                <a16:creationId xmlns:a16="http://schemas.microsoft.com/office/drawing/2014/main" id="{04215184-AC2E-B941-B888-A2AD3B7A64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501" y="5740216"/>
            <a:ext cx="1819702" cy="907331"/>
          </a:xfrm>
          <a:prstGeom prst="rect">
            <a:avLst/>
          </a:prstGeom>
        </p:spPr>
      </p:pic>
    </p:spTree>
    <p:extLst>
      <p:ext uri="{BB962C8B-B14F-4D97-AF65-F5344CB8AC3E}">
        <p14:creationId xmlns:p14="http://schemas.microsoft.com/office/powerpoint/2010/main" val="361153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A05E-E0B4-A94A-9D12-D8631FCD8853}"/>
              </a:ext>
            </a:extLst>
          </p:cNvPr>
          <p:cNvSpPr>
            <a:spLocks noGrp="1"/>
          </p:cNvSpPr>
          <p:nvPr>
            <p:ph type="title"/>
          </p:nvPr>
        </p:nvSpPr>
        <p:spPr/>
        <p:txBody>
          <a:bodyPr/>
          <a:lstStyle/>
          <a:p>
            <a:r>
              <a:rPr lang="en-GB"/>
              <a:t>Click to edit Master title style</a:t>
            </a:r>
            <a:endParaRPr lang="en-US"/>
          </a:p>
        </p:txBody>
      </p:sp>
      <p:sp>
        <p:nvSpPr>
          <p:cNvPr id="8" name="Chart Placeholder 7">
            <a:extLst>
              <a:ext uri="{FF2B5EF4-FFF2-40B4-BE49-F238E27FC236}">
                <a16:creationId xmlns:a16="http://schemas.microsoft.com/office/drawing/2014/main" id="{273687D5-34BB-8C4E-9243-FB4B8968B652}"/>
              </a:ext>
            </a:extLst>
          </p:cNvPr>
          <p:cNvSpPr>
            <a:spLocks noGrp="1"/>
          </p:cNvSpPr>
          <p:nvPr>
            <p:ph type="chart" sz="quarter" idx="10"/>
          </p:nvPr>
        </p:nvSpPr>
        <p:spPr>
          <a:xfrm>
            <a:off x="838199" y="1825624"/>
            <a:ext cx="8744211" cy="4805003"/>
          </a:xfrm>
        </p:spPr>
        <p:txBody>
          <a:bodyPr/>
          <a:lstStyle/>
          <a:p>
            <a:endParaRPr lang="en-US"/>
          </a:p>
        </p:txBody>
      </p:sp>
      <p:pic>
        <p:nvPicPr>
          <p:cNvPr id="9" name="Picture 8">
            <a:extLst>
              <a:ext uri="{FF2B5EF4-FFF2-40B4-BE49-F238E27FC236}">
                <a16:creationId xmlns:a16="http://schemas.microsoft.com/office/drawing/2014/main" id="{30D85866-1964-9948-9969-76FF2CE85F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4899" y="5723298"/>
            <a:ext cx="1819702" cy="907330"/>
          </a:xfrm>
          <a:prstGeom prst="rect">
            <a:avLst/>
          </a:prstGeom>
        </p:spPr>
      </p:pic>
    </p:spTree>
    <p:extLst>
      <p:ext uri="{BB962C8B-B14F-4D97-AF65-F5344CB8AC3E}">
        <p14:creationId xmlns:p14="http://schemas.microsoft.com/office/powerpoint/2010/main" val="882331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two pictures">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DB4B911B-B145-8A4B-B822-42C9B99A6804}"/>
              </a:ext>
            </a:extLst>
          </p:cNvPr>
          <p:cNvSpPr>
            <a:spLocks noGrp="1"/>
          </p:cNvSpPr>
          <p:nvPr>
            <p:ph type="pic" sz="quarter" idx="10"/>
          </p:nvPr>
        </p:nvSpPr>
        <p:spPr>
          <a:xfrm>
            <a:off x="7405282" y="808646"/>
            <a:ext cx="6480000" cy="6480000"/>
          </a:xfrm>
          <a:prstGeom prst="ellipse">
            <a:avLst/>
          </a:prstGeom>
          <a:solidFill>
            <a:schemeClr val="bg1">
              <a:lumMod val="8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723696" y="693077"/>
            <a:ext cx="4310773" cy="2387600"/>
          </a:xfrm>
        </p:spPr>
        <p:txBody>
          <a:bodyPr anchor="b"/>
          <a:lstStyle>
            <a:lvl1pPr algn="l">
              <a:defRPr sz="6600"/>
            </a:lvl1pPr>
          </a:lstStyle>
          <a:p>
            <a:r>
              <a:rPr lang="en-US"/>
              <a:t>Click to edit Master title style</a:t>
            </a:r>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723696" y="3341039"/>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C2258AD-AC99-4B4A-BC94-5B6BE07EF8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154" y="4843431"/>
            <a:ext cx="2929899" cy="1460891"/>
          </a:xfrm>
          <a:prstGeom prst="rect">
            <a:avLst/>
          </a:prstGeom>
        </p:spPr>
      </p:pic>
      <p:sp>
        <p:nvSpPr>
          <p:cNvPr id="10" name="Doughnut 9">
            <a:extLst>
              <a:ext uri="{FF2B5EF4-FFF2-40B4-BE49-F238E27FC236}">
                <a16:creationId xmlns:a16="http://schemas.microsoft.com/office/drawing/2014/main" id="{DE87A343-2606-5D44-8010-28022CFB4FFE}"/>
              </a:ext>
            </a:extLst>
          </p:cNvPr>
          <p:cNvSpPr/>
          <p:nvPr/>
        </p:nvSpPr>
        <p:spPr>
          <a:xfrm>
            <a:off x="5760502" y="-1218963"/>
            <a:ext cx="9010152" cy="9010152"/>
          </a:xfrm>
          <a:prstGeom prst="donut">
            <a:avLst>
              <a:gd name="adj" fmla="val 20192"/>
            </a:avLst>
          </a:prstGeom>
          <a:solidFill>
            <a:srgbClr val="6AC9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14" name="Picture Placeholder 4">
            <a:extLst>
              <a:ext uri="{FF2B5EF4-FFF2-40B4-BE49-F238E27FC236}">
                <a16:creationId xmlns:a16="http://schemas.microsoft.com/office/drawing/2014/main" id="{AB423EA1-B1AC-8944-89C1-ED6B59869B46}"/>
              </a:ext>
            </a:extLst>
          </p:cNvPr>
          <p:cNvSpPr>
            <a:spLocks noGrp="1"/>
          </p:cNvSpPr>
          <p:nvPr>
            <p:ph type="pic" sz="quarter" idx="11"/>
          </p:nvPr>
        </p:nvSpPr>
        <p:spPr>
          <a:xfrm>
            <a:off x="5190115" y="190730"/>
            <a:ext cx="3708000" cy="3708000"/>
          </a:xfrm>
          <a:prstGeom prst="ellipse">
            <a:avLst/>
          </a:prstGeom>
          <a:solidFill>
            <a:schemeClr val="bg1">
              <a:lumMod val="85000"/>
            </a:schemeClr>
          </a:solidFill>
          <a:ln w="190500">
            <a:solidFill>
              <a:schemeClr val="bg1"/>
            </a:solidFill>
          </a:ln>
        </p:spPr>
        <p:txBody>
          <a:bodyPr/>
          <a:lstStyle/>
          <a:p>
            <a:r>
              <a:rPr lang="en-US"/>
              <a:t>Click icon to add picture</a:t>
            </a:r>
          </a:p>
        </p:txBody>
      </p:sp>
    </p:spTree>
    <p:extLst>
      <p:ext uri="{BB962C8B-B14F-4D97-AF65-F5344CB8AC3E}">
        <p14:creationId xmlns:p14="http://schemas.microsoft.com/office/powerpoint/2010/main" val="528419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A05E-E0B4-A94A-9D12-D8631FCD8853}"/>
              </a:ext>
            </a:extLst>
          </p:cNvPr>
          <p:cNvSpPr>
            <a:spLocks noGrp="1"/>
          </p:cNvSpPr>
          <p:nvPr>
            <p:ph type="title"/>
          </p:nvPr>
        </p:nvSpPr>
        <p:spPr/>
        <p:txBody>
          <a:bodyPr/>
          <a:lstStyle/>
          <a:p>
            <a:r>
              <a:rPr lang="en-GB"/>
              <a:t>Click to edit Master title style</a:t>
            </a:r>
            <a:endParaRPr lang="en-US"/>
          </a:p>
        </p:txBody>
      </p:sp>
      <p:pic>
        <p:nvPicPr>
          <p:cNvPr id="9" name="Picture 8">
            <a:extLst>
              <a:ext uri="{FF2B5EF4-FFF2-40B4-BE49-F238E27FC236}">
                <a16:creationId xmlns:a16="http://schemas.microsoft.com/office/drawing/2014/main" id="{30D85866-1964-9948-9969-76FF2CE85F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4899" y="5723298"/>
            <a:ext cx="1819702" cy="907330"/>
          </a:xfrm>
          <a:prstGeom prst="rect">
            <a:avLst/>
          </a:prstGeom>
        </p:spPr>
      </p:pic>
      <p:sp>
        <p:nvSpPr>
          <p:cNvPr id="4" name="Table Placeholder 3">
            <a:extLst>
              <a:ext uri="{FF2B5EF4-FFF2-40B4-BE49-F238E27FC236}">
                <a16:creationId xmlns:a16="http://schemas.microsoft.com/office/drawing/2014/main" id="{329A0783-78FA-FF48-979B-6B798D9ECDD7}"/>
              </a:ext>
            </a:extLst>
          </p:cNvPr>
          <p:cNvSpPr>
            <a:spLocks noGrp="1"/>
          </p:cNvSpPr>
          <p:nvPr>
            <p:ph type="tbl" sz="quarter" idx="11"/>
          </p:nvPr>
        </p:nvSpPr>
        <p:spPr>
          <a:xfrm>
            <a:off x="838200" y="1825624"/>
            <a:ext cx="8744211" cy="4814527"/>
          </a:xfrm>
        </p:spPr>
        <p:txBody>
          <a:bodyPr/>
          <a:lstStyle/>
          <a:p>
            <a:endParaRPr lang="en-US"/>
          </a:p>
        </p:txBody>
      </p:sp>
    </p:spTree>
    <p:extLst>
      <p:ext uri="{BB962C8B-B14F-4D97-AF65-F5344CB8AC3E}">
        <p14:creationId xmlns:p14="http://schemas.microsoft.com/office/powerpoint/2010/main" val="839940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F092E4-04AC-0B45-BC2D-D64B061453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4899" y="5723298"/>
            <a:ext cx="1819702" cy="907330"/>
          </a:xfrm>
          <a:prstGeom prst="rect">
            <a:avLst/>
          </a:prstGeom>
        </p:spPr>
      </p:pic>
      <p:sp>
        <p:nvSpPr>
          <p:cNvPr id="9" name="Media Placeholder 8">
            <a:extLst>
              <a:ext uri="{FF2B5EF4-FFF2-40B4-BE49-F238E27FC236}">
                <a16:creationId xmlns:a16="http://schemas.microsoft.com/office/drawing/2014/main" id="{920CBAFE-21A2-8944-9A1B-B8618C10DE12}"/>
              </a:ext>
            </a:extLst>
          </p:cNvPr>
          <p:cNvSpPr>
            <a:spLocks noGrp="1"/>
          </p:cNvSpPr>
          <p:nvPr>
            <p:ph type="media" sz="quarter" idx="10"/>
          </p:nvPr>
        </p:nvSpPr>
        <p:spPr>
          <a:xfrm>
            <a:off x="438150" y="332711"/>
            <a:ext cx="9382255" cy="6192577"/>
          </a:xfrm>
        </p:spPr>
        <p:txBody>
          <a:bodyPr/>
          <a:lstStyle/>
          <a:p>
            <a:endParaRPr lang="en-US"/>
          </a:p>
        </p:txBody>
      </p:sp>
    </p:spTree>
    <p:extLst>
      <p:ext uri="{BB962C8B-B14F-4D97-AF65-F5344CB8AC3E}">
        <p14:creationId xmlns:p14="http://schemas.microsoft.com/office/powerpoint/2010/main" val="1950364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1E639B"/>
        </a:solidFill>
        <a:effectLst/>
      </p:bgPr>
    </p:bg>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id="{920CBAFE-21A2-8944-9A1B-B8618C10DE12}"/>
              </a:ext>
            </a:extLst>
          </p:cNvPr>
          <p:cNvSpPr>
            <a:spLocks noGrp="1"/>
          </p:cNvSpPr>
          <p:nvPr>
            <p:ph type="media" sz="quarter" idx="10"/>
          </p:nvPr>
        </p:nvSpPr>
        <p:spPr>
          <a:xfrm>
            <a:off x="438150" y="332711"/>
            <a:ext cx="9382255" cy="6192577"/>
          </a:xfrm>
        </p:spPr>
        <p:txBody>
          <a:bodyPr/>
          <a:lstStyle>
            <a:lvl1pPr>
              <a:defRPr>
                <a:solidFill>
                  <a:schemeClr val="bg1"/>
                </a:solidFill>
              </a:defRPr>
            </a:lvl1pPr>
          </a:lstStyle>
          <a:p>
            <a:endParaRPr lang="en-US"/>
          </a:p>
        </p:txBody>
      </p:sp>
      <p:pic>
        <p:nvPicPr>
          <p:cNvPr id="4" name="Picture 3">
            <a:extLst>
              <a:ext uri="{FF2B5EF4-FFF2-40B4-BE49-F238E27FC236}">
                <a16:creationId xmlns:a16="http://schemas.microsoft.com/office/drawing/2014/main" id="{BAF36B60-25EC-5A4D-9F58-41C1397278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501" y="5740216"/>
            <a:ext cx="1819702" cy="907331"/>
          </a:xfrm>
          <a:prstGeom prst="rect">
            <a:avLst/>
          </a:prstGeom>
        </p:spPr>
      </p:pic>
    </p:spTree>
    <p:extLst>
      <p:ext uri="{BB962C8B-B14F-4D97-AF65-F5344CB8AC3E}">
        <p14:creationId xmlns:p14="http://schemas.microsoft.com/office/powerpoint/2010/main" val="958925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hapter slide white with doughn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F6AC1D-C8E5-2F46-9DF2-18FDB264CE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154" y="5035920"/>
            <a:ext cx="2929899" cy="1460891"/>
          </a:xfrm>
          <a:prstGeom prst="rect">
            <a:avLst/>
          </a:prstGeom>
        </p:spPr>
      </p:pic>
      <p:sp>
        <p:nvSpPr>
          <p:cNvPr id="8" name="Doughnut 7">
            <a:extLst>
              <a:ext uri="{FF2B5EF4-FFF2-40B4-BE49-F238E27FC236}">
                <a16:creationId xmlns:a16="http://schemas.microsoft.com/office/drawing/2014/main" id="{595AEC9D-C61F-FA42-B6ED-67099FDE6934}"/>
              </a:ext>
            </a:extLst>
          </p:cNvPr>
          <p:cNvSpPr/>
          <p:nvPr/>
        </p:nvSpPr>
        <p:spPr>
          <a:xfrm>
            <a:off x="5760502" y="-1218963"/>
            <a:ext cx="9010152" cy="9010152"/>
          </a:xfrm>
          <a:prstGeom prst="donut">
            <a:avLst>
              <a:gd name="adj" fmla="val 20192"/>
            </a:avLst>
          </a:prstGeom>
          <a:solidFill>
            <a:srgbClr val="6AC9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9BBAB2B9-5083-784F-B1E1-99D31C5A0B32}"/>
              </a:ext>
            </a:extLst>
          </p:cNvPr>
          <p:cNvSpPr>
            <a:spLocks noGrp="1"/>
          </p:cNvSpPr>
          <p:nvPr>
            <p:ph type="title"/>
          </p:nvPr>
        </p:nvSpPr>
        <p:spPr/>
        <p:txBody>
          <a:bodyPr/>
          <a:lstStyle/>
          <a:p>
            <a:r>
              <a:rPr lang="en-GB"/>
              <a:t>Click to edit Master title style</a:t>
            </a:r>
            <a:endParaRPr lang="en-US"/>
          </a:p>
        </p:txBody>
      </p:sp>
      <p:sp>
        <p:nvSpPr>
          <p:cNvPr id="11" name="Subtitle 2">
            <a:extLst>
              <a:ext uri="{FF2B5EF4-FFF2-40B4-BE49-F238E27FC236}">
                <a16:creationId xmlns:a16="http://schemas.microsoft.com/office/drawing/2014/main" id="{36200CB9-EBF5-D143-B768-35362C442128}"/>
              </a:ext>
            </a:extLst>
          </p:cNvPr>
          <p:cNvSpPr>
            <a:spLocks noGrp="1"/>
          </p:cNvSpPr>
          <p:nvPr>
            <p:ph type="subTitle" idx="1"/>
          </p:nvPr>
        </p:nvSpPr>
        <p:spPr>
          <a:xfrm>
            <a:off x="838200" y="3187669"/>
            <a:ext cx="9144000" cy="1655762"/>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689766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 Chapter slide in secondary colour with doughnut">
    <p:bg>
      <p:bgPr>
        <a:solidFill>
          <a:srgbClr val="5B2C86"/>
        </a:solidFill>
        <a:effectLst/>
      </p:bgPr>
    </p:bg>
    <p:spTree>
      <p:nvGrpSpPr>
        <p:cNvPr id="1" name=""/>
        <p:cNvGrpSpPr/>
        <p:nvPr/>
      </p:nvGrpSpPr>
      <p:grpSpPr>
        <a:xfrm>
          <a:off x="0" y="0"/>
          <a:ext cx="0" cy="0"/>
          <a:chOff x="0" y="0"/>
          <a:chExt cx="0" cy="0"/>
        </a:xfrm>
      </p:grpSpPr>
      <p:sp>
        <p:nvSpPr>
          <p:cNvPr id="8" name="Doughnut 7">
            <a:extLst>
              <a:ext uri="{FF2B5EF4-FFF2-40B4-BE49-F238E27FC236}">
                <a16:creationId xmlns:a16="http://schemas.microsoft.com/office/drawing/2014/main" id="{595AEC9D-C61F-FA42-B6ED-67099FDE6934}"/>
              </a:ext>
            </a:extLst>
          </p:cNvPr>
          <p:cNvSpPr/>
          <p:nvPr/>
        </p:nvSpPr>
        <p:spPr>
          <a:xfrm>
            <a:off x="-2572817" y="-1411474"/>
            <a:ext cx="9010152" cy="9010152"/>
          </a:xfrm>
          <a:prstGeom prst="donut">
            <a:avLst>
              <a:gd name="adj" fmla="val 20192"/>
            </a:avLst>
          </a:prstGeom>
          <a:solidFill>
            <a:srgbClr val="A6228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9BBAB2B9-5083-784F-B1E1-99D31C5A0B32}"/>
              </a:ext>
            </a:extLst>
          </p:cNvPr>
          <p:cNvSpPr>
            <a:spLocks noGrp="1"/>
          </p:cNvSpPr>
          <p:nvPr>
            <p:ph type="title"/>
          </p:nvPr>
        </p:nvSpPr>
        <p:spPr>
          <a:xfrm>
            <a:off x="838200" y="1530045"/>
            <a:ext cx="10515600" cy="1325563"/>
          </a:xfrm>
        </p:spPr>
        <p:txBody>
          <a:bodyPr/>
          <a:lstStyle>
            <a:lvl1pPr>
              <a:defRPr>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36200CB9-EBF5-D143-B768-35362C442128}"/>
              </a:ext>
            </a:extLst>
          </p:cNvPr>
          <p:cNvSpPr>
            <a:spLocks noGrp="1"/>
          </p:cNvSpPr>
          <p:nvPr>
            <p:ph type="subTitle" idx="1"/>
          </p:nvPr>
        </p:nvSpPr>
        <p:spPr>
          <a:xfrm>
            <a:off x="838200" y="3626080"/>
            <a:ext cx="9144000" cy="1655762"/>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07BD9428-9F96-6048-B331-C8CA4186F3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01103" y="5042493"/>
            <a:ext cx="3026921" cy="1509268"/>
          </a:xfrm>
          <a:prstGeom prst="rect">
            <a:avLst/>
          </a:prstGeom>
        </p:spPr>
      </p:pic>
    </p:spTree>
    <p:extLst>
      <p:ext uri="{BB962C8B-B14F-4D97-AF65-F5344CB8AC3E}">
        <p14:creationId xmlns:p14="http://schemas.microsoft.com/office/powerpoint/2010/main" val="736297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 Chapter slide in secondary colour with doughnut">
    <p:bg>
      <p:bgPr>
        <a:solidFill>
          <a:srgbClr val="F2682A"/>
        </a:solidFill>
        <a:effectLst/>
      </p:bgPr>
    </p:bg>
    <p:spTree>
      <p:nvGrpSpPr>
        <p:cNvPr id="1" name=""/>
        <p:cNvGrpSpPr/>
        <p:nvPr/>
      </p:nvGrpSpPr>
      <p:grpSpPr>
        <a:xfrm>
          <a:off x="0" y="0"/>
          <a:ext cx="0" cy="0"/>
          <a:chOff x="0" y="0"/>
          <a:chExt cx="0" cy="0"/>
        </a:xfrm>
      </p:grpSpPr>
      <p:sp>
        <p:nvSpPr>
          <p:cNvPr id="8" name="Doughnut 7">
            <a:extLst>
              <a:ext uri="{FF2B5EF4-FFF2-40B4-BE49-F238E27FC236}">
                <a16:creationId xmlns:a16="http://schemas.microsoft.com/office/drawing/2014/main" id="{595AEC9D-C61F-FA42-B6ED-67099FDE6934}"/>
              </a:ext>
            </a:extLst>
          </p:cNvPr>
          <p:cNvSpPr/>
          <p:nvPr/>
        </p:nvSpPr>
        <p:spPr>
          <a:xfrm>
            <a:off x="-2572817" y="-1398948"/>
            <a:ext cx="9010152" cy="9010152"/>
          </a:xfrm>
          <a:prstGeom prst="donut">
            <a:avLst>
              <a:gd name="adj" fmla="val 20192"/>
            </a:avLst>
          </a:prstGeom>
          <a:solidFill>
            <a:srgbClr val="F4A81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9BBAB2B9-5083-784F-B1E1-99D31C5A0B32}"/>
              </a:ext>
            </a:extLst>
          </p:cNvPr>
          <p:cNvSpPr>
            <a:spLocks noGrp="1"/>
          </p:cNvSpPr>
          <p:nvPr>
            <p:ph type="title"/>
          </p:nvPr>
        </p:nvSpPr>
        <p:spPr>
          <a:xfrm>
            <a:off x="838200" y="1530045"/>
            <a:ext cx="10515600" cy="1325563"/>
          </a:xfrm>
        </p:spPr>
        <p:txBody>
          <a:bodyPr/>
          <a:lstStyle>
            <a:lvl1pPr>
              <a:defRPr>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36200CB9-EBF5-D143-B768-35362C442128}"/>
              </a:ext>
            </a:extLst>
          </p:cNvPr>
          <p:cNvSpPr>
            <a:spLocks noGrp="1"/>
          </p:cNvSpPr>
          <p:nvPr>
            <p:ph type="subTitle" idx="1"/>
          </p:nvPr>
        </p:nvSpPr>
        <p:spPr>
          <a:xfrm>
            <a:off x="838200" y="3626080"/>
            <a:ext cx="9144000" cy="1655762"/>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07BD9428-9F96-6048-B331-C8CA4186F3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01103" y="5042493"/>
            <a:ext cx="3026921" cy="1509268"/>
          </a:xfrm>
          <a:prstGeom prst="rect">
            <a:avLst/>
          </a:prstGeom>
        </p:spPr>
      </p:pic>
    </p:spTree>
    <p:extLst>
      <p:ext uri="{BB962C8B-B14F-4D97-AF65-F5344CB8AC3E}">
        <p14:creationId xmlns:p14="http://schemas.microsoft.com/office/powerpoint/2010/main" val="408177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hapter slide in secondary colour with doughnut">
    <p:bg>
      <p:bgPr>
        <a:solidFill>
          <a:srgbClr val="F4A81D"/>
        </a:solidFill>
        <a:effectLst/>
      </p:bgPr>
    </p:bg>
    <p:spTree>
      <p:nvGrpSpPr>
        <p:cNvPr id="1" name=""/>
        <p:cNvGrpSpPr/>
        <p:nvPr/>
      </p:nvGrpSpPr>
      <p:grpSpPr>
        <a:xfrm>
          <a:off x="0" y="0"/>
          <a:ext cx="0" cy="0"/>
          <a:chOff x="0" y="0"/>
          <a:chExt cx="0" cy="0"/>
        </a:xfrm>
      </p:grpSpPr>
      <p:sp>
        <p:nvSpPr>
          <p:cNvPr id="8" name="Doughnut 7">
            <a:extLst>
              <a:ext uri="{FF2B5EF4-FFF2-40B4-BE49-F238E27FC236}">
                <a16:creationId xmlns:a16="http://schemas.microsoft.com/office/drawing/2014/main" id="{595AEC9D-C61F-FA42-B6ED-67099FDE6934}"/>
              </a:ext>
            </a:extLst>
          </p:cNvPr>
          <p:cNvSpPr/>
          <p:nvPr/>
        </p:nvSpPr>
        <p:spPr>
          <a:xfrm>
            <a:off x="-2572817" y="-1398948"/>
            <a:ext cx="9010152" cy="9010152"/>
          </a:xfrm>
          <a:prstGeom prst="donut">
            <a:avLst>
              <a:gd name="adj" fmla="val 20192"/>
            </a:avLst>
          </a:prstGeom>
          <a:solidFill>
            <a:srgbClr val="F2682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9BBAB2B9-5083-784F-B1E1-99D31C5A0B32}"/>
              </a:ext>
            </a:extLst>
          </p:cNvPr>
          <p:cNvSpPr>
            <a:spLocks noGrp="1"/>
          </p:cNvSpPr>
          <p:nvPr>
            <p:ph type="title"/>
          </p:nvPr>
        </p:nvSpPr>
        <p:spPr>
          <a:xfrm>
            <a:off x="838200" y="1530045"/>
            <a:ext cx="10515600" cy="1325563"/>
          </a:xfrm>
        </p:spPr>
        <p:txBody>
          <a:bodyPr/>
          <a:lstStyle>
            <a:lvl1pPr>
              <a:defRPr>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36200CB9-EBF5-D143-B768-35362C442128}"/>
              </a:ext>
            </a:extLst>
          </p:cNvPr>
          <p:cNvSpPr>
            <a:spLocks noGrp="1"/>
          </p:cNvSpPr>
          <p:nvPr>
            <p:ph type="subTitle" idx="1"/>
          </p:nvPr>
        </p:nvSpPr>
        <p:spPr>
          <a:xfrm>
            <a:off x="838200" y="3626080"/>
            <a:ext cx="9144000" cy="1655762"/>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07BD9428-9F96-6048-B331-C8CA4186F3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01103" y="5042493"/>
            <a:ext cx="3026921" cy="1509268"/>
          </a:xfrm>
          <a:prstGeom prst="rect">
            <a:avLst/>
          </a:prstGeom>
        </p:spPr>
      </p:pic>
    </p:spTree>
    <p:extLst>
      <p:ext uri="{BB962C8B-B14F-4D97-AF65-F5344CB8AC3E}">
        <p14:creationId xmlns:p14="http://schemas.microsoft.com/office/powerpoint/2010/main" val="3567518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 Chapter slide in secondary colour with doughnut">
    <p:bg>
      <p:bgPr>
        <a:solidFill>
          <a:srgbClr val="6AC9C8"/>
        </a:solidFill>
        <a:effectLst/>
      </p:bgPr>
    </p:bg>
    <p:spTree>
      <p:nvGrpSpPr>
        <p:cNvPr id="1" name=""/>
        <p:cNvGrpSpPr/>
        <p:nvPr/>
      </p:nvGrpSpPr>
      <p:grpSpPr>
        <a:xfrm>
          <a:off x="0" y="0"/>
          <a:ext cx="0" cy="0"/>
          <a:chOff x="0" y="0"/>
          <a:chExt cx="0" cy="0"/>
        </a:xfrm>
      </p:grpSpPr>
      <p:sp>
        <p:nvSpPr>
          <p:cNvPr id="8" name="Doughnut 7">
            <a:extLst>
              <a:ext uri="{FF2B5EF4-FFF2-40B4-BE49-F238E27FC236}">
                <a16:creationId xmlns:a16="http://schemas.microsoft.com/office/drawing/2014/main" id="{595AEC9D-C61F-FA42-B6ED-67099FDE6934}"/>
              </a:ext>
            </a:extLst>
          </p:cNvPr>
          <p:cNvSpPr/>
          <p:nvPr/>
        </p:nvSpPr>
        <p:spPr>
          <a:xfrm>
            <a:off x="-2572817" y="-1398948"/>
            <a:ext cx="9010152" cy="9010152"/>
          </a:xfrm>
          <a:prstGeom prst="donut">
            <a:avLst>
              <a:gd name="adj" fmla="val 20192"/>
            </a:avLst>
          </a:prstGeom>
          <a:solidFill>
            <a:srgbClr val="1E639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9BBAB2B9-5083-784F-B1E1-99D31C5A0B32}"/>
              </a:ext>
            </a:extLst>
          </p:cNvPr>
          <p:cNvSpPr>
            <a:spLocks noGrp="1"/>
          </p:cNvSpPr>
          <p:nvPr>
            <p:ph type="title"/>
          </p:nvPr>
        </p:nvSpPr>
        <p:spPr>
          <a:xfrm>
            <a:off x="838200" y="1530045"/>
            <a:ext cx="10515600" cy="1325563"/>
          </a:xfrm>
        </p:spPr>
        <p:txBody>
          <a:bodyPr/>
          <a:lstStyle>
            <a:lvl1pPr>
              <a:defRPr>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36200CB9-EBF5-D143-B768-35362C442128}"/>
              </a:ext>
            </a:extLst>
          </p:cNvPr>
          <p:cNvSpPr>
            <a:spLocks noGrp="1"/>
          </p:cNvSpPr>
          <p:nvPr>
            <p:ph type="subTitle" idx="1"/>
          </p:nvPr>
        </p:nvSpPr>
        <p:spPr>
          <a:xfrm>
            <a:off x="838200" y="3626080"/>
            <a:ext cx="9144000" cy="1655762"/>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07BD9428-9F96-6048-B331-C8CA4186F3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01103" y="5042493"/>
            <a:ext cx="3026921" cy="1509268"/>
          </a:xfrm>
          <a:prstGeom prst="rect">
            <a:avLst/>
          </a:prstGeom>
        </p:spPr>
      </p:pic>
    </p:spTree>
    <p:extLst>
      <p:ext uri="{BB962C8B-B14F-4D97-AF65-F5344CB8AC3E}">
        <p14:creationId xmlns:p14="http://schemas.microsoft.com/office/powerpoint/2010/main" val="2125340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 Chapter slide in secondary colour with doughnut">
    <p:bg>
      <p:bgPr>
        <a:solidFill>
          <a:srgbClr val="A6228C"/>
        </a:solidFill>
        <a:effectLst/>
      </p:bgPr>
    </p:bg>
    <p:spTree>
      <p:nvGrpSpPr>
        <p:cNvPr id="1" name=""/>
        <p:cNvGrpSpPr/>
        <p:nvPr/>
      </p:nvGrpSpPr>
      <p:grpSpPr>
        <a:xfrm>
          <a:off x="0" y="0"/>
          <a:ext cx="0" cy="0"/>
          <a:chOff x="0" y="0"/>
          <a:chExt cx="0" cy="0"/>
        </a:xfrm>
      </p:grpSpPr>
      <p:sp>
        <p:nvSpPr>
          <p:cNvPr id="8" name="Doughnut 7">
            <a:extLst>
              <a:ext uri="{FF2B5EF4-FFF2-40B4-BE49-F238E27FC236}">
                <a16:creationId xmlns:a16="http://schemas.microsoft.com/office/drawing/2014/main" id="{595AEC9D-C61F-FA42-B6ED-67099FDE6934}"/>
              </a:ext>
            </a:extLst>
          </p:cNvPr>
          <p:cNvSpPr/>
          <p:nvPr/>
        </p:nvSpPr>
        <p:spPr>
          <a:xfrm>
            <a:off x="-2572817" y="-1398948"/>
            <a:ext cx="9010152" cy="9010152"/>
          </a:xfrm>
          <a:prstGeom prst="donut">
            <a:avLst>
              <a:gd name="adj" fmla="val 20192"/>
            </a:avLst>
          </a:prstGeom>
          <a:solidFill>
            <a:srgbClr val="5B2C8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9BBAB2B9-5083-784F-B1E1-99D31C5A0B32}"/>
              </a:ext>
            </a:extLst>
          </p:cNvPr>
          <p:cNvSpPr>
            <a:spLocks noGrp="1"/>
          </p:cNvSpPr>
          <p:nvPr>
            <p:ph type="title"/>
          </p:nvPr>
        </p:nvSpPr>
        <p:spPr>
          <a:xfrm>
            <a:off x="838200" y="1530045"/>
            <a:ext cx="10515600" cy="1325563"/>
          </a:xfrm>
        </p:spPr>
        <p:txBody>
          <a:bodyPr/>
          <a:lstStyle>
            <a:lvl1pPr>
              <a:defRPr>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36200CB9-EBF5-D143-B768-35362C442128}"/>
              </a:ext>
            </a:extLst>
          </p:cNvPr>
          <p:cNvSpPr>
            <a:spLocks noGrp="1"/>
          </p:cNvSpPr>
          <p:nvPr>
            <p:ph type="subTitle" idx="1"/>
          </p:nvPr>
        </p:nvSpPr>
        <p:spPr>
          <a:xfrm>
            <a:off x="838200" y="3626080"/>
            <a:ext cx="9144000" cy="1655762"/>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07BD9428-9F96-6048-B331-C8CA4186F3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01103" y="5042493"/>
            <a:ext cx="3026921" cy="1509268"/>
          </a:xfrm>
          <a:prstGeom prst="rect">
            <a:avLst/>
          </a:prstGeom>
        </p:spPr>
      </p:pic>
    </p:spTree>
    <p:extLst>
      <p:ext uri="{BB962C8B-B14F-4D97-AF65-F5344CB8AC3E}">
        <p14:creationId xmlns:p14="http://schemas.microsoft.com/office/powerpoint/2010/main" val="3982896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 Chapter slide in secondary colour with doughnut">
    <p:bg>
      <p:bgPr>
        <a:solidFill>
          <a:srgbClr val="80BC00"/>
        </a:solidFill>
        <a:effectLst/>
      </p:bgPr>
    </p:bg>
    <p:spTree>
      <p:nvGrpSpPr>
        <p:cNvPr id="1" name=""/>
        <p:cNvGrpSpPr/>
        <p:nvPr/>
      </p:nvGrpSpPr>
      <p:grpSpPr>
        <a:xfrm>
          <a:off x="0" y="0"/>
          <a:ext cx="0" cy="0"/>
          <a:chOff x="0" y="0"/>
          <a:chExt cx="0" cy="0"/>
        </a:xfrm>
      </p:grpSpPr>
      <p:sp>
        <p:nvSpPr>
          <p:cNvPr id="8" name="Doughnut 7">
            <a:extLst>
              <a:ext uri="{FF2B5EF4-FFF2-40B4-BE49-F238E27FC236}">
                <a16:creationId xmlns:a16="http://schemas.microsoft.com/office/drawing/2014/main" id="{595AEC9D-C61F-FA42-B6ED-67099FDE6934}"/>
              </a:ext>
            </a:extLst>
          </p:cNvPr>
          <p:cNvSpPr/>
          <p:nvPr/>
        </p:nvSpPr>
        <p:spPr>
          <a:xfrm>
            <a:off x="-2572817" y="-1398948"/>
            <a:ext cx="9010152" cy="9010152"/>
          </a:xfrm>
          <a:prstGeom prst="donut">
            <a:avLst>
              <a:gd name="adj" fmla="val 20192"/>
            </a:avLst>
          </a:prstGeom>
          <a:solidFill>
            <a:srgbClr val="6AC9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9BBAB2B9-5083-784F-B1E1-99D31C5A0B32}"/>
              </a:ext>
            </a:extLst>
          </p:cNvPr>
          <p:cNvSpPr>
            <a:spLocks noGrp="1"/>
          </p:cNvSpPr>
          <p:nvPr>
            <p:ph type="title"/>
          </p:nvPr>
        </p:nvSpPr>
        <p:spPr>
          <a:xfrm>
            <a:off x="838200" y="1530045"/>
            <a:ext cx="10515600" cy="1325563"/>
          </a:xfrm>
        </p:spPr>
        <p:txBody>
          <a:bodyPr/>
          <a:lstStyle>
            <a:lvl1pPr>
              <a:defRPr>
                <a:solidFill>
                  <a:schemeClr val="bg1"/>
                </a:solidFill>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36200CB9-EBF5-D143-B768-35362C442128}"/>
              </a:ext>
            </a:extLst>
          </p:cNvPr>
          <p:cNvSpPr>
            <a:spLocks noGrp="1"/>
          </p:cNvSpPr>
          <p:nvPr>
            <p:ph type="subTitle" idx="1"/>
          </p:nvPr>
        </p:nvSpPr>
        <p:spPr>
          <a:xfrm>
            <a:off x="838200" y="3626080"/>
            <a:ext cx="9144000" cy="1655762"/>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07BD9428-9F96-6048-B331-C8CA4186F3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01103" y="5042493"/>
            <a:ext cx="3026921" cy="1509268"/>
          </a:xfrm>
          <a:prstGeom prst="rect">
            <a:avLst/>
          </a:prstGeom>
        </p:spPr>
      </p:pic>
    </p:spTree>
    <p:extLst>
      <p:ext uri="{BB962C8B-B14F-4D97-AF65-F5344CB8AC3E}">
        <p14:creationId xmlns:p14="http://schemas.microsoft.com/office/powerpoint/2010/main" val="3952128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solid HRP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204B01-618F-704D-B3E8-A089E4AFE2BF}"/>
              </a:ext>
            </a:extLst>
          </p:cNvPr>
          <p:cNvSpPr/>
          <p:nvPr/>
        </p:nvSpPr>
        <p:spPr>
          <a:xfrm>
            <a:off x="0" y="0"/>
            <a:ext cx="12192000" cy="5021172"/>
          </a:xfrm>
          <a:prstGeom prst="rect">
            <a:avLst/>
          </a:prstGeom>
          <a:solidFill>
            <a:srgbClr val="1E6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723696" y="3341039"/>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oughnut 9">
            <a:extLst>
              <a:ext uri="{FF2B5EF4-FFF2-40B4-BE49-F238E27FC236}">
                <a16:creationId xmlns:a16="http://schemas.microsoft.com/office/drawing/2014/main" id="{DE87A343-2606-5D44-8010-28022CFB4FFE}"/>
              </a:ext>
            </a:extLst>
          </p:cNvPr>
          <p:cNvSpPr/>
          <p:nvPr/>
        </p:nvSpPr>
        <p:spPr>
          <a:xfrm>
            <a:off x="5301735" y="-3988980"/>
            <a:ext cx="9010152" cy="9010152"/>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pic>
        <p:nvPicPr>
          <p:cNvPr id="11" name="Picture 10">
            <a:extLst>
              <a:ext uri="{FF2B5EF4-FFF2-40B4-BE49-F238E27FC236}">
                <a16:creationId xmlns:a16="http://schemas.microsoft.com/office/drawing/2014/main" id="{7ADFC7B3-20A1-8A42-8A16-C89517CD22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1414" y="5552369"/>
            <a:ext cx="2333392" cy="1163464"/>
          </a:xfrm>
          <a:prstGeom prst="rect">
            <a:avLst/>
          </a:prstGeom>
        </p:spPr>
      </p:pic>
      <p:pic>
        <p:nvPicPr>
          <p:cNvPr id="12" name="Picture 11">
            <a:extLst>
              <a:ext uri="{FF2B5EF4-FFF2-40B4-BE49-F238E27FC236}">
                <a16:creationId xmlns:a16="http://schemas.microsoft.com/office/drawing/2014/main" id="{B9534B37-29FB-AB4B-AEED-3C99C0E32B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401" t="29928" r="10067" b="31925"/>
          <a:stretch/>
        </p:blipFill>
        <p:spPr>
          <a:xfrm>
            <a:off x="304596" y="5021172"/>
            <a:ext cx="6125404" cy="1651466"/>
          </a:xfrm>
          <a:prstGeom prst="rect">
            <a:avLst/>
          </a:prstGeom>
        </p:spPr>
      </p:pic>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723696" y="693077"/>
            <a:ext cx="7242857" cy="2387600"/>
          </a:xfrm>
        </p:spPr>
        <p:txBody>
          <a:bodyPr anchor="b"/>
          <a:lstStyle>
            <a:lvl1pPr algn="l">
              <a:defRPr sz="6600">
                <a:solidFill>
                  <a:schemeClr val="bg1"/>
                </a:solidFill>
              </a:defRPr>
            </a:lvl1pPr>
          </a:lstStyle>
          <a:p>
            <a:r>
              <a:rPr lang="en-US"/>
              <a:t>Click to edit Master title style</a:t>
            </a:r>
          </a:p>
        </p:txBody>
      </p:sp>
    </p:spTree>
    <p:extLst>
      <p:ext uri="{BB962C8B-B14F-4D97-AF65-F5344CB8AC3E}">
        <p14:creationId xmlns:p14="http://schemas.microsoft.com/office/powerpoint/2010/main" val="1099882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1FEA5AE-8979-DC4E-9257-ABDE78CF16D6}"/>
              </a:ext>
            </a:extLst>
          </p:cNvPr>
          <p:cNvSpPr>
            <a:spLocks noGrp="1"/>
          </p:cNvSpPr>
          <p:nvPr>
            <p:ph type="pic" sz="quarter" idx="10"/>
          </p:nvPr>
        </p:nvSpPr>
        <p:spPr>
          <a:xfrm>
            <a:off x="0" y="-649"/>
            <a:ext cx="12192000" cy="4997450"/>
          </a:xfrm>
          <a:solidFill>
            <a:schemeClr val="bg1">
              <a:lumMod val="85000"/>
            </a:schemeClr>
          </a:solidFill>
        </p:spPr>
        <p:txBody>
          <a:bodyPr/>
          <a:lstStyle/>
          <a:p>
            <a:endParaRPr lang="en-US"/>
          </a:p>
        </p:txBody>
      </p:sp>
      <p:sp>
        <p:nvSpPr>
          <p:cNvPr id="9" name="Subtitle 2">
            <a:extLst>
              <a:ext uri="{FF2B5EF4-FFF2-40B4-BE49-F238E27FC236}">
                <a16:creationId xmlns:a16="http://schemas.microsoft.com/office/drawing/2014/main" id="{DCA916D8-1732-7748-B4AE-F163A49F20EA}"/>
              </a:ext>
            </a:extLst>
          </p:cNvPr>
          <p:cNvSpPr>
            <a:spLocks noGrp="1"/>
          </p:cNvSpPr>
          <p:nvPr>
            <p:ph type="subTitle" idx="1"/>
          </p:nvPr>
        </p:nvSpPr>
        <p:spPr>
          <a:xfrm>
            <a:off x="3048000" y="2097243"/>
            <a:ext cx="9144000" cy="1655762"/>
          </a:xfrm>
        </p:spPr>
        <p:txBody>
          <a:bodyPr rIns="28800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7337E9D7-B2DB-2242-8962-9AD69B63AE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1414" y="5552369"/>
            <a:ext cx="2333392" cy="1163464"/>
          </a:xfrm>
          <a:prstGeom prst="rect">
            <a:avLst/>
          </a:prstGeom>
        </p:spPr>
      </p:pic>
      <p:pic>
        <p:nvPicPr>
          <p:cNvPr id="12" name="Picture 11">
            <a:extLst>
              <a:ext uri="{FF2B5EF4-FFF2-40B4-BE49-F238E27FC236}">
                <a16:creationId xmlns:a16="http://schemas.microsoft.com/office/drawing/2014/main" id="{609542D6-16B9-4C41-8200-1E49497F26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401" t="29928" r="10067" b="31925"/>
          <a:stretch/>
        </p:blipFill>
        <p:spPr>
          <a:xfrm>
            <a:off x="304596" y="5021172"/>
            <a:ext cx="6125404" cy="1651466"/>
          </a:xfrm>
          <a:prstGeom prst="rect">
            <a:avLst/>
          </a:prstGeom>
        </p:spPr>
      </p:pic>
      <p:sp>
        <p:nvSpPr>
          <p:cNvPr id="13" name="Title 1">
            <a:extLst>
              <a:ext uri="{FF2B5EF4-FFF2-40B4-BE49-F238E27FC236}">
                <a16:creationId xmlns:a16="http://schemas.microsoft.com/office/drawing/2014/main" id="{2EFA6112-8198-494C-B21D-BFF896138831}"/>
              </a:ext>
            </a:extLst>
          </p:cNvPr>
          <p:cNvSpPr>
            <a:spLocks noGrp="1"/>
          </p:cNvSpPr>
          <p:nvPr>
            <p:ph type="ctrTitle"/>
          </p:nvPr>
        </p:nvSpPr>
        <p:spPr>
          <a:xfrm>
            <a:off x="1415441" y="853447"/>
            <a:ext cx="10776559" cy="1012931"/>
          </a:xfrm>
          <a:solidFill>
            <a:srgbClr val="A6228C"/>
          </a:solidFill>
        </p:spPr>
        <p:txBody>
          <a:bodyPr rIns="251999" anchor="b"/>
          <a:lstStyle>
            <a:lvl1pPr algn="r">
              <a:defRPr sz="66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89436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Title and Content">
    <p:bg>
      <p:bgPr>
        <a:solidFill>
          <a:srgbClr val="1E639B"/>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4FFBBD87-5492-D043-9CC1-DDD66B5C560E}"/>
              </a:ext>
            </a:extLst>
          </p:cNvPr>
          <p:cNvSpPr>
            <a:spLocks noGrp="1"/>
          </p:cNvSpPr>
          <p:nvPr>
            <p:ph type="pic" sz="quarter" idx="10"/>
          </p:nvPr>
        </p:nvSpPr>
        <p:spPr>
          <a:xfrm>
            <a:off x="7405282" y="808646"/>
            <a:ext cx="6480000" cy="6480000"/>
          </a:xfrm>
          <a:prstGeom prst="ellipse">
            <a:avLst/>
          </a:prstGeom>
          <a:solidFill>
            <a:schemeClr val="bg1">
              <a:lumMod val="85000"/>
            </a:schemeClr>
          </a:solidFill>
        </p:spPr>
        <p:txBody>
          <a:bodyPr/>
          <a:lstStyle/>
          <a:p>
            <a:endParaRPr lang="en-US"/>
          </a:p>
        </p:txBody>
      </p:sp>
      <p:sp>
        <p:nvSpPr>
          <p:cNvPr id="11" name="Title 1">
            <a:extLst>
              <a:ext uri="{FF2B5EF4-FFF2-40B4-BE49-F238E27FC236}">
                <a16:creationId xmlns:a16="http://schemas.microsoft.com/office/drawing/2014/main" id="{C98593C3-B6EC-094C-97B2-58B989928203}"/>
              </a:ext>
            </a:extLst>
          </p:cNvPr>
          <p:cNvSpPr>
            <a:spLocks noGrp="1"/>
          </p:cNvSpPr>
          <p:nvPr>
            <p:ph type="ctrTitle"/>
          </p:nvPr>
        </p:nvSpPr>
        <p:spPr>
          <a:xfrm>
            <a:off x="723696" y="693077"/>
            <a:ext cx="4310773" cy="2387600"/>
          </a:xfrm>
        </p:spPr>
        <p:txBody>
          <a:bodyPr anchor="b"/>
          <a:lstStyle>
            <a:lvl1pPr algn="l">
              <a:defRPr sz="6600">
                <a:solidFill>
                  <a:schemeClr val="bg1"/>
                </a:solidFill>
              </a:defRPr>
            </a:lvl1pPr>
          </a:lstStyle>
          <a:p>
            <a:r>
              <a:rPr lang="en-GB"/>
              <a:t>Click to edit Master title style</a:t>
            </a:r>
            <a:endParaRPr lang="en-US"/>
          </a:p>
        </p:txBody>
      </p:sp>
      <p:sp>
        <p:nvSpPr>
          <p:cNvPr id="14" name="Subtitle 2">
            <a:extLst>
              <a:ext uri="{FF2B5EF4-FFF2-40B4-BE49-F238E27FC236}">
                <a16:creationId xmlns:a16="http://schemas.microsoft.com/office/drawing/2014/main" id="{F673BAC1-304C-4D4B-9364-1F356806F45C}"/>
              </a:ext>
            </a:extLst>
          </p:cNvPr>
          <p:cNvSpPr>
            <a:spLocks noGrp="1"/>
          </p:cNvSpPr>
          <p:nvPr>
            <p:ph type="subTitle" idx="1"/>
          </p:nvPr>
        </p:nvSpPr>
        <p:spPr>
          <a:xfrm>
            <a:off x="723696" y="3553696"/>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Doughnut 15">
            <a:extLst>
              <a:ext uri="{FF2B5EF4-FFF2-40B4-BE49-F238E27FC236}">
                <a16:creationId xmlns:a16="http://schemas.microsoft.com/office/drawing/2014/main" id="{9D4FD17E-AEF3-8548-8B75-611B80B8A5DB}"/>
              </a:ext>
            </a:extLst>
          </p:cNvPr>
          <p:cNvSpPr/>
          <p:nvPr/>
        </p:nvSpPr>
        <p:spPr>
          <a:xfrm>
            <a:off x="5760502" y="-1218963"/>
            <a:ext cx="9010152" cy="9010152"/>
          </a:xfrm>
          <a:prstGeom prst="donut">
            <a:avLst>
              <a:gd name="adj" fmla="val 20192"/>
            </a:avLst>
          </a:prstGeom>
          <a:solidFill>
            <a:srgbClr val="5B2C8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17" name="Picture Placeholder 4">
            <a:extLst>
              <a:ext uri="{FF2B5EF4-FFF2-40B4-BE49-F238E27FC236}">
                <a16:creationId xmlns:a16="http://schemas.microsoft.com/office/drawing/2014/main" id="{CD38E3C9-333F-D748-9305-C2F55DBEFC52}"/>
              </a:ext>
            </a:extLst>
          </p:cNvPr>
          <p:cNvSpPr>
            <a:spLocks noGrp="1"/>
          </p:cNvSpPr>
          <p:nvPr>
            <p:ph type="pic" sz="quarter" idx="11"/>
          </p:nvPr>
        </p:nvSpPr>
        <p:spPr>
          <a:xfrm>
            <a:off x="5190115" y="190730"/>
            <a:ext cx="3708000" cy="3708000"/>
          </a:xfrm>
          <a:prstGeom prst="ellipse">
            <a:avLst/>
          </a:prstGeom>
          <a:solidFill>
            <a:schemeClr val="bg1">
              <a:lumMod val="85000"/>
            </a:schemeClr>
          </a:solidFill>
          <a:ln w="190500">
            <a:solidFill>
              <a:schemeClr val="bg1"/>
            </a:solidFill>
          </a:ln>
        </p:spPr>
        <p:txBody>
          <a:bodyPr/>
          <a:lstStyle/>
          <a:p>
            <a:endParaRPr lang="en-US"/>
          </a:p>
        </p:txBody>
      </p:sp>
      <p:pic>
        <p:nvPicPr>
          <p:cNvPr id="19" name="Picture 18">
            <a:extLst>
              <a:ext uri="{FF2B5EF4-FFF2-40B4-BE49-F238E27FC236}">
                <a16:creationId xmlns:a16="http://schemas.microsoft.com/office/drawing/2014/main" id="{113D2117-E3B9-0A4E-AF65-B9B856B159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659" y="4830905"/>
            <a:ext cx="3026921" cy="1509268"/>
          </a:xfrm>
          <a:prstGeom prst="rect">
            <a:avLst/>
          </a:prstGeom>
        </p:spPr>
      </p:pic>
      <p:sp>
        <p:nvSpPr>
          <p:cNvPr id="20" name="Oval 19">
            <a:extLst>
              <a:ext uri="{FF2B5EF4-FFF2-40B4-BE49-F238E27FC236}">
                <a16:creationId xmlns:a16="http://schemas.microsoft.com/office/drawing/2014/main" id="{53C14316-C349-394F-8179-B3DDBB8594E4}"/>
              </a:ext>
            </a:extLst>
          </p:cNvPr>
          <p:cNvSpPr/>
          <p:nvPr/>
        </p:nvSpPr>
        <p:spPr>
          <a:xfrm>
            <a:off x="723696" y="3155833"/>
            <a:ext cx="251404" cy="251404"/>
          </a:xfrm>
          <a:prstGeom prst="ellipse">
            <a:avLst/>
          </a:prstGeom>
          <a:solidFill>
            <a:srgbClr val="F2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FD648D69-4898-0140-9E5A-C645D7434680}"/>
              </a:ext>
            </a:extLst>
          </p:cNvPr>
          <p:cNvSpPr/>
          <p:nvPr/>
        </p:nvSpPr>
        <p:spPr>
          <a:xfrm>
            <a:off x="1108795" y="3155833"/>
            <a:ext cx="251404" cy="251404"/>
          </a:xfrm>
          <a:prstGeom prst="ellipse">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B5F06195-6F79-604E-8FF2-1F0764B9C24C}"/>
              </a:ext>
            </a:extLst>
          </p:cNvPr>
          <p:cNvSpPr/>
          <p:nvPr/>
        </p:nvSpPr>
        <p:spPr>
          <a:xfrm>
            <a:off x="1493894" y="3155832"/>
            <a:ext cx="251404" cy="251404"/>
          </a:xfrm>
          <a:prstGeom prst="ellipse">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FB38A24E-13F2-5D42-836B-43D86CBEB8EB}"/>
              </a:ext>
            </a:extLst>
          </p:cNvPr>
          <p:cNvSpPr/>
          <p:nvPr/>
        </p:nvSpPr>
        <p:spPr>
          <a:xfrm>
            <a:off x="1878993" y="3155831"/>
            <a:ext cx="251404" cy="251404"/>
          </a:xfrm>
          <a:prstGeom prst="ellipse">
            <a:avLst/>
          </a:prstGeom>
          <a:solidFill>
            <a:srgbClr val="5B2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C573E765-7B69-924B-A2A4-CEEC017A9784}"/>
              </a:ext>
            </a:extLst>
          </p:cNvPr>
          <p:cNvSpPr/>
          <p:nvPr/>
        </p:nvSpPr>
        <p:spPr>
          <a:xfrm>
            <a:off x="2267621" y="3155831"/>
            <a:ext cx="251404" cy="251404"/>
          </a:xfrm>
          <a:prstGeom prst="ellipse">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2849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End slide 'Discussion' HRP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3C67EB-E02C-5C43-B381-245EDC8F02AB}"/>
              </a:ext>
            </a:extLst>
          </p:cNvPr>
          <p:cNvSpPr/>
          <p:nvPr/>
        </p:nvSpPr>
        <p:spPr>
          <a:xfrm>
            <a:off x="0" y="0"/>
            <a:ext cx="12192000" cy="5021172"/>
          </a:xfrm>
          <a:prstGeom prst="rect">
            <a:avLst/>
          </a:prstGeom>
          <a:solidFill>
            <a:srgbClr val="1E6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ghnut 8">
            <a:extLst>
              <a:ext uri="{FF2B5EF4-FFF2-40B4-BE49-F238E27FC236}">
                <a16:creationId xmlns:a16="http://schemas.microsoft.com/office/drawing/2014/main" id="{CD21E5DD-824E-6C4E-94B2-52E451E1BC3A}"/>
              </a:ext>
            </a:extLst>
          </p:cNvPr>
          <p:cNvSpPr/>
          <p:nvPr/>
        </p:nvSpPr>
        <p:spPr>
          <a:xfrm>
            <a:off x="-1775471" y="-3966456"/>
            <a:ext cx="9010152" cy="9010152"/>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pic>
        <p:nvPicPr>
          <p:cNvPr id="10" name="Picture 9">
            <a:extLst>
              <a:ext uri="{FF2B5EF4-FFF2-40B4-BE49-F238E27FC236}">
                <a16:creationId xmlns:a16="http://schemas.microsoft.com/office/drawing/2014/main" id="{29A90A8C-DA30-9C4C-A88B-E6F1BFDC5C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1414" y="5552369"/>
            <a:ext cx="2333392" cy="1163464"/>
          </a:xfrm>
          <a:prstGeom prst="rect">
            <a:avLst/>
          </a:prstGeom>
        </p:spPr>
      </p:pic>
      <p:pic>
        <p:nvPicPr>
          <p:cNvPr id="11" name="Picture 10">
            <a:extLst>
              <a:ext uri="{FF2B5EF4-FFF2-40B4-BE49-F238E27FC236}">
                <a16:creationId xmlns:a16="http://schemas.microsoft.com/office/drawing/2014/main" id="{769199B0-8FFE-9C48-B9D8-3CFA7D8F0F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401" t="29928" r="10067" b="31925"/>
          <a:stretch/>
        </p:blipFill>
        <p:spPr>
          <a:xfrm>
            <a:off x="304596" y="5021172"/>
            <a:ext cx="6125404" cy="1651466"/>
          </a:xfrm>
          <a:prstGeom prst="rect">
            <a:avLst/>
          </a:prstGeom>
        </p:spPr>
      </p:pic>
      <p:sp>
        <p:nvSpPr>
          <p:cNvPr id="12" name="Title 1">
            <a:extLst>
              <a:ext uri="{FF2B5EF4-FFF2-40B4-BE49-F238E27FC236}">
                <a16:creationId xmlns:a16="http://schemas.microsoft.com/office/drawing/2014/main" id="{F260456C-F96F-2847-8196-C87A25FF2618}"/>
              </a:ext>
            </a:extLst>
          </p:cNvPr>
          <p:cNvSpPr>
            <a:spLocks noGrp="1"/>
          </p:cNvSpPr>
          <p:nvPr>
            <p:ph type="ctrTitle" hasCustomPrompt="1"/>
          </p:nvPr>
        </p:nvSpPr>
        <p:spPr>
          <a:xfrm>
            <a:off x="723696" y="693077"/>
            <a:ext cx="7242857" cy="1436348"/>
          </a:xfrm>
        </p:spPr>
        <p:txBody>
          <a:bodyPr anchor="b"/>
          <a:lstStyle>
            <a:lvl1pPr algn="l">
              <a:defRPr sz="8800">
                <a:solidFill>
                  <a:schemeClr val="bg1"/>
                </a:solidFill>
              </a:defRPr>
            </a:lvl1pPr>
          </a:lstStyle>
          <a:p>
            <a:r>
              <a:rPr lang="en-GB"/>
              <a:t>Discussion</a:t>
            </a:r>
            <a:endParaRPr lang="en-US"/>
          </a:p>
        </p:txBody>
      </p:sp>
    </p:spTree>
    <p:extLst>
      <p:ext uri="{BB962C8B-B14F-4D97-AF65-F5344CB8AC3E}">
        <p14:creationId xmlns:p14="http://schemas.microsoft.com/office/powerpoint/2010/main" val="1154618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End slide 'Discussion' with pic">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FB519B9-D948-1A4E-AC4F-22DFF587E9A2}"/>
              </a:ext>
            </a:extLst>
          </p:cNvPr>
          <p:cNvSpPr>
            <a:spLocks noGrp="1"/>
          </p:cNvSpPr>
          <p:nvPr>
            <p:ph type="pic" sz="quarter" idx="10"/>
          </p:nvPr>
        </p:nvSpPr>
        <p:spPr>
          <a:xfrm>
            <a:off x="0" y="-649"/>
            <a:ext cx="12192000" cy="4997450"/>
          </a:xfrm>
          <a:solidFill>
            <a:schemeClr val="bg1">
              <a:lumMod val="85000"/>
            </a:schemeClr>
          </a:solidFill>
        </p:spPr>
        <p:txBody>
          <a:bodyPr/>
          <a:lstStyle/>
          <a:p>
            <a:endParaRPr lang="en-US"/>
          </a:p>
        </p:txBody>
      </p:sp>
      <p:pic>
        <p:nvPicPr>
          <p:cNvPr id="15" name="Picture 14">
            <a:extLst>
              <a:ext uri="{FF2B5EF4-FFF2-40B4-BE49-F238E27FC236}">
                <a16:creationId xmlns:a16="http://schemas.microsoft.com/office/drawing/2014/main" id="{7CFC3F78-02F1-2247-A3F3-6C1E7A08C1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1414" y="5552369"/>
            <a:ext cx="2333392" cy="1163464"/>
          </a:xfrm>
          <a:prstGeom prst="rect">
            <a:avLst/>
          </a:prstGeom>
        </p:spPr>
      </p:pic>
      <p:pic>
        <p:nvPicPr>
          <p:cNvPr id="16" name="Picture 15">
            <a:extLst>
              <a:ext uri="{FF2B5EF4-FFF2-40B4-BE49-F238E27FC236}">
                <a16:creationId xmlns:a16="http://schemas.microsoft.com/office/drawing/2014/main" id="{4E632C2F-F1F4-5947-8AC3-1580177415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401" t="29928" r="10067" b="31925"/>
          <a:stretch/>
        </p:blipFill>
        <p:spPr>
          <a:xfrm>
            <a:off x="304596" y="5021172"/>
            <a:ext cx="6125404" cy="1651466"/>
          </a:xfrm>
          <a:prstGeom prst="rect">
            <a:avLst/>
          </a:prstGeom>
        </p:spPr>
      </p:pic>
      <p:sp>
        <p:nvSpPr>
          <p:cNvPr id="17" name="Title 1">
            <a:extLst>
              <a:ext uri="{FF2B5EF4-FFF2-40B4-BE49-F238E27FC236}">
                <a16:creationId xmlns:a16="http://schemas.microsoft.com/office/drawing/2014/main" id="{5612B734-5EFC-D04A-A99E-E9DA277FA9E6}"/>
              </a:ext>
            </a:extLst>
          </p:cNvPr>
          <p:cNvSpPr>
            <a:spLocks noGrp="1"/>
          </p:cNvSpPr>
          <p:nvPr>
            <p:ph type="ctrTitle" hasCustomPrompt="1"/>
          </p:nvPr>
        </p:nvSpPr>
        <p:spPr>
          <a:xfrm>
            <a:off x="6713951" y="2467627"/>
            <a:ext cx="5478049" cy="1252603"/>
          </a:xfrm>
          <a:solidFill>
            <a:srgbClr val="1E639B"/>
          </a:solidFill>
        </p:spPr>
        <p:txBody>
          <a:bodyPr rIns="251999" anchor="b"/>
          <a:lstStyle>
            <a:lvl1pPr algn="r">
              <a:defRPr sz="8800">
                <a:solidFill>
                  <a:schemeClr val="bg1"/>
                </a:solidFill>
              </a:defRPr>
            </a:lvl1pPr>
          </a:lstStyle>
          <a:p>
            <a:r>
              <a:rPr lang="en-GB"/>
              <a:t>Discussion</a:t>
            </a:r>
            <a:endParaRPr lang="en-US"/>
          </a:p>
        </p:txBody>
      </p:sp>
      <p:sp>
        <p:nvSpPr>
          <p:cNvPr id="18" name="Title 1">
            <a:extLst>
              <a:ext uri="{FF2B5EF4-FFF2-40B4-BE49-F238E27FC236}">
                <a16:creationId xmlns:a16="http://schemas.microsoft.com/office/drawing/2014/main" id="{5DB0D6CF-5EE1-A542-B5D8-B77B0DC81235}"/>
              </a:ext>
            </a:extLst>
          </p:cNvPr>
          <p:cNvSpPr txBox="1">
            <a:spLocks/>
          </p:cNvSpPr>
          <p:nvPr/>
        </p:nvSpPr>
        <p:spPr>
          <a:xfrm>
            <a:off x="723696" y="693077"/>
            <a:ext cx="7242857" cy="143634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8800" b="1" kern="1200">
                <a:solidFill>
                  <a:schemeClr val="bg1"/>
                </a:solidFill>
                <a:latin typeface="+mn-lt"/>
                <a:ea typeface="+mj-ea"/>
                <a:cs typeface="+mj-cs"/>
              </a:defRPr>
            </a:lvl1pPr>
          </a:lstStyle>
          <a:p>
            <a:endParaRPr lang="en-US"/>
          </a:p>
        </p:txBody>
      </p:sp>
    </p:spTree>
    <p:extLst>
      <p:ext uri="{BB962C8B-B14F-4D97-AF65-F5344CB8AC3E}">
        <p14:creationId xmlns:p14="http://schemas.microsoft.com/office/powerpoint/2010/main" val="2435052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Discussion' with pic in doughn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C81CD8-9F37-DE45-9B6F-9FE5B2C0CCD8}"/>
              </a:ext>
            </a:extLst>
          </p:cNvPr>
          <p:cNvSpPr txBox="1">
            <a:spLocks/>
          </p:cNvSpPr>
          <p:nvPr/>
        </p:nvSpPr>
        <p:spPr>
          <a:xfrm>
            <a:off x="317414" y="-106919"/>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n-US" sz="9600" b="1">
                <a:solidFill>
                  <a:srgbClr val="005C8D"/>
                </a:solidFill>
                <a:cs typeface="Calibri" panose="020F0502020204030204" pitchFamily="34" charset="0"/>
              </a:rPr>
              <a:t>Discussion</a:t>
            </a:r>
          </a:p>
        </p:txBody>
      </p:sp>
      <p:sp>
        <p:nvSpPr>
          <p:cNvPr id="19" name="Oval 18">
            <a:extLst>
              <a:ext uri="{FF2B5EF4-FFF2-40B4-BE49-F238E27FC236}">
                <a16:creationId xmlns:a16="http://schemas.microsoft.com/office/drawing/2014/main" id="{A3C98463-A7E9-9A43-A5F1-3A073CD914FA}"/>
              </a:ext>
            </a:extLst>
          </p:cNvPr>
          <p:cNvSpPr/>
          <p:nvPr/>
        </p:nvSpPr>
        <p:spPr>
          <a:xfrm>
            <a:off x="560089" y="1828805"/>
            <a:ext cx="251404" cy="251404"/>
          </a:xfrm>
          <a:prstGeom prst="ellipse">
            <a:avLst/>
          </a:prstGeom>
          <a:solidFill>
            <a:srgbClr val="E26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C93A5DDF-C12E-D246-8956-2A5D252DD490}"/>
              </a:ext>
            </a:extLst>
          </p:cNvPr>
          <p:cNvSpPr/>
          <p:nvPr/>
        </p:nvSpPr>
        <p:spPr>
          <a:xfrm>
            <a:off x="945188" y="1828805"/>
            <a:ext cx="251404" cy="251404"/>
          </a:xfrm>
          <a:prstGeom prst="ellipse">
            <a:avLst/>
          </a:prstGeom>
          <a:solidFill>
            <a:srgbClr val="EAA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307A4FAB-9892-2245-A611-7554CBF4745F}"/>
              </a:ext>
            </a:extLst>
          </p:cNvPr>
          <p:cNvSpPr/>
          <p:nvPr/>
        </p:nvSpPr>
        <p:spPr>
          <a:xfrm>
            <a:off x="1330287" y="1828804"/>
            <a:ext cx="251404" cy="251404"/>
          </a:xfrm>
          <a:prstGeom prst="ellipse">
            <a:avLst/>
          </a:prstGeom>
          <a:solidFill>
            <a:srgbClr val="952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A2DA753E-1C46-4B48-82C9-97F18FA6D47E}"/>
              </a:ext>
            </a:extLst>
          </p:cNvPr>
          <p:cNvSpPr/>
          <p:nvPr/>
        </p:nvSpPr>
        <p:spPr>
          <a:xfrm>
            <a:off x="1715386" y="1828803"/>
            <a:ext cx="251404" cy="251404"/>
          </a:xfrm>
          <a:prstGeom prst="ellipse">
            <a:avLst/>
          </a:prstGeom>
          <a:solidFill>
            <a:srgbClr val="4E2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B4D05E03-E2F5-5D4D-B29E-F9948B329B8F}"/>
              </a:ext>
            </a:extLst>
          </p:cNvPr>
          <p:cNvSpPr/>
          <p:nvPr/>
        </p:nvSpPr>
        <p:spPr>
          <a:xfrm>
            <a:off x="2104014" y="1828803"/>
            <a:ext cx="251404" cy="251404"/>
          </a:xfrm>
          <a:prstGeom prst="ellipse">
            <a:avLst/>
          </a:prstGeom>
          <a:solidFill>
            <a:srgbClr val="77B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4" name="Picture Placeholder 4">
            <a:extLst>
              <a:ext uri="{FF2B5EF4-FFF2-40B4-BE49-F238E27FC236}">
                <a16:creationId xmlns:a16="http://schemas.microsoft.com/office/drawing/2014/main" id="{E3CD00A9-B9C3-0941-81EB-98025735A593}"/>
              </a:ext>
            </a:extLst>
          </p:cNvPr>
          <p:cNvSpPr>
            <a:spLocks noGrp="1"/>
          </p:cNvSpPr>
          <p:nvPr>
            <p:ph type="pic" sz="quarter" idx="10"/>
          </p:nvPr>
        </p:nvSpPr>
        <p:spPr>
          <a:xfrm>
            <a:off x="6831299" y="1086881"/>
            <a:ext cx="8056173" cy="8056171"/>
          </a:xfrm>
          <a:prstGeom prst="donut">
            <a:avLst>
              <a:gd name="adj" fmla="val 20973"/>
            </a:avLst>
          </a:prstGeom>
          <a:solidFill>
            <a:schemeClr val="bg1">
              <a:lumMod val="85000"/>
            </a:schemeClr>
          </a:solidFill>
        </p:spPr>
        <p:txBody>
          <a:bodyPr/>
          <a:lstStyle/>
          <a:p>
            <a:endParaRPr lang="en-US"/>
          </a:p>
        </p:txBody>
      </p:sp>
      <p:sp>
        <p:nvSpPr>
          <p:cNvPr id="25" name="Doughnut 24">
            <a:extLst>
              <a:ext uri="{FF2B5EF4-FFF2-40B4-BE49-F238E27FC236}">
                <a16:creationId xmlns:a16="http://schemas.microsoft.com/office/drawing/2014/main" id="{E96C507B-096F-9342-9FF9-DF21997ABE6F}"/>
              </a:ext>
            </a:extLst>
          </p:cNvPr>
          <p:cNvSpPr/>
          <p:nvPr/>
        </p:nvSpPr>
        <p:spPr>
          <a:xfrm>
            <a:off x="5760502" y="-1231489"/>
            <a:ext cx="6792839" cy="6792839"/>
          </a:xfrm>
          <a:prstGeom prst="donut">
            <a:avLst>
              <a:gd name="adj" fmla="val 20192"/>
            </a:avLst>
          </a:prstGeom>
          <a:solidFill>
            <a:srgbClr val="6AC9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pic>
        <p:nvPicPr>
          <p:cNvPr id="26" name="Picture 25">
            <a:extLst>
              <a:ext uri="{FF2B5EF4-FFF2-40B4-BE49-F238E27FC236}">
                <a16:creationId xmlns:a16="http://schemas.microsoft.com/office/drawing/2014/main" id="{8E37F1B2-866F-5D43-BF77-55A9E3D318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1414" y="5552369"/>
            <a:ext cx="2333392" cy="1163464"/>
          </a:xfrm>
          <a:prstGeom prst="rect">
            <a:avLst/>
          </a:prstGeom>
        </p:spPr>
      </p:pic>
      <p:pic>
        <p:nvPicPr>
          <p:cNvPr id="27" name="Picture 26">
            <a:extLst>
              <a:ext uri="{FF2B5EF4-FFF2-40B4-BE49-F238E27FC236}">
                <a16:creationId xmlns:a16="http://schemas.microsoft.com/office/drawing/2014/main" id="{378936D9-86C6-2645-BBF3-20B495DFF4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401" t="29928" r="10067" b="31925"/>
          <a:stretch/>
        </p:blipFill>
        <p:spPr>
          <a:xfrm>
            <a:off x="307351" y="5034454"/>
            <a:ext cx="6125404" cy="1651466"/>
          </a:xfrm>
          <a:prstGeom prst="rect">
            <a:avLst/>
          </a:prstGeom>
        </p:spPr>
      </p:pic>
    </p:spTree>
    <p:extLst>
      <p:ext uri="{BB962C8B-B14F-4D97-AF65-F5344CB8AC3E}">
        <p14:creationId xmlns:p14="http://schemas.microsoft.com/office/powerpoint/2010/main" val="3745913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Acknowledgem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89FA-2182-6745-873A-FDBB0F9E748C}"/>
              </a:ext>
            </a:extLst>
          </p:cNvPr>
          <p:cNvSpPr>
            <a:spLocks noGrp="1"/>
          </p:cNvSpPr>
          <p:nvPr>
            <p:ph type="title" hasCustomPrompt="1"/>
          </p:nvPr>
        </p:nvSpPr>
        <p:spPr/>
        <p:txBody>
          <a:bodyPr/>
          <a:lstStyle>
            <a:lvl1pPr>
              <a:defRPr>
                <a:solidFill>
                  <a:srgbClr val="1E639B"/>
                </a:solidFill>
              </a:defRPr>
            </a:lvl1pPr>
          </a:lstStyle>
          <a:p>
            <a:r>
              <a:rPr lang="en-GB"/>
              <a:t>Acknowledgements</a:t>
            </a:r>
            <a:endParaRPr lang="en-US"/>
          </a:p>
        </p:txBody>
      </p:sp>
      <p:sp>
        <p:nvSpPr>
          <p:cNvPr id="3" name="Content Placeholder 2">
            <a:extLst>
              <a:ext uri="{FF2B5EF4-FFF2-40B4-BE49-F238E27FC236}">
                <a16:creationId xmlns:a16="http://schemas.microsoft.com/office/drawing/2014/main" id="{B00099EB-7858-434F-9D56-E584C92FC751}"/>
              </a:ext>
            </a:extLst>
          </p:cNvPr>
          <p:cNvSpPr>
            <a:spLocks noGrp="1"/>
          </p:cNvSpPr>
          <p:nvPr>
            <p:ph sz="half" idx="1"/>
          </p:nvPr>
        </p:nvSpPr>
        <p:spPr>
          <a:xfrm>
            <a:off x="838200" y="1825625"/>
            <a:ext cx="5181600" cy="4351338"/>
          </a:xfrm>
        </p:spPr>
        <p:txBody>
          <a:bodyPr/>
          <a:lstStyle>
            <a:lvl1pPr>
              <a:defRPr>
                <a:solidFill>
                  <a:srgbClr val="1E639B"/>
                </a:solidFill>
              </a:defRPr>
            </a:lvl1pPr>
            <a:lvl2pPr>
              <a:defRPr>
                <a:solidFill>
                  <a:srgbClr val="1E639B"/>
                </a:solidFill>
              </a:defRPr>
            </a:lvl2pPr>
          </a:lstStyle>
          <a:p>
            <a:pPr lvl="0"/>
            <a:r>
              <a:rPr lang="en-GB"/>
              <a:t>Click to edit Master text styles</a:t>
            </a:r>
          </a:p>
          <a:p>
            <a:pPr lvl="1"/>
            <a:r>
              <a:rPr lang="en-GB"/>
              <a:t>Second level</a:t>
            </a:r>
          </a:p>
        </p:txBody>
      </p:sp>
      <p:sp>
        <p:nvSpPr>
          <p:cNvPr id="4" name="Content Placeholder 3">
            <a:extLst>
              <a:ext uri="{FF2B5EF4-FFF2-40B4-BE49-F238E27FC236}">
                <a16:creationId xmlns:a16="http://schemas.microsoft.com/office/drawing/2014/main" id="{59A4927B-BB83-F049-B06B-54022C8EBD9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p:txBody>
      </p:sp>
      <p:pic>
        <p:nvPicPr>
          <p:cNvPr id="11" name="Picture 10">
            <a:extLst>
              <a:ext uri="{FF2B5EF4-FFF2-40B4-BE49-F238E27FC236}">
                <a16:creationId xmlns:a16="http://schemas.microsoft.com/office/drawing/2014/main" id="{AB201D4A-57C3-3747-8312-2CBF77044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4899" y="5723298"/>
            <a:ext cx="1819702" cy="907330"/>
          </a:xfrm>
          <a:prstGeom prst="rect">
            <a:avLst/>
          </a:prstGeom>
        </p:spPr>
      </p:pic>
      <p:sp>
        <p:nvSpPr>
          <p:cNvPr id="12" name="Doughnut 11">
            <a:extLst>
              <a:ext uri="{FF2B5EF4-FFF2-40B4-BE49-F238E27FC236}">
                <a16:creationId xmlns:a16="http://schemas.microsoft.com/office/drawing/2014/main" id="{028E1603-B690-5747-AF88-F4C6D9D26543}"/>
              </a:ext>
            </a:extLst>
          </p:cNvPr>
          <p:cNvSpPr/>
          <p:nvPr/>
        </p:nvSpPr>
        <p:spPr>
          <a:xfrm>
            <a:off x="7406422" y="3266937"/>
            <a:ext cx="6956655" cy="6956655"/>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Tree>
    <p:extLst>
      <p:ext uri="{BB962C8B-B14F-4D97-AF65-F5344CB8AC3E}">
        <p14:creationId xmlns:p14="http://schemas.microsoft.com/office/powerpoint/2010/main" val="2108684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Acknowledgement blue">
    <p:bg>
      <p:bgPr>
        <a:solidFill>
          <a:srgbClr val="1E639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89FA-2182-6745-873A-FDBB0F9E748C}"/>
              </a:ext>
            </a:extLst>
          </p:cNvPr>
          <p:cNvSpPr>
            <a:spLocks noGrp="1"/>
          </p:cNvSpPr>
          <p:nvPr>
            <p:ph type="title" hasCustomPrompt="1"/>
          </p:nvPr>
        </p:nvSpPr>
        <p:spPr/>
        <p:txBody>
          <a:bodyPr/>
          <a:lstStyle>
            <a:lvl1pPr>
              <a:defRPr>
                <a:solidFill>
                  <a:schemeClr val="bg1"/>
                </a:solidFill>
              </a:defRPr>
            </a:lvl1pPr>
          </a:lstStyle>
          <a:p>
            <a:r>
              <a:rPr lang="en-GB"/>
              <a:t>Acknowledgements</a:t>
            </a:r>
            <a:endParaRPr lang="en-US"/>
          </a:p>
        </p:txBody>
      </p:sp>
      <p:sp>
        <p:nvSpPr>
          <p:cNvPr id="3" name="Content Placeholder 2">
            <a:extLst>
              <a:ext uri="{FF2B5EF4-FFF2-40B4-BE49-F238E27FC236}">
                <a16:creationId xmlns:a16="http://schemas.microsoft.com/office/drawing/2014/main" id="{B00099EB-7858-434F-9D56-E584C92FC751}"/>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Content Placeholder 3">
            <a:extLst>
              <a:ext uri="{FF2B5EF4-FFF2-40B4-BE49-F238E27FC236}">
                <a16:creationId xmlns:a16="http://schemas.microsoft.com/office/drawing/2014/main" id="{59A4927B-BB83-F049-B06B-54022C8EBD99}"/>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12" name="Doughnut 11">
            <a:extLst>
              <a:ext uri="{FF2B5EF4-FFF2-40B4-BE49-F238E27FC236}">
                <a16:creationId xmlns:a16="http://schemas.microsoft.com/office/drawing/2014/main" id="{028E1603-B690-5747-AF88-F4C6D9D26543}"/>
              </a:ext>
            </a:extLst>
          </p:cNvPr>
          <p:cNvSpPr/>
          <p:nvPr/>
        </p:nvSpPr>
        <p:spPr>
          <a:xfrm>
            <a:off x="7406422" y="3266937"/>
            <a:ext cx="6956655" cy="6956655"/>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pic>
        <p:nvPicPr>
          <p:cNvPr id="14" name="Picture 13">
            <a:extLst>
              <a:ext uri="{FF2B5EF4-FFF2-40B4-BE49-F238E27FC236}">
                <a16:creationId xmlns:a16="http://schemas.microsoft.com/office/drawing/2014/main" id="{407190AA-0426-D246-A8DA-9952BF4E90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9449" y="5715164"/>
            <a:ext cx="1819702" cy="907331"/>
          </a:xfrm>
          <a:prstGeom prst="rect">
            <a:avLst/>
          </a:prstGeom>
        </p:spPr>
      </p:pic>
    </p:spTree>
    <p:extLst>
      <p:ext uri="{BB962C8B-B14F-4D97-AF65-F5344CB8AC3E}">
        <p14:creationId xmlns:p14="http://schemas.microsoft.com/office/powerpoint/2010/main" val="17202937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7975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5284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319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with solid HRP blu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723696" y="5021172"/>
            <a:ext cx="9144000" cy="1655762"/>
          </a:xfrm>
        </p:spPr>
        <p:txBody>
          <a:bodyPr/>
          <a:lstStyle>
            <a:lvl1pPr marL="0" indent="0" algn="l">
              <a:buNone/>
              <a:defRPr sz="2400">
                <a:solidFill>
                  <a:srgbClr val="1E63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oughnut 9">
            <a:extLst>
              <a:ext uri="{FF2B5EF4-FFF2-40B4-BE49-F238E27FC236}">
                <a16:creationId xmlns:a16="http://schemas.microsoft.com/office/drawing/2014/main" id="{DE87A343-2606-5D44-8010-28022CFB4FFE}"/>
              </a:ext>
            </a:extLst>
          </p:cNvPr>
          <p:cNvSpPr/>
          <p:nvPr/>
        </p:nvSpPr>
        <p:spPr>
          <a:xfrm>
            <a:off x="5301735" y="-3988980"/>
            <a:ext cx="9010152" cy="9010152"/>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723696" y="2373210"/>
            <a:ext cx="7242857" cy="2387600"/>
          </a:xfrm>
        </p:spPr>
        <p:txBody>
          <a:bodyPr anchor="b"/>
          <a:lstStyle>
            <a:lvl1pPr algn="l">
              <a:defRPr sz="6600">
                <a:solidFill>
                  <a:srgbClr val="1E639B"/>
                </a:solidFill>
              </a:defRPr>
            </a:lvl1pPr>
          </a:lstStyle>
          <a:p>
            <a:r>
              <a:rPr lang="en-US"/>
              <a:t>Click to edit Master title style</a:t>
            </a:r>
          </a:p>
        </p:txBody>
      </p:sp>
      <p:pic>
        <p:nvPicPr>
          <p:cNvPr id="8" name="Picture 7">
            <a:extLst>
              <a:ext uri="{FF2B5EF4-FFF2-40B4-BE49-F238E27FC236}">
                <a16:creationId xmlns:a16="http://schemas.microsoft.com/office/drawing/2014/main" id="{AA185CCF-8F4B-9045-A293-16BA0A8AB5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8627" y="317730"/>
            <a:ext cx="2929899" cy="1460891"/>
          </a:xfrm>
          <a:prstGeom prst="rect">
            <a:avLst/>
          </a:prstGeom>
        </p:spPr>
      </p:pic>
    </p:spTree>
    <p:extLst>
      <p:ext uri="{BB962C8B-B14F-4D97-AF65-F5344CB8AC3E}">
        <p14:creationId xmlns:p14="http://schemas.microsoft.com/office/powerpoint/2010/main" val="4044686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1847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9169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95578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3679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933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8455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87621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901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2"/>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981660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36"/>
        <p:cNvGrpSpPr/>
        <p:nvPr/>
      </p:nvGrpSpPr>
      <p:grpSpPr>
        <a:xfrm>
          <a:off x="0" y="0"/>
          <a:ext cx="0" cy="0"/>
          <a:chOff x="0" y="0"/>
          <a:chExt cx="0" cy="0"/>
        </a:xfrm>
      </p:grpSpPr>
      <p:sp>
        <p:nvSpPr>
          <p:cNvPr id="5" name="Text Placeholder 4">
            <a:extLst>
              <a:ext uri="{FF2B5EF4-FFF2-40B4-BE49-F238E27FC236}">
                <a16:creationId xmlns:a16="http://schemas.microsoft.com/office/drawing/2014/main" id="{E8553060-F975-4F20-A8DE-6FCE4942BD1A}"/>
              </a:ext>
            </a:extLst>
          </p:cNvPr>
          <p:cNvSpPr>
            <a:spLocks noGrp="1"/>
          </p:cNvSpPr>
          <p:nvPr>
            <p:ph type="body" sz="quarter" idx="17"/>
          </p:nvPr>
        </p:nvSpPr>
        <p:spPr>
          <a:xfrm>
            <a:off x="1075039" y="1309062"/>
            <a:ext cx="6882131" cy="1466921"/>
          </a:xfrm>
          <a:prstGeom prst="rect">
            <a:avLst/>
          </a:prstGeom>
        </p:spPr>
        <p:txBody>
          <a:bodyPr/>
          <a:lstStyle>
            <a:lvl1pPr algn="ctr">
              <a:defRPr sz="2800" b="1">
                <a:solidFill>
                  <a:srgbClr val="595959"/>
                </a:solidFill>
                <a:latin typeface="Noto Sans" panose="020B0502040504020204"/>
              </a:defRPr>
            </a:lvl1pPr>
            <a:lvl2pPr algn="ctr">
              <a:defRPr sz="3200" b="1">
                <a:solidFill>
                  <a:srgbClr val="A9D0DB"/>
                </a:solidFill>
                <a:latin typeface="Noto Sans" panose="020B0502040504020204"/>
              </a:defRPr>
            </a:lvl2pPr>
          </a:lstStyle>
          <a:p>
            <a:pPr lvl="0"/>
            <a:r>
              <a:rPr lang="en-US"/>
              <a:t>Click to edit Master text styles</a:t>
            </a:r>
          </a:p>
          <a:p>
            <a:pPr lvl="1"/>
            <a:r>
              <a:rPr lang="en-US"/>
              <a:t>Second level</a:t>
            </a:r>
          </a:p>
        </p:txBody>
      </p:sp>
      <p:sp>
        <p:nvSpPr>
          <p:cNvPr id="16" name="Picture Placeholder 14">
            <a:extLst>
              <a:ext uri="{FF2B5EF4-FFF2-40B4-BE49-F238E27FC236}">
                <a16:creationId xmlns:a16="http://schemas.microsoft.com/office/drawing/2014/main" id="{F2FD62BD-E4EC-446E-98C5-0BFAD8421AFF}"/>
              </a:ext>
            </a:extLst>
          </p:cNvPr>
          <p:cNvSpPr>
            <a:spLocks noGrp="1"/>
          </p:cNvSpPr>
          <p:nvPr>
            <p:ph type="pic" sz="quarter" idx="15"/>
          </p:nvPr>
        </p:nvSpPr>
        <p:spPr>
          <a:xfrm>
            <a:off x="8652048" y="3440"/>
            <a:ext cx="7072941" cy="6858001"/>
          </a:xfrm>
          <a:prstGeom prst="ellipse">
            <a:avLst/>
          </a:prstGeom>
        </p:spPr>
        <p:txBody>
          <a:bodyPr/>
          <a:lstStyle/>
          <a:p>
            <a:endParaRPr lang="en-GB"/>
          </a:p>
        </p:txBody>
      </p:sp>
      <p:sp>
        <p:nvSpPr>
          <p:cNvPr id="8" name="Rectangle 7">
            <a:extLst>
              <a:ext uri="{FF2B5EF4-FFF2-40B4-BE49-F238E27FC236}">
                <a16:creationId xmlns:a16="http://schemas.microsoft.com/office/drawing/2014/main" id="{BD70B572-6965-4FD8-AEF0-F12E12BA9E31}"/>
              </a:ext>
            </a:extLst>
          </p:cNvPr>
          <p:cNvSpPr/>
          <p:nvPr userDrawn="1"/>
        </p:nvSpPr>
        <p:spPr>
          <a:xfrm>
            <a:off x="298584" y="355600"/>
            <a:ext cx="193525" cy="1466923"/>
          </a:xfrm>
          <a:prstGeom prst="rect">
            <a:avLst/>
          </a:prstGeom>
          <a:solidFill>
            <a:srgbClr val="005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B9E1EF52-CB0C-435A-B573-F866CBCBE6A9}"/>
              </a:ext>
            </a:extLst>
          </p:cNvPr>
          <p:cNvSpPr/>
          <p:nvPr userDrawn="1"/>
        </p:nvSpPr>
        <p:spPr>
          <a:xfrm flipH="1">
            <a:off x="298582" y="182252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77E487F6-7092-453A-A82C-01EA052E650D}"/>
              </a:ext>
            </a:extLst>
          </p:cNvPr>
          <p:cNvSpPr/>
          <p:nvPr userDrawn="1"/>
        </p:nvSpPr>
        <p:spPr>
          <a:xfrm>
            <a:off x="298581" y="3286262"/>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6FE98B6-B52F-46AB-9229-E3D29B1D55C9}"/>
              </a:ext>
            </a:extLst>
          </p:cNvPr>
          <p:cNvSpPr/>
          <p:nvPr userDrawn="1"/>
        </p:nvSpPr>
        <p:spPr>
          <a:xfrm>
            <a:off x="298581" y="4753184"/>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13B0E232-323E-4640-B077-4BE91F0CDBEE}"/>
              </a:ext>
            </a:extLst>
          </p:cNvPr>
          <p:cNvSpPr>
            <a:spLocks noGrp="1"/>
          </p:cNvSpPr>
          <p:nvPr>
            <p:ph type="body" sz="quarter" idx="16"/>
          </p:nvPr>
        </p:nvSpPr>
        <p:spPr>
          <a:xfrm>
            <a:off x="1075039" y="2940676"/>
            <a:ext cx="6882131" cy="777885"/>
          </a:xfrm>
          <a:prstGeom prst="rect">
            <a:avLst/>
          </a:prstGeom>
        </p:spPr>
        <p:txBody>
          <a:bodyPr/>
          <a:lstStyle>
            <a:lvl1pPr algn="ctr">
              <a:defRPr sz="2400">
                <a:solidFill>
                  <a:srgbClr val="595959"/>
                </a:solidFill>
                <a:latin typeface="Noto Sans" panose="020B0502040504020204"/>
              </a:defRPr>
            </a:lvl1pPr>
          </a:lstStyle>
          <a:p>
            <a:pPr lvl="0"/>
            <a:r>
              <a:rPr lang="en-US"/>
              <a:t>Click to edit Master text styles</a:t>
            </a:r>
          </a:p>
        </p:txBody>
      </p:sp>
    </p:spTree>
    <p:extLst>
      <p:ext uri="{BB962C8B-B14F-4D97-AF65-F5344CB8AC3E}">
        <p14:creationId xmlns:p14="http://schemas.microsoft.com/office/powerpoint/2010/main" val="1556654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with one rectangle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C7ABFC1-529E-584F-B5C1-E70C4972F9D7}"/>
              </a:ext>
            </a:extLst>
          </p:cNvPr>
          <p:cNvSpPr>
            <a:spLocks noGrp="1"/>
          </p:cNvSpPr>
          <p:nvPr>
            <p:ph type="pic" sz="quarter" idx="10"/>
          </p:nvPr>
        </p:nvSpPr>
        <p:spPr>
          <a:xfrm>
            <a:off x="0" y="0"/>
            <a:ext cx="5561013" cy="6858000"/>
          </a:xfrm>
          <a:solidFill>
            <a:schemeClr val="bg1">
              <a:lumMod val="85000"/>
            </a:schemeClr>
          </a:solidFill>
        </p:spPr>
        <p:txBody>
          <a:bodyPr/>
          <a:lstStyle/>
          <a:p>
            <a:r>
              <a:rPr lang="en-US"/>
              <a:t>Click icon to add picture</a:t>
            </a:r>
          </a:p>
        </p:txBody>
      </p:sp>
      <p:sp>
        <p:nvSpPr>
          <p:cNvPr id="10" name="Doughnut 9">
            <a:extLst>
              <a:ext uri="{FF2B5EF4-FFF2-40B4-BE49-F238E27FC236}">
                <a16:creationId xmlns:a16="http://schemas.microsoft.com/office/drawing/2014/main" id="{DE87A343-2606-5D44-8010-28022CFB4FFE}"/>
              </a:ext>
            </a:extLst>
          </p:cNvPr>
          <p:cNvSpPr/>
          <p:nvPr/>
        </p:nvSpPr>
        <p:spPr>
          <a:xfrm>
            <a:off x="6083474" y="-3606998"/>
            <a:ext cx="8848282" cy="8848282"/>
          </a:xfrm>
          <a:prstGeom prst="donut">
            <a:avLst>
              <a:gd name="adj" fmla="val 20192"/>
            </a:avLst>
          </a:prstGeom>
          <a:solidFill>
            <a:srgbClr val="F4A81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19" name="Oval 18">
            <a:extLst>
              <a:ext uri="{FF2B5EF4-FFF2-40B4-BE49-F238E27FC236}">
                <a16:creationId xmlns:a16="http://schemas.microsoft.com/office/drawing/2014/main" id="{086B7B99-544D-6F43-A8B8-0DE711B83297}"/>
              </a:ext>
            </a:extLst>
          </p:cNvPr>
          <p:cNvSpPr/>
          <p:nvPr/>
        </p:nvSpPr>
        <p:spPr>
          <a:xfrm>
            <a:off x="6083474" y="2820600"/>
            <a:ext cx="251404" cy="251404"/>
          </a:xfrm>
          <a:prstGeom prst="ellipse">
            <a:avLst/>
          </a:prstGeom>
          <a:solidFill>
            <a:srgbClr val="F2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48CE687E-520D-6C4B-ABC0-97C26920F6E1}"/>
              </a:ext>
            </a:extLst>
          </p:cNvPr>
          <p:cNvSpPr/>
          <p:nvPr/>
        </p:nvSpPr>
        <p:spPr>
          <a:xfrm>
            <a:off x="6468573" y="2820600"/>
            <a:ext cx="251404" cy="251404"/>
          </a:xfrm>
          <a:prstGeom prst="ellipse">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8ADB7465-293E-3041-9FDD-C1BCBD1CFECE}"/>
              </a:ext>
            </a:extLst>
          </p:cNvPr>
          <p:cNvSpPr/>
          <p:nvPr/>
        </p:nvSpPr>
        <p:spPr>
          <a:xfrm>
            <a:off x="6853672" y="2820599"/>
            <a:ext cx="251404" cy="251404"/>
          </a:xfrm>
          <a:prstGeom prst="ellipse">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5360F6C0-150A-BE47-A49D-14F8480BBB6E}"/>
              </a:ext>
            </a:extLst>
          </p:cNvPr>
          <p:cNvSpPr/>
          <p:nvPr/>
        </p:nvSpPr>
        <p:spPr>
          <a:xfrm>
            <a:off x="7238771" y="2820598"/>
            <a:ext cx="251404" cy="251404"/>
          </a:xfrm>
          <a:prstGeom prst="ellipse">
            <a:avLst/>
          </a:prstGeom>
          <a:solidFill>
            <a:srgbClr val="5B2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88CB071B-F079-B540-AC72-CA06EFB8FA25}"/>
              </a:ext>
            </a:extLst>
          </p:cNvPr>
          <p:cNvSpPr/>
          <p:nvPr/>
        </p:nvSpPr>
        <p:spPr>
          <a:xfrm>
            <a:off x="7627399" y="2820598"/>
            <a:ext cx="251404" cy="251404"/>
          </a:xfrm>
          <a:prstGeom prst="ellipse">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5921998" y="301481"/>
            <a:ext cx="6123709" cy="2387600"/>
          </a:xfrm>
        </p:spPr>
        <p:txBody>
          <a:bodyPr anchor="b"/>
          <a:lstStyle>
            <a:lvl1pPr algn="l">
              <a:defRPr sz="6600"/>
            </a:lvl1pPr>
          </a:lstStyle>
          <a:p>
            <a:r>
              <a:rPr lang="en-US"/>
              <a:t>Click to edit Master title style</a:t>
            </a:r>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5921998" y="3341039"/>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2D999AF6-39FA-3E4A-AD79-AB8A2BC986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27084" y="5831666"/>
            <a:ext cx="1447382" cy="721686"/>
          </a:xfrm>
          <a:prstGeom prst="rect">
            <a:avLst/>
          </a:prstGeom>
        </p:spPr>
      </p:pic>
      <p:pic>
        <p:nvPicPr>
          <p:cNvPr id="15" name="Picture 14">
            <a:extLst>
              <a:ext uri="{FF2B5EF4-FFF2-40B4-BE49-F238E27FC236}">
                <a16:creationId xmlns:a16="http://schemas.microsoft.com/office/drawing/2014/main" id="{87FEF681-E1D1-4F46-9949-F95A4C8969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401" t="29928" r="10067" b="31925"/>
          <a:stretch/>
        </p:blipFill>
        <p:spPr>
          <a:xfrm>
            <a:off x="5921998" y="5485767"/>
            <a:ext cx="3799534" cy="1024390"/>
          </a:xfrm>
          <a:prstGeom prst="rect">
            <a:avLst/>
          </a:prstGeom>
        </p:spPr>
      </p:pic>
    </p:spTree>
    <p:extLst>
      <p:ext uri="{BB962C8B-B14F-4D97-AF65-F5344CB8AC3E}">
        <p14:creationId xmlns:p14="http://schemas.microsoft.com/office/powerpoint/2010/main" val="341560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with full slide pic and doughnut">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8336BB9D-A04A-174A-9FAA-46FB3A534834}"/>
              </a:ext>
            </a:extLst>
          </p:cNvPr>
          <p:cNvSpPr>
            <a:spLocks noGrp="1"/>
          </p:cNvSpPr>
          <p:nvPr>
            <p:ph type="pic" sz="quarter" idx="10"/>
          </p:nvPr>
        </p:nvSpPr>
        <p:spPr>
          <a:xfrm>
            <a:off x="0" y="0"/>
            <a:ext cx="12200471"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87825 w 12192000"/>
              <a:gd name="connsiteY2" fmla="*/ 2993721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64263"/>
              <a:gd name="connsiteX1" fmla="*/ 12192000 w 12192000"/>
              <a:gd name="connsiteY1" fmla="*/ 0 h 6864263"/>
              <a:gd name="connsiteX2" fmla="*/ 12187825 w 12192000"/>
              <a:gd name="connsiteY2" fmla="*/ 2993721 h 6864263"/>
              <a:gd name="connsiteX3" fmla="*/ 12192000 w 12192000"/>
              <a:gd name="connsiteY3" fmla="*/ 6858000 h 6864263"/>
              <a:gd name="connsiteX4" fmla="*/ 8016658 w 12192000"/>
              <a:gd name="connsiteY4" fmla="*/ 6864263 h 6864263"/>
              <a:gd name="connsiteX5" fmla="*/ 0 w 12192000"/>
              <a:gd name="connsiteY5" fmla="*/ 6858000 h 6864263"/>
              <a:gd name="connsiteX6" fmla="*/ 0 w 12192000"/>
              <a:gd name="connsiteY6" fmla="*/ 0 h 6864263"/>
              <a:gd name="connsiteX0" fmla="*/ 0 w 12192000"/>
              <a:gd name="connsiteY0" fmla="*/ 0 h 6864263"/>
              <a:gd name="connsiteX1" fmla="*/ 12192000 w 12192000"/>
              <a:gd name="connsiteY1" fmla="*/ 0 h 6864263"/>
              <a:gd name="connsiteX2" fmla="*/ 12187825 w 12192000"/>
              <a:gd name="connsiteY2" fmla="*/ 2993721 h 6864263"/>
              <a:gd name="connsiteX3" fmla="*/ 8960285 w 12192000"/>
              <a:gd name="connsiteY3" fmla="*/ 3926910 h 6864263"/>
              <a:gd name="connsiteX4" fmla="*/ 8016658 w 12192000"/>
              <a:gd name="connsiteY4" fmla="*/ 6864263 h 6864263"/>
              <a:gd name="connsiteX5" fmla="*/ 0 w 12192000"/>
              <a:gd name="connsiteY5" fmla="*/ 6858000 h 6864263"/>
              <a:gd name="connsiteX6" fmla="*/ 0 w 12192000"/>
              <a:gd name="connsiteY6" fmla="*/ 0 h 6864263"/>
              <a:gd name="connsiteX0" fmla="*/ 0 w 12192000"/>
              <a:gd name="connsiteY0" fmla="*/ 0 h 6864263"/>
              <a:gd name="connsiteX1" fmla="*/ 12192000 w 12192000"/>
              <a:gd name="connsiteY1" fmla="*/ 0 h 6864263"/>
              <a:gd name="connsiteX2" fmla="*/ 12187825 w 12192000"/>
              <a:gd name="connsiteY2" fmla="*/ 2993721 h 6864263"/>
              <a:gd name="connsiteX3" fmla="*/ 8835024 w 12192000"/>
              <a:gd name="connsiteY3" fmla="*/ 3150297 h 6864263"/>
              <a:gd name="connsiteX4" fmla="*/ 8016658 w 12192000"/>
              <a:gd name="connsiteY4" fmla="*/ 6864263 h 6864263"/>
              <a:gd name="connsiteX5" fmla="*/ 0 w 12192000"/>
              <a:gd name="connsiteY5" fmla="*/ 6858000 h 6864263"/>
              <a:gd name="connsiteX6" fmla="*/ 0 w 12192000"/>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58000"/>
              <a:gd name="connsiteX1" fmla="*/ 12192000 w 12200471"/>
              <a:gd name="connsiteY1" fmla="*/ 0 h 6858000"/>
              <a:gd name="connsiteX2" fmla="*/ 12200351 w 12200471"/>
              <a:gd name="connsiteY2" fmla="*/ 2768252 h 6858000"/>
              <a:gd name="connsiteX3" fmla="*/ 8835024 w 12200471"/>
              <a:gd name="connsiteY3" fmla="*/ 3150297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80778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471" h="6858000">
                <a:moveTo>
                  <a:pt x="0" y="0"/>
                </a:moveTo>
                <a:lnTo>
                  <a:pt x="12192000" y="0"/>
                </a:lnTo>
                <a:cubicBezTo>
                  <a:pt x="12190608" y="997907"/>
                  <a:pt x="12201743" y="1782871"/>
                  <a:pt x="12200351" y="2780778"/>
                </a:cubicBezTo>
                <a:cubicBezTo>
                  <a:pt x="12201743" y="2766164"/>
                  <a:pt x="10386860" y="1937360"/>
                  <a:pt x="8709764" y="3200401"/>
                </a:cubicBezTo>
                <a:cubicBezTo>
                  <a:pt x="6800241" y="4605403"/>
                  <a:pt x="7558762" y="6874702"/>
                  <a:pt x="7528143" y="6851737"/>
                </a:cubicBezTo>
                <a:lnTo>
                  <a:pt x="0" y="6858000"/>
                </a:lnTo>
                <a:lnTo>
                  <a:pt x="0" y="0"/>
                </a:lnTo>
                <a:close/>
              </a:path>
            </a:pathLst>
          </a:custGeom>
          <a:solidFill>
            <a:schemeClr val="bg1">
              <a:lumMod val="85000"/>
            </a:schemeClr>
          </a:solidFill>
        </p:spPr>
        <p:txBody>
          <a:bodyPr/>
          <a:lstStyle/>
          <a:p>
            <a:r>
              <a:rPr lang="en-US"/>
              <a:t>Click icon to add picture</a:t>
            </a:r>
          </a:p>
        </p:txBody>
      </p:sp>
      <p:sp>
        <p:nvSpPr>
          <p:cNvPr id="10" name="Doughnut 9">
            <a:extLst>
              <a:ext uri="{FF2B5EF4-FFF2-40B4-BE49-F238E27FC236}">
                <a16:creationId xmlns:a16="http://schemas.microsoft.com/office/drawing/2014/main" id="{DE87A343-2606-5D44-8010-28022CFB4FFE}"/>
              </a:ext>
            </a:extLst>
          </p:cNvPr>
          <p:cNvSpPr/>
          <p:nvPr/>
        </p:nvSpPr>
        <p:spPr>
          <a:xfrm>
            <a:off x="7375169" y="2463688"/>
            <a:ext cx="6792839" cy="6792839"/>
          </a:xfrm>
          <a:prstGeom prst="donut">
            <a:avLst>
              <a:gd name="adj" fmla="val 20192"/>
            </a:avLst>
          </a:prstGeom>
          <a:solidFill>
            <a:srgbClr val="6AC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5804730" y="-136930"/>
            <a:ext cx="6123709" cy="2387600"/>
          </a:xfrm>
        </p:spPr>
        <p:txBody>
          <a:bodyPr anchor="b"/>
          <a:lstStyle>
            <a:lvl1pPr algn="l">
              <a:defRPr sz="6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5804730" y="2444904"/>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C2258AD-AC99-4B4A-BC94-5B6BE07EF8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8540" y="4843431"/>
            <a:ext cx="2929899" cy="1460891"/>
          </a:xfrm>
          <a:prstGeom prst="rect">
            <a:avLst/>
          </a:prstGeom>
        </p:spPr>
      </p:pic>
    </p:spTree>
    <p:extLst>
      <p:ext uri="{BB962C8B-B14F-4D97-AF65-F5344CB8AC3E}">
        <p14:creationId xmlns:p14="http://schemas.microsoft.com/office/powerpoint/2010/main" val="2978283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with full slide pic">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1D55CE-23B1-F647-ABDA-C3BEC6888AED}"/>
              </a:ext>
            </a:extLst>
          </p:cNvPr>
          <p:cNvSpPr>
            <a:spLocks noGrp="1"/>
          </p:cNvSpPr>
          <p:nvPr>
            <p:ph type="pic" sz="quarter" idx="10"/>
          </p:nvPr>
        </p:nvSpPr>
        <p:spPr>
          <a:xfrm>
            <a:off x="0" y="-649"/>
            <a:ext cx="12192000" cy="4997450"/>
          </a:xfrm>
          <a:solidFill>
            <a:schemeClr val="bg1">
              <a:lumMod val="85000"/>
            </a:schemeClr>
          </a:solidFill>
        </p:spPr>
        <p:txBody>
          <a:bodyPr/>
          <a:lstStyle/>
          <a:p>
            <a:r>
              <a:rPr lang="en-US"/>
              <a:t>Click icon to add picture</a:t>
            </a:r>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3048000" y="2097243"/>
            <a:ext cx="9144000" cy="1655762"/>
          </a:xfrm>
        </p:spPr>
        <p:txBody>
          <a:bodyPr rIns="28800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7ADFC7B3-20A1-8A42-8A16-C89517CD22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61414" y="5552369"/>
            <a:ext cx="2333392" cy="1163464"/>
          </a:xfrm>
          <a:prstGeom prst="rect">
            <a:avLst/>
          </a:prstGeom>
        </p:spPr>
      </p:pic>
      <p:pic>
        <p:nvPicPr>
          <p:cNvPr id="12" name="Picture 11">
            <a:extLst>
              <a:ext uri="{FF2B5EF4-FFF2-40B4-BE49-F238E27FC236}">
                <a16:creationId xmlns:a16="http://schemas.microsoft.com/office/drawing/2014/main" id="{B9534B37-29FB-AB4B-AEED-3C99C0E32B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401" t="29928" r="10067" b="31925"/>
          <a:stretch/>
        </p:blipFill>
        <p:spPr>
          <a:xfrm>
            <a:off x="304596" y="5021172"/>
            <a:ext cx="6125404" cy="1651466"/>
          </a:xfrm>
          <a:prstGeom prst="rect">
            <a:avLst/>
          </a:prstGeom>
        </p:spPr>
      </p:pic>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1415441" y="693077"/>
            <a:ext cx="10776559" cy="1173301"/>
          </a:xfrm>
          <a:solidFill>
            <a:srgbClr val="F2682A"/>
          </a:solidFill>
        </p:spPr>
        <p:txBody>
          <a:bodyPr rIns="251999" anchor="b"/>
          <a:lstStyle>
            <a:lvl1pPr algn="r">
              <a:defRPr sz="6600">
                <a:solidFill>
                  <a:schemeClr val="bg1"/>
                </a:solidFill>
              </a:defRPr>
            </a:lvl1pPr>
          </a:lstStyle>
          <a:p>
            <a:r>
              <a:rPr lang="en-US"/>
              <a:t>Click to edit Master title style</a:t>
            </a:r>
          </a:p>
        </p:txBody>
      </p:sp>
    </p:spTree>
    <p:extLst>
      <p:ext uri="{BB962C8B-B14F-4D97-AF65-F5344CB8AC3E}">
        <p14:creationId xmlns:p14="http://schemas.microsoft.com/office/powerpoint/2010/main" val="4285697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2530-B7B5-AAF1-1E3E-2875311BA0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85112C-BA49-7AC6-6ACB-10A54A3801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23E606-B84A-BE09-3A84-306042CC4FF1}"/>
              </a:ext>
            </a:extLst>
          </p:cNvPr>
          <p:cNvSpPr>
            <a:spLocks noGrp="1"/>
          </p:cNvSpPr>
          <p:nvPr>
            <p:ph type="dt" sz="half" idx="10"/>
          </p:nvPr>
        </p:nvSpPr>
        <p:spPr/>
        <p:txBody>
          <a:bodyPr/>
          <a:lstStyle/>
          <a:p>
            <a:fld id="{80379AC4-D4B8-4340-90FA-F7FFC57A3198}" type="datetimeFigureOut">
              <a:rPr lang="en-US" smtClean="0"/>
              <a:t>9/11/25</a:t>
            </a:fld>
            <a:endParaRPr lang="en-US"/>
          </a:p>
        </p:txBody>
      </p:sp>
      <p:sp>
        <p:nvSpPr>
          <p:cNvPr id="5" name="Footer Placeholder 4">
            <a:extLst>
              <a:ext uri="{FF2B5EF4-FFF2-40B4-BE49-F238E27FC236}">
                <a16:creationId xmlns:a16="http://schemas.microsoft.com/office/drawing/2014/main" id="{2020F65B-537A-17E2-C801-26361C60C5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DAC07-139E-8F90-6A54-0AF0DA10E098}"/>
              </a:ext>
            </a:extLst>
          </p:cNvPr>
          <p:cNvSpPr>
            <a:spLocks noGrp="1"/>
          </p:cNvSpPr>
          <p:nvPr>
            <p:ph type="sldNum" sz="quarter" idx="12"/>
          </p:nvPr>
        </p:nvSpPr>
        <p:spPr/>
        <p:txBody>
          <a:bodyPr/>
          <a:lstStyle/>
          <a:p>
            <a:fld id="{AF40E8E0-4564-AA45-A144-686EDDEE94DC}" type="slidenum">
              <a:rPr lang="en-US" smtClean="0"/>
              <a:t>‹#›</a:t>
            </a:fld>
            <a:endParaRPr lang="en-US"/>
          </a:p>
        </p:txBody>
      </p:sp>
    </p:spTree>
    <p:extLst>
      <p:ext uri="{BB962C8B-B14F-4D97-AF65-F5344CB8AC3E}">
        <p14:creationId xmlns:p14="http://schemas.microsoft.com/office/powerpoint/2010/main" val="2231993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6.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635A89-7BC8-954E-9D12-FF6E3DFD89E4}"/>
              </a:ext>
            </a:extLst>
          </p:cNvPr>
          <p:cNvSpPr>
            <a:spLocks noGrp="1"/>
          </p:cNvSpPr>
          <p:nvPr>
            <p:ph type="title"/>
          </p:nvPr>
        </p:nvSpPr>
        <p:spPr>
          <a:xfrm>
            <a:off x="838200" y="832716"/>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EAAB7496-C556-A74A-8522-85827789F0AD}"/>
              </a:ext>
            </a:extLst>
          </p:cNvPr>
          <p:cNvSpPr>
            <a:spLocks noGrp="1"/>
          </p:cNvSpPr>
          <p:nvPr>
            <p:ph type="body" idx="1"/>
          </p:nvPr>
        </p:nvSpPr>
        <p:spPr>
          <a:xfrm>
            <a:off x="838200" y="3010189"/>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13672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0" r:id="rId3"/>
    <p:sldLayoutId id="2147483661" r:id="rId4"/>
    <p:sldLayoutId id="2147483662" r:id="rId5"/>
    <p:sldLayoutId id="2147483663" r:id="rId6"/>
    <p:sldLayoutId id="2147483664" r:id="rId7"/>
    <p:sldLayoutId id="2147483665" r:id="rId8"/>
    <p:sldLayoutId id="2147483748" r:id="rId9"/>
    <p:sldLayoutId id="2147483818" r:id="rId10"/>
    <p:sldLayoutId id="2147483819" r:id="rId11"/>
    <p:sldLayoutId id="2147483820" r:id="rId12"/>
    <p:sldLayoutId id="2147483821" r:id="rId13"/>
    <p:sldLayoutId id="2147483822" r:id="rId14"/>
  </p:sldLayoutIdLst>
  <p:txStyles>
    <p:titleStyle>
      <a:lvl1pPr algn="l" defTabSz="914400" rtl="0" eaLnBrk="1" latinLnBrk="0" hangingPunct="1">
        <a:lnSpc>
          <a:spcPct val="90000"/>
        </a:lnSpc>
        <a:spcBef>
          <a:spcPct val="0"/>
        </a:spcBef>
        <a:buNone/>
        <a:defRPr sz="8800" b="1" kern="1200">
          <a:solidFill>
            <a:srgbClr val="1E639B"/>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rgbClr val="6AC9C8"/>
        </a:buClr>
        <a:buFont typeface="Arial" panose="020B0604020202020204" pitchFamily="34" charset="0"/>
        <a:buChar char="•"/>
        <a:defRPr sz="3600" kern="1200">
          <a:solidFill>
            <a:srgbClr val="1E639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6AC9C8"/>
        </a:buClr>
        <a:buFont typeface="Arial" panose="020B0604020202020204" pitchFamily="34" charset="0"/>
        <a:buChar char="•"/>
        <a:defRPr sz="3200" kern="1200">
          <a:solidFill>
            <a:srgbClr val="1E639B"/>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6AC9C8"/>
        </a:buClr>
        <a:buFont typeface="Arial" panose="020B0604020202020204" pitchFamily="34" charset="0"/>
        <a:buChar char="•"/>
        <a:defRPr sz="2800" kern="1200">
          <a:solidFill>
            <a:srgbClr val="1E639B"/>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AC9C8"/>
        </a:buClr>
        <a:buFont typeface="Arial" panose="020B0604020202020204" pitchFamily="34" charset="0"/>
        <a:buChar char="•"/>
        <a:defRPr sz="2400" kern="1200">
          <a:solidFill>
            <a:srgbClr val="1E639B"/>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6AC9C8"/>
        </a:buClr>
        <a:buFont typeface="Arial" panose="020B0604020202020204" pitchFamily="34" charset="0"/>
        <a:buChar char="•"/>
        <a:defRPr sz="2400" kern="1200">
          <a:solidFill>
            <a:srgbClr val="1E639B"/>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733114-7DFF-9647-8382-32970118C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86F77A4-BA02-3C41-8B2E-868B8928A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08211840"/>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681" r:id="rId3"/>
    <p:sldLayoutId id="2147483679" r:id="rId4"/>
    <p:sldLayoutId id="2147483671" r:id="rId5"/>
    <p:sldLayoutId id="2147483680" r:id="rId6"/>
    <p:sldLayoutId id="2147483744" r:id="rId7"/>
    <p:sldLayoutId id="2147483745" r:id="rId8"/>
    <p:sldLayoutId id="2147483823" r:id="rId9"/>
  </p:sldLayoutIdLst>
  <p:txStyles>
    <p:titleStyle>
      <a:lvl1pPr algn="l" defTabSz="914400" rtl="0" eaLnBrk="1" latinLnBrk="0" hangingPunct="1">
        <a:lnSpc>
          <a:spcPct val="90000"/>
        </a:lnSpc>
        <a:spcBef>
          <a:spcPct val="0"/>
        </a:spcBef>
        <a:buNone/>
        <a:defRPr sz="6000" b="1" kern="1200">
          <a:solidFill>
            <a:srgbClr val="1E639B"/>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rgbClr val="6AC9C8"/>
        </a:buClr>
        <a:buFont typeface="Arial" panose="020B0604020202020204" pitchFamily="34" charset="0"/>
        <a:buChar char="•"/>
        <a:defRPr sz="3600" kern="1200">
          <a:solidFill>
            <a:srgbClr val="1E639B"/>
          </a:solidFill>
          <a:latin typeface="+mn-lt"/>
          <a:ea typeface="+mn-ea"/>
          <a:cs typeface="+mn-cs"/>
        </a:defRPr>
      </a:lvl1pPr>
      <a:lvl2pPr marL="685800" indent="-228600" algn="l" defTabSz="914400" rtl="0" eaLnBrk="1" latinLnBrk="0" hangingPunct="1">
        <a:lnSpc>
          <a:spcPct val="90000"/>
        </a:lnSpc>
        <a:spcBef>
          <a:spcPts val="500"/>
        </a:spcBef>
        <a:buClr>
          <a:srgbClr val="6AC9C8"/>
        </a:buClr>
        <a:buFont typeface="Arial" panose="020B0604020202020204" pitchFamily="34" charset="0"/>
        <a:buChar char="•"/>
        <a:defRPr sz="3200" kern="1200">
          <a:solidFill>
            <a:srgbClr val="1E639B"/>
          </a:solidFill>
          <a:latin typeface="+mn-lt"/>
          <a:ea typeface="+mn-ea"/>
          <a:cs typeface="+mn-cs"/>
        </a:defRPr>
      </a:lvl2pPr>
      <a:lvl3pPr marL="1143000" indent="-228600" algn="l" defTabSz="914400" rtl="0" eaLnBrk="1" latinLnBrk="0" hangingPunct="1">
        <a:lnSpc>
          <a:spcPct val="90000"/>
        </a:lnSpc>
        <a:spcBef>
          <a:spcPts val="500"/>
        </a:spcBef>
        <a:buClr>
          <a:srgbClr val="6AC9C8"/>
        </a:buClr>
        <a:buFont typeface="Arial" panose="020B0604020202020204" pitchFamily="34" charset="0"/>
        <a:buChar char="•"/>
        <a:defRPr sz="2800" kern="1200">
          <a:solidFill>
            <a:srgbClr val="1E639B"/>
          </a:solidFill>
          <a:latin typeface="+mn-lt"/>
          <a:ea typeface="+mn-ea"/>
          <a:cs typeface="+mn-cs"/>
        </a:defRPr>
      </a:lvl3pPr>
      <a:lvl4pPr marL="1600200" indent="-228600" algn="l" defTabSz="914400" rtl="0" eaLnBrk="1" latinLnBrk="0" hangingPunct="1">
        <a:lnSpc>
          <a:spcPct val="90000"/>
        </a:lnSpc>
        <a:spcBef>
          <a:spcPts val="500"/>
        </a:spcBef>
        <a:buClr>
          <a:srgbClr val="6AC9C8"/>
        </a:buClr>
        <a:buFont typeface="Arial" panose="020B0604020202020204" pitchFamily="34" charset="0"/>
        <a:buChar char="•"/>
        <a:defRPr sz="2400" kern="1200">
          <a:solidFill>
            <a:srgbClr val="1E639B"/>
          </a:solidFill>
          <a:latin typeface="+mn-lt"/>
          <a:ea typeface="+mn-ea"/>
          <a:cs typeface="+mn-cs"/>
        </a:defRPr>
      </a:lvl4pPr>
      <a:lvl5pPr marL="2057400" indent="-228600" algn="l" defTabSz="914400" rtl="0" eaLnBrk="1" latinLnBrk="0" hangingPunct="1">
        <a:lnSpc>
          <a:spcPct val="90000"/>
        </a:lnSpc>
        <a:spcBef>
          <a:spcPts val="500"/>
        </a:spcBef>
        <a:buClr>
          <a:srgbClr val="6AC9C8"/>
        </a:buClr>
        <a:buFont typeface="Arial" panose="020B0604020202020204" pitchFamily="34" charset="0"/>
        <a:buChar char="•"/>
        <a:defRPr sz="2400" kern="1200">
          <a:solidFill>
            <a:srgbClr val="1E63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A4041-677E-C142-813B-89C45F58DDE5}"/>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B08184-199A-E54B-A90E-85DE126C66E4}"/>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62933304"/>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685" r:id="rId3"/>
    <p:sldLayoutId id="2147483695" r:id="rId4"/>
    <p:sldLayoutId id="2147483696" r:id="rId5"/>
  </p:sldLayoutIdLst>
  <p:txStyles>
    <p:titleStyle>
      <a:lvl1pPr algn="l" defTabSz="914400" rtl="0" eaLnBrk="1" latinLnBrk="0" hangingPunct="1">
        <a:lnSpc>
          <a:spcPct val="90000"/>
        </a:lnSpc>
        <a:spcBef>
          <a:spcPct val="0"/>
        </a:spcBef>
        <a:buNone/>
        <a:defRPr sz="6000" b="1" kern="1200">
          <a:solidFill>
            <a:srgbClr val="1E639B"/>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kern="1200">
          <a:solidFill>
            <a:srgbClr val="1E639B"/>
          </a:solidFill>
          <a:latin typeface="Calibri" panose="020F0502020204030204" pitchFamily="34" charset="0"/>
          <a:ea typeface="+mn-ea"/>
          <a:cs typeface="Calibri" panose="020F0502020204030204" pitchFamily="34" charset="0"/>
        </a:defRPr>
      </a:lvl1pPr>
      <a:lvl2pPr marL="11113" indent="0" algn="l" defTabSz="914400" rtl="0" eaLnBrk="1" latinLnBrk="0" hangingPunct="1">
        <a:lnSpc>
          <a:spcPct val="90000"/>
        </a:lnSpc>
        <a:spcBef>
          <a:spcPts val="500"/>
        </a:spcBef>
        <a:buFont typeface="Arial" panose="020B0604020202020204" pitchFamily="34" charset="0"/>
        <a:buNone/>
        <a:tabLst/>
        <a:defRPr sz="3200" kern="1200">
          <a:solidFill>
            <a:srgbClr val="1E639B"/>
          </a:solidFill>
          <a:latin typeface="Calibri" panose="020F0502020204030204" pitchFamily="34" charset="0"/>
          <a:ea typeface="+mn-ea"/>
          <a:cs typeface="Calibri" panose="020F0502020204030204" pitchFamily="34" charset="0"/>
        </a:defRPr>
      </a:lvl2pPr>
      <a:lvl3pPr marL="11113" indent="0" algn="l" defTabSz="914400" rtl="0" eaLnBrk="1" latinLnBrk="0" hangingPunct="1">
        <a:lnSpc>
          <a:spcPct val="90000"/>
        </a:lnSpc>
        <a:spcBef>
          <a:spcPts val="500"/>
        </a:spcBef>
        <a:buFont typeface="Arial" panose="020B0604020202020204" pitchFamily="34" charset="0"/>
        <a:buNone/>
        <a:tabLst/>
        <a:defRPr sz="2800" kern="1200">
          <a:solidFill>
            <a:srgbClr val="1E639B"/>
          </a:solidFill>
          <a:latin typeface="Calibri" panose="020F0502020204030204" pitchFamily="34" charset="0"/>
          <a:ea typeface="+mn-ea"/>
          <a:cs typeface="Calibri" panose="020F0502020204030204" pitchFamily="34" charset="0"/>
        </a:defRPr>
      </a:lvl3pPr>
      <a:lvl4pPr marL="11113" indent="0" algn="l" defTabSz="914400" rtl="0" eaLnBrk="1" latinLnBrk="0" hangingPunct="1">
        <a:lnSpc>
          <a:spcPct val="90000"/>
        </a:lnSpc>
        <a:spcBef>
          <a:spcPts val="500"/>
        </a:spcBef>
        <a:buFont typeface="Arial" panose="020B0604020202020204" pitchFamily="34" charset="0"/>
        <a:buNone/>
        <a:tabLst/>
        <a:defRPr sz="2400" kern="1200">
          <a:solidFill>
            <a:srgbClr val="1E639B"/>
          </a:solidFill>
          <a:latin typeface="Calibri" panose="020F0502020204030204" pitchFamily="34" charset="0"/>
          <a:ea typeface="+mn-ea"/>
          <a:cs typeface="Calibri" panose="020F0502020204030204" pitchFamily="34" charset="0"/>
        </a:defRPr>
      </a:lvl4pPr>
      <a:lvl5pPr marL="11113" indent="0" algn="l" defTabSz="914400" rtl="0" eaLnBrk="1" latinLnBrk="0" hangingPunct="1">
        <a:lnSpc>
          <a:spcPct val="90000"/>
        </a:lnSpc>
        <a:spcBef>
          <a:spcPts val="500"/>
        </a:spcBef>
        <a:buFont typeface="Arial" panose="020B0604020202020204" pitchFamily="34" charset="0"/>
        <a:buNone/>
        <a:tabLst/>
        <a:defRPr sz="2400" kern="1200">
          <a:solidFill>
            <a:srgbClr val="1E639B"/>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712B6-CF9D-C249-ADFA-83670C9C3243}"/>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7CA1DB-C02E-1F44-A003-B9E4D46BB85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5084877"/>
      </p:ext>
    </p:extLst>
  </p:cSld>
  <p:clrMap bg1="lt1" tx1="dk1" bg2="lt2" tx2="dk2" accent1="accent1" accent2="accent2" accent3="accent3" accent4="accent4" accent5="accent5" accent6="accent6" hlink="hlink" folHlink="folHlink"/>
  <p:sldLayoutIdLst>
    <p:sldLayoutId id="2147483700" r:id="rId1"/>
    <p:sldLayoutId id="2147483710" r:id="rId2"/>
  </p:sldLayoutIdLst>
  <p:txStyles>
    <p:titleStyle>
      <a:lvl1pPr algn="l" defTabSz="914400" rtl="0" eaLnBrk="1" latinLnBrk="0" hangingPunct="1">
        <a:lnSpc>
          <a:spcPct val="90000"/>
        </a:lnSpc>
        <a:spcBef>
          <a:spcPct val="0"/>
        </a:spcBef>
        <a:buNone/>
        <a:defRPr sz="4000" b="1" kern="1200">
          <a:solidFill>
            <a:srgbClr val="1E639B"/>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kern="1200">
          <a:solidFill>
            <a:srgbClr val="1E639B"/>
          </a:solidFill>
          <a:latin typeface="+mn-lt"/>
          <a:ea typeface="+mn-ea"/>
          <a:cs typeface="+mn-cs"/>
        </a:defRPr>
      </a:lvl1pPr>
      <a:lvl2pPr marL="11113" indent="0" algn="l" defTabSz="914400" rtl="0" eaLnBrk="1" latinLnBrk="0" hangingPunct="1">
        <a:lnSpc>
          <a:spcPct val="90000"/>
        </a:lnSpc>
        <a:spcBef>
          <a:spcPts val="500"/>
        </a:spcBef>
        <a:buFont typeface="Arial" panose="020B0604020202020204" pitchFamily="34" charset="0"/>
        <a:buNone/>
        <a:tabLst/>
        <a:defRPr sz="3200" kern="1200">
          <a:solidFill>
            <a:srgbClr val="1E639B"/>
          </a:solidFill>
          <a:latin typeface="+mn-lt"/>
          <a:ea typeface="+mn-ea"/>
          <a:cs typeface="+mn-cs"/>
        </a:defRPr>
      </a:lvl2pPr>
      <a:lvl3pPr marL="11113" indent="0" algn="l" defTabSz="914400" rtl="0" eaLnBrk="1" latinLnBrk="0" hangingPunct="1">
        <a:lnSpc>
          <a:spcPct val="90000"/>
        </a:lnSpc>
        <a:spcBef>
          <a:spcPts val="500"/>
        </a:spcBef>
        <a:buFont typeface="Arial" panose="020B0604020202020204" pitchFamily="34" charset="0"/>
        <a:buNone/>
        <a:tabLst/>
        <a:defRPr sz="2800" kern="1200">
          <a:solidFill>
            <a:srgbClr val="1E639B"/>
          </a:solidFill>
          <a:latin typeface="+mn-lt"/>
          <a:ea typeface="+mn-ea"/>
          <a:cs typeface="+mn-cs"/>
        </a:defRPr>
      </a:lvl3pPr>
      <a:lvl4pPr marL="11113" indent="0" algn="l" defTabSz="914400" rtl="0" eaLnBrk="1" latinLnBrk="0" hangingPunct="1">
        <a:lnSpc>
          <a:spcPct val="90000"/>
        </a:lnSpc>
        <a:spcBef>
          <a:spcPts val="500"/>
        </a:spcBef>
        <a:buFont typeface="Arial" panose="020B0604020202020204" pitchFamily="34" charset="0"/>
        <a:buNone/>
        <a:tabLst/>
        <a:defRPr sz="2400" kern="1200">
          <a:solidFill>
            <a:srgbClr val="1E639B"/>
          </a:solidFill>
          <a:latin typeface="+mn-lt"/>
          <a:ea typeface="+mn-ea"/>
          <a:cs typeface="+mn-cs"/>
        </a:defRPr>
      </a:lvl4pPr>
      <a:lvl5pPr marL="11113" indent="0" algn="l" defTabSz="914400" rtl="0" eaLnBrk="1" latinLnBrk="0" hangingPunct="1">
        <a:lnSpc>
          <a:spcPct val="90000"/>
        </a:lnSpc>
        <a:spcBef>
          <a:spcPts val="500"/>
        </a:spcBef>
        <a:buFont typeface="Arial" panose="020B0604020202020204" pitchFamily="34" charset="0"/>
        <a:buNone/>
        <a:tabLst/>
        <a:defRPr sz="2400" kern="1200">
          <a:solidFill>
            <a:srgbClr val="1E63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2AC8E-3F80-164B-BE29-D240021172A5}"/>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771F590-A85A-674C-8F66-63CE577803A4}"/>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53604446"/>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l" defTabSz="914400" rtl="0" eaLnBrk="1" latinLnBrk="0" hangingPunct="1">
        <a:lnSpc>
          <a:spcPct val="90000"/>
        </a:lnSpc>
        <a:spcBef>
          <a:spcPct val="0"/>
        </a:spcBef>
        <a:buNone/>
        <a:defRPr sz="4000" b="1" kern="1200">
          <a:solidFill>
            <a:srgbClr val="1E639B"/>
          </a:solidFill>
          <a:latin typeface="+mn-lt"/>
          <a:ea typeface="+mj-ea"/>
          <a:cs typeface="+mj-cs"/>
        </a:defRPr>
      </a:lvl1pPr>
    </p:titleStyle>
    <p:bodyStyle>
      <a:lvl1pPr marL="11113" indent="0" algn="l" defTabSz="914400" rtl="0" eaLnBrk="1" latinLnBrk="0" hangingPunct="1">
        <a:lnSpc>
          <a:spcPct val="90000"/>
        </a:lnSpc>
        <a:spcBef>
          <a:spcPts val="1000"/>
        </a:spcBef>
        <a:buFont typeface="Arial" panose="020B0604020202020204" pitchFamily="34" charset="0"/>
        <a:buNone/>
        <a:tabLst/>
        <a:defRPr sz="3600" kern="1200">
          <a:solidFill>
            <a:srgbClr val="1E639B"/>
          </a:solidFill>
          <a:latin typeface="+mn-lt"/>
          <a:ea typeface="+mn-ea"/>
          <a:cs typeface="+mn-cs"/>
        </a:defRPr>
      </a:lvl1pPr>
      <a:lvl2pPr marL="11113" indent="0" algn="l" defTabSz="914400" rtl="0" eaLnBrk="1" latinLnBrk="0" hangingPunct="1">
        <a:lnSpc>
          <a:spcPct val="90000"/>
        </a:lnSpc>
        <a:spcBef>
          <a:spcPts val="500"/>
        </a:spcBef>
        <a:buFont typeface="Arial" panose="020B0604020202020204" pitchFamily="34" charset="0"/>
        <a:buNone/>
        <a:tabLst/>
        <a:defRPr sz="3200" kern="1200">
          <a:solidFill>
            <a:srgbClr val="1E639B"/>
          </a:solidFill>
          <a:latin typeface="+mn-lt"/>
          <a:ea typeface="+mn-ea"/>
          <a:cs typeface="+mn-cs"/>
        </a:defRPr>
      </a:lvl2pPr>
      <a:lvl3pPr marL="11113" indent="0" algn="l" defTabSz="914400" rtl="0" eaLnBrk="1" latinLnBrk="0" hangingPunct="1">
        <a:lnSpc>
          <a:spcPct val="90000"/>
        </a:lnSpc>
        <a:spcBef>
          <a:spcPts val="500"/>
        </a:spcBef>
        <a:buFont typeface="Arial" panose="020B0604020202020204" pitchFamily="34" charset="0"/>
        <a:buNone/>
        <a:tabLst/>
        <a:defRPr sz="2800" kern="1200">
          <a:solidFill>
            <a:srgbClr val="1E639B"/>
          </a:solidFill>
          <a:latin typeface="+mn-lt"/>
          <a:ea typeface="+mn-ea"/>
          <a:cs typeface="+mn-cs"/>
        </a:defRPr>
      </a:lvl3pPr>
      <a:lvl4pPr marL="11113" indent="0" algn="l" defTabSz="914400" rtl="0" eaLnBrk="1" latinLnBrk="0" hangingPunct="1">
        <a:lnSpc>
          <a:spcPct val="90000"/>
        </a:lnSpc>
        <a:spcBef>
          <a:spcPts val="500"/>
        </a:spcBef>
        <a:buFont typeface="Arial" panose="020B0604020202020204" pitchFamily="34" charset="0"/>
        <a:buNone/>
        <a:tabLst/>
        <a:defRPr sz="2400" kern="1200">
          <a:solidFill>
            <a:srgbClr val="1E639B"/>
          </a:solidFill>
          <a:latin typeface="+mn-lt"/>
          <a:ea typeface="+mn-ea"/>
          <a:cs typeface="+mn-cs"/>
        </a:defRPr>
      </a:lvl4pPr>
      <a:lvl5pPr marL="11113" indent="0" algn="l" defTabSz="914400" rtl="0" eaLnBrk="1" latinLnBrk="0" hangingPunct="1">
        <a:lnSpc>
          <a:spcPct val="90000"/>
        </a:lnSpc>
        <a:spcBef>
          <a:spcPts val="500"/>
        </a:spcBef>
        <a:buFont typeface="Arial" panose="020B0604020202020204" pitchFamily="34" charset="0"/>
        <a:buNone/>
        <a:tabLst/>
        <a:defRPr sz="2400" kern="1200">
          <a:solidFill>
            <a:srgbClr val="1E63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2792CC-3BF8-2044-BA74-69BEED85F511}"/>
              </a:ext>
            </a:extLst>
          </p:cNvPr>
          <p:cNvSpPr>
            <a:spLocks noGrp="1"/>
          </p:cNvSpPr>
          <p:nvPr>
            <p:ph type="title"/>
          </p:nvPr>
        </p:nvSpPr>
        <p:spPr>
          <a:xfrm>
            <a:off x="838200" y="1091634"/>
            <a:ext cx="10515600" cy="1325563"/>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D968C04-0E0B-C746-8AC5-8B925F012EF3}"/>
              </a:ext>
            </a:extLst>
          </p:cNvPr>
          <p:cNvSpPr>
            <a:spLocks noGrp="1"/>
          </p:cNvSpPr>
          <p:nvPr>
            <p:ph type="body" idx="1"/>
          </p:nvPr>
        </p:nvSpPr>
        <p:spPr>
          <a:xfrm>
            <a:off x="838200" y="3103279"/>
            <a:ext cx="10515600" cy="2984370"/>
          </a:xfrm>
          <a:prstGeom prst="rect">
            <a:avLst/>
          </a:prstGeom>
        </p:spPr>
        <p:txBody>
          <a:bodyPr vert="horz" lIns="0" tIns="0" rIns="0" bIns="0" rtlCol="0">
            <a:normAutofit/>
          </a:bodyPr>
          <a:lstStyle/>
          <a:p>
            <a:pPr lvl="0"/>
            <a:r>
              <a:rPr lang="en-GB"/>
              <a:t>Click to edit Master text styles</a:t>
            </a:r>
          </a:p>
        </p:txBody>
      </p:sp>
    </p:spTree>
    <p:extLst>
      <p:ext uri="{BB962C8B-B14F-4D97-AF65-F5344CB8AC3E}">
        <p14:creationId xmlns:p14="http://schemas.microsoft.com/office/powerpoint/2010/main" val="399910060"/>
      </p:ext>
    </p:extLst>
  </p:cSld>
  <p:clrMap bg1="lt1" tx1="dk1" bg2="lt2" tx2="dk2" accent1="accent1" accent2="accent2" accent3="accent3" accent4="accent4" accent5="accent5" accent6="accent6" hlink="hlink" folHlink="folHlink"/>
  <p:sldLayoutIdLst>
    <p:sldLayoutId id="2147483716" r:id="rId1"/>
    <p:sldLayoutId id="2147483726" r:id="rId2"/>
    <p:sldLayoutId id="2147483729" r:id="rId3"/>
    <p:sldLayoutId id="2147483730" r:id="rId4"/>
    <p:sldLayoutId id="2147483731" r:id="rId5"/>
    <p:sldLayoutId id="2147483732" r:id="rId6"/>
    <p:sldLayoutId id="2147483733" r:id="rId7"/>
    <p:sldLayoutId id="2147483727" r:id="rId8"/>
    <p:sldLayoutId id="2147483728" r:id="rId9"/>
  </p:sldLayoutIdLst>
  <p:txStyles>
    <p:titleStyle>
      <a:lvl1pPr algn="l" defTabSz="914400" rtl="0" eaLnBrk="1" latinLnBrk="0" hangingPunct="1">
        <a:lnSpc>
          <a:spcPct val="90000"/>
        </a:lnSpc>
        <a:spcBef>
          <a:spcPct val="0"/>
        </a:spcBef>
        <a:buNone/>
        <a:defRPr sz="8800" b="1" kern="1200">
          <a:solidFill>
            <a:srgbClr val="1E639B"/>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kern="1200">
          <a:solidFill>
            <a:srgbClr val="1E639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1E639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1E639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E639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E63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D48E4-4FC1-6F46-9425-8DECAA9996D8}"/>
              </a:ext>
            </a:extLst>
          </p:cNvPr>
          <p:cNvSpPr>
            <a:spLocks noGrp="1"/>
          </p:cNvSpPr>
          <p:nvPr>
            <p:ph type="title"/>
          </p:nvPr>
        </p:nvSpPr>
        <p:spPr>
          <a:xfrm>
            <a:off x="838200" y="1229421"/>
            <a:ext cx="10515600" cy="1325563"/>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FC03037-4416-EE47-B95D-214EEA17FE0E}"/>
              </a:ext>
            </a:extLst>
          </p:cNvPr>
          <p:cNvSpPr>
            <a:spLocks noGrp="1"/>
          </p:cNvSpPr>
          <p:nvPr>
            <p:ph type="body" idx="1"/>
          </p:nvPr>
        </p:nvSpPr>
        <p:spPr>
          <a:xfrm>
            <a:off x="838200" y="3065702"/>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309400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txStyles>
    <p:titleStyle>
      <a:lvl1pPr algn="l" defTabSz="914400" rtl="0" eaLnBrk="1" latinLnBrk="0" hangingPunct="1">
        <a:lnSpc>
          <a:spcPct val="90000"/>
        </a:lnSpc>
        <a:spcBef>
          <a:spcPct val="0"/>
        </a:spcBef>
        <a:buNone/>
        <a:defRPr sz="8800" b="1" kern="1200">
          <a:solidFill>
            <a:srgbClr val="1E639B"/>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kern="1200">
          <a:solidFill>
            <a:srgbClr val="1E639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200" kern="1200">
          <a:solidFill>
            <a:srgbClr val="1E639B"/>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rgbClr val="1E639B"/>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1E639B"/>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1E63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E0CE2-DC51-E240-AEFA-213407BD2F4D}"/>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6833EC-42E1-084B-9EF4-C44AC4DBEDF9}"/>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556274596"/>
      </p:ext>
    </p:extLst>
  </p:cSld>
  <p:clrMap bg1="lt1" tx1="dk1" bg2="lt2" tx2="dk2" accent1="accent1" accent2="accent2" accent3="accent3" accent4="accent4" accent5="accent5" accent6="accent6" hlink="hlink" folHlink="folHlink"/>
  <p:sldLayoutIdLst>
    <p:sldLayoutId id="2147483743" r:id="rId1"/>
    <p:sldLayoutId id="2147483742" r:id="rId2"/>
  </p:sldLayoutIdLst>
  <p:txStyles>
    <p:titleStyle>
      <a:lvl1pPr algn="l" defTabSz="914400" rtl="0" eaLnBrk="1" latinLnBrk="0" hangingPunct="1">
        <a:lnSpc>
          <a:spcPct val="90000"/>
        </a:lnSpc>
        <a:spcBef>
          <a:spcPct val="0"/>
        </a:spcBef>
        <a:buNone/>
        <a:defRPr sz="6000" b="1" kern="1200">
          <a:solidFill>
            <a:srgbClr val="1E639B"/>
          </a:solidFill>
          <a:latin typeface="+mn-lt"/>
          <a:ea typeface="+mj-ea"/>
          <a:cs typeface="+mj-cs"/>
        </a:defRPr>
      </a:lvl1pPr>
    </p:titleStyle>
    <p:bodyStyle>
      <a:lvl1pPr marL="11113" indent="0" algn="l" defTabSz="914400" rtl="0" eaLnBrk="1" latinLnBrk="0" hangingPunct="1">
        <a:lnSpc>
          <a:spcPct val="90000"/>
        </a:lnSpc>
        <a:spcBef>
          <a:spcPts val="1000"/>
        </a:spcBef>
        <a:buFont typeface="Arial" panose="020B0604020202020204" pitchFamily="34" charset="0"/>
        <a:buNone/>
        <a:tabLst/>
        <a:defRPr sz="2400" kern="1200">
          <a:solidFill>
            <a:srgbClr val="1E639B"/>
          </a:solidFill>
          <a:latin typeface="+mn-lt"/>
          <a:ea typeface="+mn-ea"/>
          <a:cs typeface="+mn-cs"/>
        </a:defRPr>
      </a:lvl1pPr>
      <a:lvl2pPr marL="11113" indent="0" algn="l" defTabSz="914400" rtl="0" eaLnBrk="1" latinLnBrk="0" hangingPunct="1">
        <a:lnSpc>
          <a:spcPct val="90000"/>
        </a:lnSpc>
        <a:spcBef>
          <a:spcPts val="500"/>
        </a:spcBef>
        <a:buFont typeface="Arial" panose="020B0604020202020204" pitchFamily="34" charset="0"/>
        <a:buNone/>
        <a:tabLst/>
        <a:defRPr sz="2000" kern="1200">
          <a:solidFill>
            <a:srgbClr val="1E639B"/>
          </a:solidFill>
          <a:latin typeface="+mn-lt"/>
          <a:ea typeface="+mn-ea"/>
          <a:cs typeface="+mn-cs"/>
        </a:defRPr>
      </a:lvl2pPr>
      <a:lvl3pPr marL="11113" indent="0" algn="l" defTabSz="914400" rtl="0" eaLnBrk="1" latinLnBrk="0" hangingPunct="1">
        <a:lnSpc>
          <a:spcPct val="90000"/>
        </a:lnSpc>
        <a:spcBef>
          <a:spcPts val="500"/>
        </a:spcBef>
        <a:buFont typeface="Arial" panose="020B0604020202020204" pitchFamily="34" charset="0"/>
        <a:buNone/>
        <a:tabLst/>
        <a:defRPr sz="1800" kern="1200">
          <a:solidFill>
            <a:srgbClr val="1E639B"/>
          </a:solidFill>
          <a:latin typeface="+mn-lt"/>
          <a:ea typeface="+mn-ea"/>
          <a:cs typeface="+mn-cs"/>
        </a:defRPr>
      </a:lvl3pPr>
      <a:lvl4pPr marL="11113" indent="0" algn="l" defTabSz="914400" rtl="0" eaLnBrk="1" latinLnBrk="0" hangingPunct="1">
        <a:lnSpc>
          <a:spcPct val="90000"/>
        </a:lnSpc>
        <a:spcBef>
          <a:spcPts val="500"/>
        </a:spcBef>
        <a:buFont typeface="Arial" panose="020B0604020202020204" pitchFamily="34" charset="0"/>
        <a:buNone/>
        <a:tabLst/>
        <a:defRPr sz="1600" kern="1200">
          <a:solidFill>
            <a:srgbClr val="1E639B"/>
          </a:solidFill>
          <a:latin typeface="+mn-lt"/>
          <a:ea typeface="+mn-ea"/>
          <a:cs typeface="+mn-cs"/>
        </a:defRPr>
      </a:lvl4pPr>
      <a:lvl5pPr marL="11113" indent="0" algn="l" defTabSz="914400" rtl="0" eaLnBrk="1" latinLnBrk="0" hangingPunct="1">
        <a:lnSpc>
          <a:spcPct val="90000"/>
        </a:lnSpc>
        <a:spcBef>
          <a:spcPts val="500"/>
        </a:spcBef>
        <a:buFont typeface="Arial" panose="020B0604020202020204" pitchFamily="34" charset="0"/>
        <a:buNone/>
        <a:tabLst/>
        <a:defRPr sz="1600" kern="1200">
          <a:solidFill>
            <a:srgbClr val="1E63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9/11/25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4340363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hyperlink" Target="mailto:pujaris@who.in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https://pbs.twimg.com/media/F0XS-PnXoAAsRPH?format=jpg&amp;name=large" TargetMode="External"/><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56.jpeg"/><Relationship Id="rId16" Type="http://schemas.openxmlformats.org/officeDocument/2006/relationships/image" Target="../media/image69.svg"/><Relationship Id="rId1" Type="http://schemas.openxmlformats.org/officeDocument/2006/relationships/slideLayout" Target="../slideLayouts/slideLayout12.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8.pn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jpe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https://pbs.twimg.com/media/F0XS-PnXoAAsRPH?format=jpg&amp;name=large" TargetMode="External"/><Relationship Id="rId4" Type="http://schemas.openxmlformats.org/officeDocument/2006/relationships/image" Target="../media/image66.jpe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1.png"/><Relationship Id="rId3" Type="http://schemas.openxmlformats.org/officeDocument/2006/relationships/image" Target="../media/image75.png"/><Relationship Id="rId21" Type="http://schemas.openxmlformats.org/officeDocument/2006/relationships/image" Target="../media/image86.png"/><Relationship Id="rId7" Type="http://schemas.openxmlformats.org/officeDocument/2006/relationships/diagramColors" Target="../diagrams/colors1.xml"/><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0.png"/><Relationship Id="rId2" Type="http://schemas.openxmlformats.org/officeDocument/2006/relationships/notesSlide" Target="../notesSlides/notesSlide12.xml"/><Relationship Id="rId16" Type="http://schemas.openxmlformats.org/officeDocument/2006/relationships/image" Target="../media/image83.png"/><Relationship Id="rId20" Type="http://schemas.openxmlformats.org/officeDocument/2006/relationships/image" Target="../media/image73.png"/><Relationship Id="rId1" Type="http://schemas.openxmlformats.org/officeDocument/2006/relationships/slideLayout" Target="../slideLayouts/slideLayout22.xml"/><Relationship Id="rId6" Type="http://schemas.openxmlformats.org/officeDocument/2006/relationships/diagramQuickStyle" Target="../diagrams/quickStyle1.xml"/><Relationship Id="rId11" Type="http://schemas.openxmlformats.org/officeDocument/2006/relationships/image" Target="../media/image78.png"/><Relationship Id="rId24" Type="http://schemas.openxmlformats.org/officeDocument/2006/relationships/image" Target="../media/image89.png"/><Relationship Id="rId5" Type="http://schemas.openxmlformats.org/officeDocument/2006/relationships/diagramLayout" Target="../diagrams/layout1.xml"/><Relationship Id="rId15" Type="http://schemas.openxmlformats.org/officeDocument/2006/relationships/image" Target="../media/image82.png"/><Relationship Id="rId23" Type="http://schemas.openxmlformats.org/officeDocument/2006/relationships/image" Target="../media/image88.png"/><Relationship Id="rId10" Type="http://schemas.openxmlformats.org/officeDocument/2006/relationships/image" Target="../media/image77.png"/><Relationship Id="rId19" Type="http://schemas.openxmlformats.org/officeDocument/2006/relationships/hyperlink" Target="https://apps.who.int/iris/handle/10665/341996" TargetMode="External"/><Relationship Id="rId4" Type="http://schemas.openxmlformats.org/officeDocument/2006/relationships/diagramData" Target="../diagrams/data1.xml"/><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7.sv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0.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92.svg"/><Relationship Id="rId5" Type="http://schemas.openxmlformats.org/officeDocument/2006/relationships/image" Target="../media/image86.png"/><Relationship Id="rId10" Type="http://schemas.openxmlformats.org/officeDocument/2006/relationships/image" Target="../media/image83.png"/><Relationship Id="rId4" Type="http://schemas.openxmlformats.org/officeDocument/2006/relationships/image" Target="../media/image81.png"/><Relationship Id="rId9"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0.png"/><Relationship Id="rId7" Type="http://schemas.openxmlformats.org/officeDocument/2006/relationships/image" Target="../media/image96.png"/><Relationship Id="rId12" Type="http://schemas.openxmlformats.org/officeDocument/2006/relationships/image" Target="../media/image87.sv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95.png"/><Relationship Id="rId11" Type="http://schemas.openxmlformats.org/officeDocument/2006/relationships/image" Target="../media/image86.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18" Type="http://schemas.openxmlformats.org/officeDocument/2006/relationships/image" Target="../media/image115.pn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png"/><Relationship Id="rId17" Type="http://schemas.openxmlformats.org/officeDocument/2006/relationships/image" Target="../media/image114.jpeg"/><Relationship Id="rId2" Type="http://schemas.openxmlformats.org/officeDocument/2006/relationships/notesSlide" Target="../notesSlides/notesSlide16.xml"/><Relationship Id="rId16" Type="http://schemas.openxmlformats.org/officeDocument/2006/relationships/image" Target="../media/image113.jpeg"/><Relationship Id="rId20" Type="http://schemas.openxmlformats.org/officeDocument/2006/relationships/image" Target="../media/image117.jpeg"/><Relationship Id="rId1" Type="http://schemas.openxmlformats.org/officeDocument/2006/relationships/slideLayout" Target="../slideLayouts/slideLayout21.xml"/><Relationship Id="rId6" Type="http://schemas.openxmlformats.org/officeDocument/2006/relationships/image" Target="../media/image103.pn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112.jpeg"/><Relationship Id="rId10" Type="http://schemas.openxmlformats.org/officeDocument/2006/relationships/image" Target="../media/image107.jpeg"/><Relationship Id="rId19" Type="http://schemas.openxmlformats.org/officeDocument/2006/relationships/image" Target="../media/image116.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6.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92.svg"/><Relationship Id="rId4" Type="http://schemas.openxmlformats.org/officeDocument/2006/relationships/image" Target="../media/image77.png"/><Relationship Id="rId9"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125.svg"/><Relationship Id="rId4" Type="http://schemas.openxmlformats.org/officeDocument/2006/relationships/image" Target="../media/image124.png"/></Relationships>
</file>

<file path=ppt/slides/_rels/slide25.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9.png"/><Relationship Id="rId39" Type="http://schemas.openxmlformats.org/officeDocument/2006/relationships/image" Target="../media/image160.png"/><Relationship Id="rId21" Type="http://schemas.openxmlformats.org/officeDocument/2006/relationships/image" Target="../media/image144.jpeg"/><Relationship Id="rId34" Type="http://schemas.openxmlformats.org/officeDocument/2006/relationships/image" Target="../media/image155.gif"/><Relationship Id="rId7" Type="http://schemas.openxmlformats.org/officeDocument/2006/relationships/image" Target="../media/image130.jpe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8.png"/><Relationship Id="rId33" Type="http://schemas.openxmlformats.org/officeDocument/2006/relationships/image" Target="../media/image125.svg"/><Relationship Id="rId38" Type="http://schemas.openxmlformats.org/officeDocument/2006/relationships/image" Target="../media/image159.png"/><Relationship Id="rId2" Type="http://schemas.openxmlformats.org/officeDocument/2006/relationships/notesSlide" Target="../notesSlides/notesSlide22.xml"/><Relationship Id="rId16" Type="http://schemas.openxmlformats.org/officeDocument/2006/relationships/image" Target="../media/image139.png"/><Relationship Id="rId20" Type="http://schemas.openxmlformats.org/officeDocument/2006/relationships/image" Target="../media/image143.png"/><Relationship Id="rId29" Type="http://schemas.openxmlformats.org/officeDocument/2006/relationships/image" Target="../media/image152.png"/><Relationship Id="rId1" Type="http://schemas.openxmlformats.org/officeDocument/2006/relationships/slideLayout" Target="../slideLayouts/slideLayout23.xml"/><Relationship Id="rId6" Type="http://schemas.openxmlformats.org/officeDocument/2006/relationships/image" Target="../media/image129.jpeg"/><Relationship Id="rId11" Type="http://schemas.openxmlformats.org/officeDocument/2006/relationships/image" Target="../media/image134.png"/><Relationship Id="rId24" Type="http://schemas.openxmlformats.org/officeDocument/2006/relationships/image" Target="../media/image147.jpeg"/><Relationship Id="rId32" Type="http://schemas.openxmlformats.org/officeDocument/2006/relationships/image" Target="../media/image124.png"/><Relationship Id="rId37" Type="http://schemas.openxmlformats.org/officeDocument/2006/relationships/image" Target="../media/image158.png"/><Relationship Id="rId40" Type="http://schemas.openxmlformats.org/officeDocument/2006/relationships/image" Target="../media/image161.png"/><Relationship Id="rId5" Type="http://schemas.openxmlformats.org/officeDocument/2006/relationships/image" Target="../media/image128.jpe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51.png"/><Relationship Id="rId36" Type="http://schemas.openxmlformats.org/officeDocument/2006/relationships/image" Target="../media/image157.gif"/><Relationship Id="rId10" Type="http://schemas.openxmlformats.org/officeDocument/2006/relationships/image" Target="../media/image133.png"/><Relationship Id="rId19" Type="http://schemas.openxmlformats.org/officeDocument/2006/relationships/image" Target="../media/image142.png"/><Relationship Id="rId31" Type="http://schemas.openxmlformats.org/officeDocument/2006/relationships/image" Target="../media/image154.png"/><Relationship Id="rId4" Type="http://schemas.openxmlformats.org/officeDocument/2006/relationships/image" Target="../media/image127.png"/><Relationship Id="rId9" Type="http://schemas.openxmlformats.org/officeDocument/2006/relationships/image" Target="../media/image132.jpeg"/><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50.png"/><Relationship Id="rId30" Type="http://schemas.openxmlformats.org/officeDocument/2006/relationships/image" Target="../media/image153.png"/><Relationship Id="rId35" Type="http://schemas.openxmlformats.org/officeDocument/2006/relationships/image" Target="../media/image156.png"/><Relationship Id="rId8" Type="http://schemas.openxmlformats.org/officeDocument/2006/relationships/image" Target="../media/image131.png"/><Relationship Id="rId3" Type="http://schemas.openxmlformats.org/officeDocument/2006/relationships/image" Target="../media/image126.png"/></Relationships>
</file>

<file path=ppt/slides/_rels/slide26.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165.svg"/><Relationship Id="rId5" Type="http://schemas.openxmlformats.org/officeDocument/2006/relationships/image" Target="../media/image164.png"/><Relationship Id="rId10" Type="http://schemas.openxmlformats.org/officeDocument/2006/relationships/image" Target="../media/image168.jpeg"/><Relationship Id="rId4" Type="http://schemas.openxmlformats.org/officeDocument/2006/relationships/image" Target="../media/image163.sv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C2C88-6AF6-E1EB-3C85-1982D2D2CAB1}"/>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95BB0E85-0502-2AB5-0792-10E2FBB753A3}"/>
              </a:ext>
            </a:extLst>
          </p:cNvPr>
          <p:cNvGrpSpPr>
            <a:grpSpLocks noChangeAspect="1"/>
          </p:cNvGrpSpPr>
          <p:nvPr/>
        </p:nvGrpSpPr>
        <p:grpSpPr>
          <a:xfrm>
            <a:off x="0" y="2176818"/>
            <a:ext cx="12192000" cy="4956313"/>
            <a:chOff x="0" y="1901687"/>
            <a:chExt cx="12192000" cy="4956313"/>
          </a:xfrm>
        </p:grpSpPr>
        <p:pic>
          <p:nvPicPr>
            <p:cNvPr id="11" name="Picture 10" descr="A person with her arms out&#10;&#10;AI-generated content may be incorrect.">
              <a:extLst>
                <a:ext uri="{FF2B5EF4-FFF2-40B4-BE49-F238E27FC236}">
                  <a16:creationId xmlns:a16="http://schemas.microsoft.com/office/drawing/2014/main" id="{1EC4B860-9003-EE02-70FB-316079CE6E89}"/>
                </a:ext>
              </a:extLst>
            </p:cNvPr>
            <p:cNvPicPr>
              <a:picLocks noChangeAspect="1"/>
            </p:cNvPicPr>
            <p:nvPr/>
          </p:nvPicPr>
          <p:blipFill>
            <a:blip r:embed="rId2"/>
            <a:stretch>
              <a:fillRect/>
            </a:stretch>
          </p:blipFill>
          <p:spPr>
            <a:xfrm>
              <a:off x="0" y="1901687"/>
              <a:ext cx="12192000" cy="4956313"/>
            </a:xfrm>
            <a:prstGeom prst="rect">
              <a:avLst/>
            </a:prstGeom>
          </p:spPr>
        </p:pic>
        <p:pic>
          <p:nvPicPr>
            <p:cNvPr id="15" name="Picture 14" descr="A white background with black dots&#10;&#10;AI-generated content may be incorrect.">
              <a:extLst>
                <a:ext uri="{FF2B5EF4-FFF2-40B4-BE49-F238E27FC236}">
                  <a16:creationId xmlns:a16="http://schemas.microsoft.com/office/drawing/2014/main" id="{E9B50B27-3BB8-F34E-DEBA-C685C77A5D44}"/>
                </a:ext>
              </a:extLst>
            </p:cNvPr>
            <p:cNvPicPr>
              <a:picLocks/>
            </p:cNvPicPr>
            <p:nvPr/>
          </p:nvPicPr>
          <p:blipFill>
            <a:blip r:embed="rId3"/>
            <a:stretch>
              <a:fillRect/>
            </a:stretch>
          </p:blipFill>
          <p:spPr>
            <a:xfrm>
              <a:off x="1207070" y="2057267"/>
              <a:ext cx="4154069" cy="1875906"/>
            </a:xfrm>
            <a:prstGeom prst="rect">
              <a:avLst/>
            </a:prstGeom>
          </p:spPr>
        </p:pic>
      </p:grpSp>
      <p:sp>
        <p:nvSpPr>
          <p:cNvPr id="17" name="Title 1">
            <a:extLst>
              <a:ext uri="{FF2B5EF4-FFF2-40B4-BE49-F238E27FC236}">
                <a16:creationId xmlns:a16="http://schemas.microsoft.com/office/drawing/2014/main" id="{8626C08C-D07E-753B-6DB5-32F196A13742}"/>
              </a:ext>
            </a:extLst>
          </p:cNvPr>
          <p:cNvSpPr>
            <a:spLocks noGrp="1"/>
          </p:cNvSpPr>
          <p:nvPr>
            <p:ph type="ctrTitle"/>
          </p:nvPr>
        </p:nvSpPr>
        <p:spPr>
          <a:xfrm>
            <a:off x="420276" y="396151"/>
            <a:ext cx="8618793" cy="1464613"/>
          </a:xfrm>
          <a:noFill/>
        </p:spPr>
        <p:txBody>
          <a:bodyPr>
            <a:normAutofit/>
          </a:bodyPr>
          <a:lstStyle/>
          <a:p>
            <a:pPr algn="l"/>
            <a:r>
              <a:rPr lang="en-US" sz="3600">
                <a:solidFill>
                  <a:srgbClr val="385493"/>
                </a:solidFill>
                <a:latin typeface="Arial" panose="020B0604020202020204" pitchFamily="34" charset="0"/>
                <a:cs typeface="Arial" panose="020B0604020202020204" pitchFamily="34" charset="0"/>
              </a:rPr>
              <a:t>Regulatory Considerations of AI for Health: </a:t>
            </a:r>
            <a:r>
              <a:rPr lang="en-US" sz="3600">
                <a:solidFill>
                  <a:srgbClr val="92D050"/>
                </a:solidFill>
                <a:latin typeface="Arial" panose="020B0604020202020204" pitchFamily="34" charset="0"/>
                <a:cs typeface="Arial" panose="020B0604020202020204" pitchFamily="34" charset="0"/>
              </a:rPr>
              <a:t>NOW &amp; NEXT</a:t>
            </a:r>
            <a:endParaRPr lang="en-US" sz="3600" b="1">
              <a:solidFill>
                <a:srgbClr val="92D050"/>
              </a:solidFill>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A7E0D6B3-FCCA-6553-7060-3C9847D44005}"/>
              </a:ext>
            </a:extLst>
          </p:cNvPr>
          <p:cNvSpPr>
            <a:spLocks noGrp="1"/>
          </p:cNvSpPr>
          <p:nvPr>
            <p:ph type="subTitle" idx="1"/>
          </p:nvPr>
        </p:nvSpPr>
        <p:spPr>
          <a:xfrm>
            <a:off x="517690" y="2332398"/>
            <a:ext cx="5980524" cy="2827597"/>
          </a:xfrm>
          <a:noFill/>
        </p:spPr>
        <p:txBody>
          <a:bodyPr>
            <a:normAutofit fontScale="92500" lnSpcReduction="10000"/>
          </a:bodyPr>
          <a:lstStyle/>
          <a:p>
            <a:pPr algn="l">
              <a:spcBef>
                <a:spcPts val="600"/>
              </a:spcBef>
            </a:pPr>
            <a:r>
              <a:rPr lang="en-US" b="1">
                <a:solidFill>
                  <a:srgbClr val="385493"/>
                </a:solidFill>
                <a:latin typeface="Arial" panose="020B0604020202020204" pitchFamily="34" charset="0"/>
                <a:cs typeface="Arial" panose="020B0604020202020204" pitchFamily="34" charset="0"/>
              </a:rPr>
              <a:t>Sameer Pujari</a:t>
            </a:r>
          </a:p>
          <a:p>
            <a:pPr algn="l">
              <a:spcBef>
                <a:spcPts val="600"/>
              </a:spcBef>
            </a:pPr>
            <a:r>
              <a:rPr lang="en-US" sz="1800">
                <a:solidFill>
                  <a:srgbClr val="385493"/>
                </a:solidFill>
                <a:latin typeface="Arial" panose="020B0604020202020204" pitchFamily="34" charset="0"/>
                <a:cs typeface="Arial" panose="020B0604020202020204" pitchFamily="34" charset="0"/>
              </a:rPr>
              <a:t>Lead, AI and Frontier Technologies</a:t>
            </a:r>
          </a:p>
          <a:p>
            <a:pPr algn="l">
              <a:spcBef>
                <a:spcPts val="600"/>
              </a:spcBef>
            </a:pPr>
            <a:endParaRPr lang="en-US" sz="1800">
              <a:solidFill>
                <a:srgbClr val="385493"/>
              </a:solidFill>
              <a:latin typeface="Arial" panose="020B0604020202020204" pitchFamily="34" charset="0"/>
              <a:cs typeface="Arial" panose="020B0604020202020204" pitchFamily="34" charset="0"/>
            </a:endParaRPr>
          </a:p>
          <a:p>
            <a:pPr algn="l">
              <a:spcBef>
                <a:spcPts val="600"/>
              </a:spcBef>
            </a:pPr>
            <a:r>
              <a:rPr lang="en-US" sz="1800" b="1">
                <a:solidFill>
                  <a:srgbClr val="385493"/>
                </a:solidFill>
                <a:latin typeface="Arial" panose="020B0604020202020204" pitchFamily="34" charset="0"/>
                <a:cs typeface="Arial" panose="020B0604020202020204" pitchFamily="34" charset="0"/>
              </a:rPr>
              <a:t>Kanika Kalra </a:t>
            </a:r>
          </a:p>
          <a:p>
            <a:pPr algn="l">
              <a:spcBef>
                <a:spcPts val="600"/>
              </a:spcBef>
            </a:pPr>
            <a:r>
              <a:rPr lang="en-US" sz="1800">
                <a:solidFill>
                  <a:srgbClr val="385493"/>
                </a:solidFill>
                <a:latin typeface="Arial" panose="020B0604020202020204" pitchFamily="34" charset="0"/>
                <a:cs typeface="Arial" panose="020B0604020202020204" pitchFamily="34" charset="0"/>
              </a:rPr>
              <a:t>Technical Officer (Digital Health and AI)</a:t>
            </a:r>
          </a:p>
          <a:p>
            <a:pPr algn="l">
              <a:spcBef>
                <a:spcPts val="600"/>
              </a:spcBef>
            </a:pPr>
            <a:endParaRPr lang="en-US" sz="1800">
              <a:solidFill>
                <a:srgbClr val="385493"/>
              </a:solidFill>
              <a:latin typeface="Arial" panose="020B0604020202020204" pitchFamily="34" charset="0"/>
              <a:cs typeface="Arial" panose="020B0604020202020204" pitchFamily="34" charset="0"/>
            </a:endParaRPr>
          </a:p>
          <a:p>
            <a:pPr algn="l">
              <a:spcBef>
                <a:spcPts val="600"/>
              </a:spcBef>
            </a:pPr>
            <a:r>
              <a:rPr lang="en-US" sz="1800">
                <a:solidFill>
                  <a:srgbClr val="385493"/>
                </a:solidFill>
                <a:latin typeface="Arial" panose="020B0604020202020204" pitchFamily="34" charset="0"/>
                <a:cs typeface="Arial" panose="020B0604020202020204" pitchFamily="34" charset="0"/>
              </a:rPr>
              <a:t>Department of Data, Digital Health, Analytics and AI</a:t>
            </a:r>
          </a:p>
          <a:p>
            <a:pPr algn="l">
              <a:spcBef>
                <a:spcPts val="600"/>
              </a:spcBef>
            </a:pPr>
            <a:r>
              <a:rPr lang="en-US" sz="1800">
                <a:solidFill>
                  <a:srgbClr val="385493"/>
                </a:solidFill>
                <a:latin typeface="Arial" panose="020B0604020202020204" pitchFamily="34" charset="0"/>
                <a:cs typeface="Arial" panose="020B0604020202020204" pitchFamily="34" charset="0"/>
              </a:rPr>
              <a:t>World Health Organization</a:t>
            </a:r>
          </a:p>
          <a:p>
            <a:pPr algn="l">
              <a:spcBef>
                <a:spcPts val="600"/>
              </a:spcBef>
            </a:pPr>
            <a:endParaRPr lang="en-US" sz="800">
              <a:solidFill>
                <a:srgbClr val="385493"/>
              </a:solidFill>
              <a:latin typeface="Arial" panose="020B0604020202020204" pitchFamily="34" charset="0"/>
              <a:cs typeface="Arial" panose="020B0604020202020204" pitchFamily="34" charset="0"/>
            </a:endParaRPr>
          </a:p>
          <a:p>
            <a:pPr algn="l">
              <a:spcBef>
                <a:spcPts val="600"/>
              </a:spcBef>
            </a:pPr>
            <a:r>
              <a:rPr lang="en-US" sz="1800">
                <a:solidFill>
                  <a:srgbClr val="385493"/>
                </a:solidFill>
                <a:latin typeface="Arial" panose="020B0604020202020204" pitchFamily="34" charset="0"/>
                <a:cs typeface="Arial" panose="020B0604020202020204" pitchFamily="34" charset="0"/>
                <a:hlinkClick r:id="rId4"/>
              </a:rPr>
              <a:t>pujaris@who.int</a:t>
            </a:r>
            <a:r>
              <a:rPr lang="en-US" sz="1800">
                <a:solidFill>
                  <a:srgbClr val="385493"/>
                </a:solidFill>
                <a:latin typeface="Arial" panose="020B0604020202020204" pitchFamily="34" charset="0"/>
                <a:cs typeface="Arial" panose="020B0604020202020204" pitchFamily="34" charset="0"/>
              </a:rPr>
              <a:t> </a:t>
            </a:r>
          </a:p>
        </p:txBody>
      </p:sp>
      <p:pic>
        <p:nvPicPr>
          <p:cNvPr id="19" name="Picture 2" descr="World Health Organization (WHO) | Guttmacher Institute">
            <a:extLst>
              <a:ext uri="{FF2B5EF4-FFF2-40B4-BE49-F238E27FC236}">
                <a16:creationId xmlns:a16="http://schemas.microsoft.com/office/drawing/2014/main" id="{48DCA5A6-9A33-5DBF-A4CE-E9A4C25F9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9118" y="808456"/>
            <a:ext cx="2232606" cy="72559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9E487D8-572F-5182-C02A-E31B66A6CF42}"/>
              </a:ext>
            </a:extLst>
          </p:cNvPr>
          <p:cNvSpPr/>
          <p:nvPr/>
        </p:nvSpPr>
        <p:spPr>
          <a:xfrm>
            <a:off x="0" y="0"/>
            <a:ext cx="12192000" cy="7133131"/>
          </a:xfrm>
          <a:prstGeom prst="rect">
            <a:avLst/>
          </a:prstGeom>
          <a:noFill/>
          <a:ln w="114300">
            <a:solidFill>
              <a:srgbClr val="456B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A13CF8DE-B423-29DE-5B7C-423244AE6894}"/>
              </a:ext>
            </a:extLst>
          </p:cNvPr>
          <p:cNvCxnSpPr>
            <a:cxnSpLocks/>
          </p:cNvCxnSpPr>
          <p:nvPr/>
        </p:nvCxnSpPr>
        <p:spPr>
          <a:xfrm>
            <a:off x="517690" y="2158151"/>
            <a:ext cx="3731342" cy="0"/>
          </a:xfrm>
          <a:prstGeom prst="line">
            <a:avLst/>
          </a:prstGeom>
          <a:ln>
            <a:solidFill>
              <a:srgbClr val="456BBD"/>
            </a:solidFill>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028857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3" cstate="print"/>
          <a:stretch>
            <a:fillRect/>
          </a:stretch>
        </p:blipFill>
        <p:spPr>
          <a:xfrm>
            <a:off x="6042553" y="1176067"/>
            <a:ext cx="5569138" cy="3333152"/>
          </a:xfrm>
          <a:prstGeom prst="rect">
            <a:avLst/>
          </a:prstGeom>
          <a:ln>
            <a:noFill/>
          </a:ln>
          <a:effectLst/>
        </p:spPr>
      </p:pic>
      <p:pic>
        <p:nvPicPr>
          <p:cNvPr id="8" name="Picture 7" descr="A person looking at a tablet&#10;&#10;Description automatically generated">
            <a:extLst>
              <a:ext uri="{FF2B5EF4-FFF2-40B4-BE49-F238E27FC236}">
                <a16:creationId xmlns:a16="http://schemas.microsoft.com/office/drawing/2014/main" id="{0763AE92-E40A-6ADF-1451-1ACC1AD1FA6D}"/>
              </a:ext>
            </a:extLst>
          </p:cNvPr>
          <p:cNvPicPr>
            <a:picLocks noChangeAspect="1"/>
          </p:cNvPicPr>
          <p:nvPr/>
        </p:nvPicPr>
        <p:blipFill>
          <a:blip r:embed="rId4"/>
          <a:stretch>
            <a:fillRect/>
          </a:stretch>
        </p:blipFill>
        <p:spPr>
          <a:xfrm>
            <a:off x="717272" y="1502821"/>
            <a:ext cx="4669415" cy="4997344"/>
          </a:xfrm>
          <a:prstGeom prst="rect">
            <a:avLst/>
          </a:prstGeom>
        </p:spPr>
      </p:pic>
      <p:sp>
        <p:nvSpPr>
          <p:cNvPr id="10" name="object 2">
            <a:extLst>
              <a:ext uri="{FF2B5EF4-FFF2-40B4-BE49-F238E27FC236}">
                <a16:creationId xmlns:a16="http://schemas.microsoft.com/office/drawing/2014/main" id="{3030AFAE-7855-68D6-A1D0-694434B820FF}"/>
              </a:ext>
            </a:extLst>
          </p:cNvPr>
          <p:cNvSpPr txBox="1">
            <a:spLocks/>
          </p:cNvSpPr>
          <p:nvPr/>
        </p:nvSpPr>
        <p:spPr>
          <a:xfrm>
            <a:off x="690631" y="495059"/>
            <a:ext cx="11058023" cy="875240"/>
          </a:xfrm>
          <a:prstGeom prst="rect">
            <a:avLst/>
          </a:prstGeom>
          <a:solidFill>
            <a:schemeClr val="bg1"/>
          </a:solidFill>
        </p:spPr>
        <p:txBody>
          <a:bodyPr vert="horz" wrap="square" lIns="0" tIns="13335" rIns="0" bIns="0" rtlCol="0" anchor="t" anchorCtr="0">
            <a:spAutoFit/>
          </a:bodyPr>
          <a:lstStyle>
            <a:lvl1pPr algn="l" defTabSz="914400" rtl="0" eaLnBrk="1" latinLnBrk="0" hangingPunct="1">
              <a:lnSpc>
                <a:spcPct val="90000"/>
              </a:lnSpc>
              <a:spcBef>
                <a:spcPct val="0"/>
              </a:spcBef>
              <a:buNone/>
              <a:defRPr sz="3200" b="0" i="0" kern="1200">
                <a:solidFill>
                  <a:srgbClr val="00205C"/>
                </a:solidFill>
                <a:latin typeface="+mn-lt"/>
                <a:ea typeface="+mj-ea"/>
                <a:cs typeface="+mj-cs"/>
              </a:defRPr>
            </a:lvl1pPr>
          </a:lstStyle>
          <a:p>
            <a:pPr marL="12700">
              <a:lnSpc>
                <a:spcPct val="100000"/>
              </a:lnSpc>
              <a:spcBef>
                <a:spcPts val="105"/>
              </a:spcBef>
              <a:defRPr/>
            </a:pPr>
            <a:r>
              <a:rPr kumimoji="0" lang="en-IN" sz="2800" b="1" i="0" u="none" strike="noStrike" kern="1200" cap="none" spc="-5" normalizeH="0" baseline="0" noProof="0">
                <a:ln>
                  <a:noFill/>
                </a:ln>
                <a:solidFill>
                  <a:srgbClr val="002060"/>
                </a:solidFill>
                <a:effectLst/>
                <a:uLnTx/>
                <a:uFillTx/>
                <a:latin typeface="Arial" panose="020B0604020202020204" pitchFamily="34" charset="0"/>
                <a:ea typeface="+mj-ea"/>
                <a:cs typeface="Arial" panose="020B0604020202020204" pitchFamily="34" charset="0"/>
              </a:rPr>
              <a:t>Rapid Developments in the Private Sector: Implications for Health Regulation</a:t>
            </a:r>
            <a:endParaRPr kumimoji="0" lang="en-IN" sz="2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7D62ECF7-13C7-5803-DB4E-E1F341ECCB27}"/>
              </a:ext>
            </a:extLst>
          </p:cNvPr>
          <p:cNvGrpSpPr/>
          <p:nvPr/>
        </p:nvGrpSpPr>
        <p:grpSpPr>
          <a:xfrm>
            <a:off x="221558" y="495059"/>
            <a:ext cx="136661" cy="6029684"/>
            <a:chOff x="300705" y="1863698"/>
            <a:chExt cx="193528" cy="4397999"/>
          </a:xfrm>
        </p:grpSpPr>
        <p:sp>
          <p:nvSpPr>
            <p:cNvPr id="3" name="Rectangle 2">
              <a:extLst>
                <a:ext uri="{FF2B5EF4-FFF2-40B4-BE49-F238E27FC236}">
                  <a16:creationId xmlns:a16="http://schemas.microsoft.com/office/drawing/2014/main" id="{F38B65BB-D637-59E5-30AD-EE143133446B}"/>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16F1FEE9-DB91-2F8C-3962-5F953FF02350}"/>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661239CE-AB46-362D-7E91-95D91A0CE649}"/>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7" name="Picture 6" descr="A screenshot of a person's face&#10;&#10;Description automatically generated">
            <a:extLst>
              <a:ext uri="{FF2B5EF4-FFF2-40B4-BE49-F238E27FC236}">
                <a16:creationId xmlns:a16="http://schemas.microsoft.com/office/drawing/2014/main" id="{34B25C6C-55A5-73CE-6980-9B01EE953353}"/>
              </a:ext>
            </a:extLst>
          </p:cNvPr>
          <p:cNvPicPr>
            <a:picLocks noChangeAspect="1"/>
          </p:cNvPicPr>
          <p:nvPr/>
        </p:nvPicPr>
        <p:blipFill rotWithShape="1">
          <a:blip r:embed="rId5">
            <a:extLst>
              <a:ext uri="{28A0092B-C50C-407E-A947-70E740481C1C}">
                <a14:useLocalDpi xmlns:a14="http://schemas.microsoft.com/office/drawing/2010/main" val="0"/>
              </a:ext>
            </a:extLst>
          </a:blip>
          <a:srcRect b="6156"/>
          <a:stretch/>
        </p:blipFill>
        <p:spPr>
          <a:xfrm>
            <a:off x="5386687" y="3326941"/>
            <a:ext cx="2966846" cy="3164768"/>
          </a:xfrm>
          <a:prstGeom prst="rect">
            <a:avLst/>
          </a:prstGeom>
        </p:spPr>
      </p:pic>
      <p:pic>
        <p:nvPicPr>
          <p:cNvPr id="9" name="Picture 8" descr="A screenshot of a website&#10;&#10;Description automatically generated">
            <a:extLst>
              <a:ext uri="{FF2B5EF4-FFF2-40B4-BE49-F238E27FC236}">
                <a16:creationId xmlns:a16="http://schemas.microsoft.com/office/drawing/2014/main" id="{0891E726-8BA3-8276-8BE0-7E89FB52AA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759" y="3407196"/>
            <a:ext cx="3113932" cy="3146034"/>
          </a:xfrm>
          <a:prstGeom prst="rect">
            <a:avLst/>
          </a:prstGeom>
        </p:spPr>
      </p:pic>
    </p:spTree>
    <p:extLst>
      <p:ext uri="{BB962C8B-B14F-4D97-AF65-F5344CB8AC3E}">
        <p14:creationId xmlns:p14="http://schemas.microsoft.com/office/powerpoint/2010/main" val="866471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B1773-23F6-E3A5-6EA7-820D955A0383}"/>
            </a:ext>
          </a:extLst>
        </p:cNvPr>
        <p:cNvGrpSpPr/>
        <p:nvPr/>
      </p:nvGrpSpPr>
      <p:grpSpPr>
        <a:xfrm>
          <a:off x="0" y="0"/>
          <a:ext cx="0" cy="0"/>
          <a:chOff x="0" y="0"/>
          <a:chExt cx="0" cy="0"/>
        </a:xfrm>
      </p:grpSpPr>
      <p:sp>
        <p:nvSpPr>
          <p:cNvPr id="10" name="object 2">
            <a:extLst>
              <a:ext uri="{FF2B5EF4-FFF2-40B4-BE49-F238E27FC236}">
                <a16:creationId xmlns:a16="http://schemas.microsoft.com/office/drawing/2014/main" id="{1744DFC3-A1DB-D2E8-6F0F-3949B83ED66A}"/>
              </a:ext>
            </a:extLst>
          </p:cNvPr>
          <p:cNvSpPr txBox="1">
            <a:spLocks/>
          </p:cNvSpPr>
          <p:nvPr/>
        </p:nvSpPr>
        <p:spPr>
          <a:xfrm>
            <a:off x="690631" y="495059"/>
            <a:ext cx="11279810" cy="444352"/>
          </a:xfrm>
          <a:prstGeom prst="rect">
            <a:avLst/>
          </a:prstGeom>
          <a:solidFill>
            <a:schemeClr val="bg1"/>
          </a:solidFill>
        </p:spPr>
        <p:txBody>
          <a:bodyPr vert="horz" wrap="square" lIns="0" tIns="13335" rIns="0" bIns="0" rtlCol="0" anchor="t" anchorCtr="0">
            <a:spAutoFit/>
          </a:bodyPr>
          <a:lstStyle>
            <a:lvl1pPr algn="l" defTabSz="914400" rtl="0" eaLnBrk="1" latinLnBrk="0" hangingPunct="1">
              <a:lnSpc>
                <a:spcPct val="90000"/>
              </a:lnSpc>
              <a:spcBef>
                <a:spcPct val="0"/>
              </a:spcBef>
              <a:buNone/>
              <a:defRPr sz="3200" b="0" i="0" kern="1200">
                <a:solidFill>
                  <a:srgbClr val="00205C"/>
                </a:solidFill>
                <a:latin typeface="+mn-lt"/>
                <a:ea typeface="+mj-ea"/>
                <a:cs typeface="+mj-cs"/>
              </a:defRPr>
            </a:lvl1pPr>
          </a:lstStyle>
          <a:p>
            <a:pPr marL="12700" algn="ctr">
              <a:lnSpc>
                <a:spcPct val="100000"/>
              </a:lnSpc>
              <a:spcBef>
                <a:spcPts val="105"/>
              </a:spcBef>
              <a:defRPr/>
            </a:pPr>
            <a:r>
              <a:rPr kumimoji="0" lang="en-IN" sz="2800" b="1" i="0" u="none" strike="noStrike" kern="1200" cap="none" spc="-5" normalizeH="0" baseline="0" noProof="0">
                <a:ln>
                  <a:noFill/>
                </a:ln>
                <a:solidFill>
                  <a:srgbClr val="002060"/>
                </a:solidFill>
                <a:effectLst/>
                <a:uLnTx/>
                <a:uFillTx/>
                <a:latin typeface="Arial" panose="020B0604020202020204" pitchFamily="34" charset="0"/>
                <a:ea typeface="+mj-ea"/>
                <a:cs typeface="Arial" panose="020B0604020202020204" pitchFamily="34" charset="0"/>
              </a:rPr>
              <a:t>Real-World AI Missteps in Healthcare — Why Oversight Matters</a:t>
            </a:r>
            <a:endParaRPr kumimoji="0" lang="en-IN" sz="2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A8DC3D92-C6C1-4118-50D1-FA0CF69A0607}"/>
              </a:ext>
            </a:extLst>
          </p:cNvPr>
          <p:cNvGrpSpPr/>
          <p:nvPr/>
        </p:nvGrpSpPr>
        <p:grpSpPr>
          <a:xfrm>
            <a:off x="221558" y="495059"/>
            <a:ext cx="136661" cy="6029684"/>
            <a:chOff x="300705" y="1863698"/>
            <a:chExt cx="193528" cy="4397999"/>
          </a:xfrm>
        </p:grpSpPr>
        <p:sp>
          <p:nvSpPr>
            <p:cNvPr id="3" name="Rectangle 2">
              <a:extLst>
                <a:ext uri="{FF2B5EF4-FFF2-40B4-BE49-F238E27FC236}">
                  <a16:creationId xmlns:a16="http://schemas.microsoft.com/office/drawing/2014/main" id="{2C31955C-2848-3338-F1D9-FD54F8EDFD75}"/>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954809F2-065B-6EDF-EDA8-0B5EC520F41D}"/>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70739380-0DA5-9DE9-3C5B-37A2FC7D3575}"/>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3" name="Group 22">
            <a:extLst>
              <a:ext uri="{FF2B5EF4-FFF2-40B4-BE49-F238E27FC236}">
                <a16:creationId xmlns:a16="http://schemas.microsoft.com/office/drawing/2014/main" id="{0CC28C9E-2712-70B7-2A72-9E941C49BEC1}"/>
              </a:ext>
            </a:extLst>
          </p:cNvPr>
          <p:cNvGrpSpPr/>
          <p:nvPr/>
        </p:nvGrpSpPr>
        <p:grpSpPr>
          <a:xfrm>
            <a:off x="690631" y="1502821"/>
            <a:ext cx="6153215" cy="2748501"/>
            <a:chOff x="690628" y="2043858"/>
            <a:chExt cx="6153215" cy="2748501"/>
          </a:xfrm>
        </p:grpSpPr>
        <p:grpSp>
          <p:nvGrpSpPr>
            <p:cNvPr id="13" name="Group 12">
              <a:extLst>
                <a:ext uri="{FF2B5EF4-FFF2-40B4-BE49-F238E27FC236}">
                  <a16:creationId xmlns:a16="http://schemas.microsoft.com/office/drawing/2014/main" id="{8F5B2371-0093-711A-C34E-FF1F822DA96A}"/>
                </a:ext>
              </a:extLst>
            </p:cNvPr>
            <p:cNvGrpSpPr>
              <a:grpSpLocks noChangeAspect="1"/>
            </p:cNvGrpSpPr>
            <p:nvPr/>
          </p:nvGrpSpPr>
          <p:grpSpPr>
            <a:xfrm>
              <a:off x="690631" y="2043858"/>
              <a:ext cx="6153212" cy="2252377"/>
              <a:chOff x="690628" y="1807005"/>
              <a:chExt cx="7772403" cy="2845080"/>
            </a:xfrm>
          </p:grpSpPr>
          <p:pic>
            <p:nvPicPr>
              <p:cNvPr id="11" name="Picture 10" descr="A screenshot of a web page&#10;&#10;AI-generated content may be incorrect.">
                <a:extLst>
                  <a:ext uri="{FF2B5EF4-FFF2-40B4-BE49-F238E27FC236}">
                    <a16:creationId xmlns:a16="http://schemas.microsoft.com/office/drawing/2014/main" id="{E58F3B6A-48AD-E972-E67F-520BFC7F5EC0}"/>
                  </a:ext>
                </a:extLst>
              </p:cNvPr>
              <p:cNvPicPr>
                <a:picLocks noChangeAspect="1"/>
              </p:cNvPicPr>
              <p:nvPr/>
            </p:nvPicPr>
            <p:blipFill>
              <a:blip r:embed="rId3"/>
              <a:srcRect b="67297"/>
              <a:stretch>
                <a:fillRect/>
              </a:stretch>
            </p:blipFill>
            <p:spPr>
              <a:xfrm>
                <a:off x="690631" y="1807005"/>
                <a:ext cx="7772400" cy="1213286"/>
              </a:xfrm>
              <a:prstGeom prst="rect">
                <a:avLst/>
              </a:prstGeom>
            </p:spPr>
          </p:pic>
          <p:pic>
            <p:nvPicPr>
              <p:cNvPr id="12" name="Picture 11" descr="A screenshot of a web page&#10;&#10;AI-generated content may be incorrect.">
                <a:extLst>
                  <a:ext uri="{FF2B5EF4-FFF2-40B4-BE49-F238E27FC236}">
                    <a16:creationId xmlns:a16="http://schemas.microsoft.com/office/drawing/2014/main" id="{B8859648-DECE-E64F-5F97-79FD97CA499B}"/>
                  </a:ext>
                </a:extLst>
              </p:cNvPr>
              <p:cNvPicPr>
                <a:picLocks noChangeAspect="1"/>
              </p:cNvPicPr>
              <p:nvPr/>
            </p:nvPicPr>
            <p:blipFill>
              <a:blip r:embed="rId3"/>
              <a:srcRect t="56016"/>
              <a:stretch>
                <a:fillRect/>
              </a:stretch>
            </p:blipFill>
            <p:spPr>
              <a:xfrm>
                <a:off x="690628" y="3020291"/>
                <a:ext cx="7772400" cy="1631794"/>
              </a:xfrm>
              <a:prstGeom prst="rect">
                <a:avLst/>
              </a:prstGeom>
            </p:spPr>
          </p:pic>
        </p:grpSp>
        <p:sp>
          <p:nvSpPr>
            <p:cNvPr id="14" name="TextBox 13">
              <a:extLst>
                <a:ext uri="{FF2B5EF4-FFF2-40B4-BE49-F238E27FC236}">
                  <a16:creationId xmlns:a16="http://schemas.microsoft.com/office/drawing/2014/main" id="{CD6C47A4-B313-1FB1-0819-127C1332BA28}"/>
                </a:ext>
              </a:extLst>
            </p:cNvPr>
            <p:cNvSpPr txBox="1"/>
            <p:nvPr/>
          </p:nvSpPr>
          <p:spPr>
            <a:xfrm>
              <a:off x="690628" y="4053695"/>
              <a:ext cx="6153210" cy="738664"/>
            </a:xfrm>
            <a:prstGeom prst="rect">
              <a:avLst/>
            </a:prstGeom>
            <a:solidFill>
              <a:schemeClr val="accent5">
                <a:lumMod val="60000"/>
                <a:lumOff val="40000"/>
                <a:alpha val="37000"/>
              </a:schemeClr>
            </a:solidFill>
          </p:spPr>
          <p:txBody>
            <a:bodyPr wrap="square" rtlCol="0">
              <a:spAutoFit/>
            </a:bodyPr>
            <a:lstStyle/>
            <a:p>
              <a:pPr algn="ctr"/>
              <a:r>
                <a:rPr lang="en-US" sz="1400">
                  <a:latin typeface="Calibri" panose="020F0502020204030204" pitchFamily="34" charset="0"/>
                  <a:cs typeface="Calibri" panose="020F0502020204030204" pitchFamily="34" charset="0"/>
                </a:rPr>
                <a:t>Independent testing found Babylon’s AI symptom‐checker </a:t>
              </a:r>
              <a:r>
                <a:rPr lang="en-US" sz="1400" b="1">
                  <a:latin typeface="Calibri" panose="020F0502020204030204" pitchFamily="34" charset="0"/>
                  <a:cs typeface="Calibri" panose="020F0502020204030204" pitchFamily="34" charset="0"/>
                </a:rPr>
                <a:t>gave erroneous advice </a:t>
              </a:r>
              <a:r>
                <a:rPr lang="en-US" sz="1400">
                  <a:latin typeface="Calibri" panose="020F0502020204030204" pitchFamily="34" charset="0"/>
                  <a:cs typeface="Calibri" panose="020F0502020204030204" pitchFamily="34" charset="0"/>
                </a:rPr>
                <a:t>in roughly one out of three simulations. An NHS doctor who publicly raised safety concerns reported errors in ~33% of his tests.</a:t>
              </a:r>
            </a:p>
          </p:txBody>
        </p:sp>
      </p:grpSp>
      <p:grpSp>
        <p:nvGrpSpPr>
          <p:cNvPr id="22" name="Group 21">
            <a:extLst>
              <a:ext uri="{FF2B5EF4-FFF2-40B4-BE49-F238E27FC236}">
                <a16:creationId xmlns:a16="http://schemas.microsoft.com/office/drawing/2014/main" id="{3601C88F-5879-6313-6BD9-2C4F8CC5B6CC}"/>
              </a:ext>
            </a:extLst>
          </p:cNvPr>
          <p:cNvGrpSpPr>
            <a:grpSpLocks noChangeAspect="1"/>
          </p:cNvGrpSpPr>
          <p:nvPr/>
        </p:nvGrpSpPr>
        <p:grpSpPr>
          <a:xfrm>
            <a:off x="7759888" y="4251322"/>
            <a:ext cx="4338813" cy="2665565"/>
            <a:chOff x="6410191" y="3823855"/>
            <a:chExt cx="4881264" cy="2998822"/>
          </a:xfrm>
        </p:grpSpPr>
        <p:pic>
          <p:nvPicPr>
            <p:cNvPr id="16" name="Picture 15" descr="A close up of a blue and black screen&#10;&#10;AI-generated content may be incorrect.">
              <a:extLst>
                <a:ext uri="{FF2B5EF4-FFF2-40B4-BE49-F238E27FC236}">
                  <a16:creationId xmlns:a16="http://schemas.microsoft.com/office/drawing/2014/main" id="{91C47371-08DF-9E63-9195-448C03565329}"/>
                </a:ext>
              </a:extLst>
            </p:cNvPr>
            <p:cNvPicPr>
              <a:picLocks noChangeAspect="1"/>
            </p:cNvPicPr>
            <p:nvPr/>
          </p:nvPicPr>
          <p:blipFill>
            <a:blip r:embed="rId4"/>
            <a:srcRect l="47054" t="3855"/>
            <a:stretch>
              <a:fillRect/>
            </a:stretch>
          </p:blipFill>
          <p:spPr>
            <a:xfrm>
              <a:off x="7176247" y="3823855"/>
              <a:ext cx="4115208" cy="2998822"/>
            </a:xfrm>
            <a:prstGeom prst="rect">
              <a:avLst/>
            </a:prstGeom>
          </p:spPr>
        </p:pic>
        <p:pic>
          <p:nvPicPr>
            <p:cNvPr id="17" name="Picture 16" descr="A close up of a blue and black screen&#10;&#10;AI-generated content may be incorrect.">
              <a:extLst>
                <a:ext uri="{FF2B5EF4-FFF2-40B4-BE49-F238E27FC236}">
                  <a16:creationId xmlns:a16="http://schemas.microsoft.com/office/drawing/2014/main" id="{44CBD1F3-D3C3-7FE8-BCAC-AD84B86687E2}"/>
                </a:ext>
              </a:extLst>
            </p:cNvPr>
            <p:cNvPicPr>
              <a:picLocks noChangeAspect="1"/>
            </p:cNvPicPr>
            <p:nvPr/>
          </p:nvPicPr>
          <p:blipFill>
            <a:blip r:embed="rId4"/>
            <a:srcRect r="57741" b="14362"/>
            <a:stretch>
              <a:fillRect/>
            </a:stretch>
          </p:blipFill>
          <p:spPr>
            <a:xfrm>
              <a:off x="6410191" y="3846667"/>
              <a:ext cx="3284576" cy="2671127"/>
            </a:xfrm>
            <a:prstGeom prst="rect">
              <a:avLst/>
            </a:prstGeom>
          </p:spPr>
        </p:pic>
      </p:grpSp>
      <p:grpSp>
        <p:nvGrpSpPr>
          <p:cNvPr id="26" name="Group 25">
            <a:extLst>
              <a:ext uri="{FF2B5EF4-FFF2-40B4-BE49-F238E27FC236}">
                <a16:creationId xmlns:a16="http://schemas.microsoft.com/office/drawing/2014/main" id="{7B4218F2-AAB5-52CF-879C-8E472562DF53}"/>
              </a:ext>
            </a:extLst>
          </p:cNvPr>
          <p:cNvGrpSpPr/>
          <p:nvPr/>
        </p:nvGrpSpPr>
        <p:grpSpPr>
          <a:xfrm>
            <a:off x="690631" y="4394653"/>
            <a:ext cx="6946755" cy="2358663"/>
            <a:chOff x="690631" y="4394653"/>
            <a:chExt cx="6946755" cy="2358663"/>
          </a:xfrm>
        </p:grpSpPr>
        <p:pic>
          <p:nvPicPr>
            <p:cNvPr id="21" name="Picture 20" descr="A screenshot of a medical article&#10;&#10;AI-generated content may be incorrect.">
              <a:extLst>
                <a:ext uri="{FF2B5EF4-FFF2-40B4-BE49-F238E27FC236}">
                  <a16:creationId xmlns:a16="http://schemas.microsoft.com/office/drawing/2014/main" id="{576BA9A8-3740-9550-6F4C-162B3B424DEE}"/>
                </a:ext>
              </a:extLst>
            </p:cNvPr>
            <p:cNvPicPr>
              <a:picLocks noChangeAspect="1"/>
            </p:cNvPicPr>
            <p:nvPr/>
          </p:nvPicPr>
          <p:blipFill>
            <a:blip r:embed="rId5"/>
            <a:stretch>
              <a:fillRect/>
            </a:stretch>
          </p:blipFill>
          <p:spPr>
            <a:xfrm>
              <a:off x="690631" y="4394653"/>
              <a:ext cx="4190635" cy="2358663"/>
            </a:xfrm>
            <a:prstGeom prst="rect">
              <a:avLst/>
            </a:prstGeom>
          </p:spPr>
        </p:pic>
        <p:sp>
          <p:nvSpPr>
            <p:cNvPr id="24" name="TextBox 23">
              <a:extLst>
                <a:ext uri="{FF2B5EF4-FFF2-40B4-BE49-F238E27FC236}">
                  <a16:creationId xmlns:a16="http://schemas.microsoft.com/office/drawing/2014/main" id="{E21D2035-1947-7265-1173-31A103493171}"/>
                </a:ext>
              </a:extLst>
            </p:cNvPr>
            <p:cNvSpPr txBox="1"/>
            <p:nvPr/>
          </p:nvSpPr>
          <p:spPr>
            <a:xfrm>
              <a:off x="4869565" y="4404870"/>
              <a:ext cx="2767821" cy="2031325"/>
            </a:xfrm>
            <a:prstGeom prst="rect">
              <a:avLst/>
            </a:prstGeom>
            <a:solidFill>
              <a:schemeClr val="accent2">
                <a:lumMod val="60000"/>
                <a:lumOff val="40000"/>
                <a:alpha val="28103"/>
              </a:schemeClr>
            </a:solidFill>
          </p:spPr>
          <p:txBody>
            <a:bodyPr wrap="square" rtlCol="0">
              <a:spAutoFit/>
            </a:bodyPr>
            <a:lstStyle/>
            <a:p>
              <a:pPr algn="ctr"/>
              <a:r>
                <a:rPr lang="en-US" sz="1400"/>
                <a:t>The meta-analysis found that generative </a:t>
              </a:r>
              <a:r>
                <a:rPr lang="en-US" sz="1400" b="1"/>
                <a:t>AI models had an overall accuracy of about 52%</a:t>
              </a:r>
              <a:r>
                <a:rPr lang="en-US" sz="1400"/>
                <a:t>. While their performance was roughly similar to non-expert physicians, they were significantly less accurate than expert physicians (about 16% lower on average).</a:t>
              </a:r>
              <a:endParaRPr lang="en-US" sz="1400">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42EA4D2F-4A60-438B-08ED-08C548DA117A}"/>
              </a:ext>
            </a:extLst>
          </p:cNvPr>
          <p:cNvGrpSpPr/>
          <p:nvPr/>
        </p:nvGrpSpPr>
        <p:grpSpPr>
          <a:xfrm>
            <a:off x="6879637" y="1116998"/>
            <a:ext cx="5090804" cy="3077827"/>
            <a:chOff x="7007897" y="1009922"/>
            <a:chExt cx="5090804" cy="3077827"/>
          </a:xfrm>
        </p:grpSpPr>
        <p:grpSp>
          <p:nvGrpSpPr>
            <p:cNvPr id="31" name="Group 30">
              <a:extLst>
                <a:ext uri="{FF2B5EF4-FFF2-40B4-BE49-F238E27FC236}">
                  <a16:creationId xmlns:a16="http://schemas.microsoft.com/office/drawing/2014/main" id="{142DF78D-16ED-0BE5-318A-967429CA2B09}"/>
                </a:ext>
              </a:extLst>
            </p:cNvPr>
            <p:cNvGrpSpPr>
              <a:grpSpLocks noChangeAspect="1"/>
            </p:cNvGrpSpPr>
            <p:nvPr/>
          </p:nvGrpSpPr>
          <p:grpSpPr>
            <a:xfrm>
              <a:off x="7007897" y="1009922"/>
              <a:ext cx="3385610" cy="3077827"/>
              <a:chOff x="3371850" y="952500"/>
              <a:chExt cx="5448300" cy="4953000"/>
            </a:xfrm>
          </p:grpSpPr>
          <p:pic>
            <p:nvPicPr>
              <p:cNvPr id="28" name="Picture 27" descr="A building with windows&#10;&#10;AI-generated content may be incorrect.">
                <a:extLst>
                  <a:ext uri="{FF2B5EF4-FFF2-40B4-BE49-F238E27FC236}">
                    <a16:creationId xmlns:a16="http://schemas.microsoft.com/office/drawing/2014/main" id="{667DB5B4-8471-9919-F032-55C937E1463A}"/>
                  </a:ext>
                </a:extLst>
              </p:cNvPr>
              <p:cNvPicPr>
                <a:picLocks noChangeAspect="1"/>
              </p:cNvPicPr>
              <p:nvPr/>
            </p:nvPicPr>
            <p:blipFill>
              <a:blip r:embed="rId6"/>
              <a:stretch>
                <a:fillRect/>
              </a:stretch>
            </p:blipFill>
            <p:spPr>
              <a:xfrm>
                <a:off x="3371850" y="952500"/>
                <a:ext cx="5448300" cy="4953000"/>
              </a:xfrm>
              <a:prstGeom prst="rect">
                <a:avLst/>
              </a:prstGeom>
            </p:spPr>
          </p:pic>
          <p:pic>
            <p:nvPicPr>
              <p:cNvPr id="30" name="Picture 29" descr="A blue and white sign&#10;&#10;AI-generated content may be incorrect.">
                <a:extLst>
                  <a:ext uri="{FF2B5EF4-FFF2-40B4-BE49-F238E27FC236}">
                    <a16:creationId xmlns:a16="http://schemas.microsoft.com/office/drawing/2014/main" id="{89850748-FDEE-D056-AA4C-656DEBC1FB15}"/>
                  </a:ext>
                </a:extLst>
              </p:cNvPr>
              <p:cNvPicPr>
                <a:picLocks noChangeAspect="1"/>
              </p:cNvPicPr>
              <p:nvPr/>
            </p:nvPicPr>
            <p:blipFill>
              <a:blip r:embed="rId7"/>
              <a:stretch>
                <a:fillRect/>
              </a:stretch>
            </p:blipFill>
            <p:spPr>
              <a:xfrm>
                <a:off x="5469643" y="4791855"/>
                <a:ext cx="3251200" cy="1092200"/>
              </a:xfrm>
              <a:prstGeom prst="rect">
                <a:avLst/>
              </a:prstGeom>
            </p:spPr>
          </p:pic>
        </p:grpSp>
        <p:sp>
          <p:nvSpPr>
            <p:cNvPr id="32" name="TextBox 31">
              <a:extLst>
                <a:ext uri="{FF2B5EF4-FFF2-40B4-BE49-F238E27FC236}">
                  <a16:creationId xmlns:a16="http://schemas.microsoft.com/office/drawing/2014/main" id="{3C2B58C8-9498-BE07-F175-66B7C6279C06}"/>
                </a:ext>
              </a:extLst>
            </p:cNvPr>
            <p:cNvSpPr txBox="1"/>
            <p:nvPr/>
          </p:nvSpPr>
          <p:spPr>
            <a:xfrm rot="10800000" flipV="1">
              <a:off x="10365152" y="1027435"/>
              <a:ext cx="1733549" cy="3046988"/>
            </a:xfrm>
            <a:prstGeom prst="rect">
              <a:avLst/>
            </a:prstGeom>
            <a:solidFill>
              <a:schemeClr val="accent1">
                <a:lumMod val="20000"/>
                <a:lumOff val="80000"/>
              </a:schemeClr>
            </a:solidFill>
          </p:spPr>
          <p:txBody>
            <a:bodyPr wrap="square" rtlCol="0">
              <a:spAutoFit/>
            </a:bodyPr>
            <a:lstStyle/>
            <a:p>
              <a:r>
                <a:rPr lang="en-US" sz="1600"/>
                <a:t>In the U.S., major insurers face class-action lawsuits alleging their </a:t>
              </a:r>
              <a:r>
                <a:rPr lang="en-US" sz="1600" b="1"/>
                <a:t>AI tools rapidly and wrongly denied lifesaving care</a:t>
              </a:r>
              <a:r>
                <a:rPr lang="en-US" sz="1600"/>
                <a:t>—sometimes reviewing claims in seconds and overturning most denials on appeal.</a:t>
              </a:r>
            </a:p>
          </p:txBody>
        </p:sp>
      </p:grpSp>
    </p:spTree>
    <p:extLst>
      <p:ext uri="{BB962C8B-B14F-4D97-AF65-F5344CB8AC3E}">
        <p14:creationId xmlns:p14="http://schemas.microsoft.com/office/powerpoint/2010/main" val="2196290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3F784-C788-FDF5-48A1-8EC7976C455C}"/>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38FC623-4915-2286-5E89-480BEF4F792F}"/>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68741" y="3303139"/>
            <a:ext cx="4921885" cy="3703716"/>
          </a:xfrm>
          <a:prstGeom prst="rect">
            <a:avLst/>
          </a:prstGeom>
        </p:spPr>
      </p:pic>
      <p:pic>
        <p:nvPicPr>
          <p:cNvPr id="7" name="Picture 6" descr="A screenshot of a website&#10;&#10;Description automatically generated">
            <a:extLst>
              <a:ext uri="{FF2B5EF4-FFF2-40B4-BE49-F238E27FC236}">
                <a16:creationId xmlns:a16="http://schemas.microsoft.com/office/drawing/2014/main" id="{AB02FD9C-5FF5-B593-B419-0FCC23628FC9}"/>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88" y="4457468"/>
            <a:ext cx="3517265" cy="2400532"/>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8A8C9616-070B-90B1-D888-8F950089C3F3}"/>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235" t="11098" r="27935" b="14521"/>
          <a:stretch/>
        </p:blipFill>
        <p:spPr>
          <a:xfrm>
            <a:off x="-14858" y="12700"/>
            <a:ext cx="3605950" cy="2400532"/>
          </a:xfrm>
          <a:prstGeom prst="rect">
            <a:avLst/>
          </a:prstGeom>
        </p:spPr>
      </p:pic>
      <p:pic>
        <p:nvPicPr>
          <p:cNvPr id="5" name="Picture 4" descr="A person holding a tablet&#10;&#10;Description automatically generated">
            <a:extLst>
              <a:ext uri="{FF2B5EF4-FFF2-40B4-BE49-F238E27FC236}">
                <a16:creationId xmlns:a16="http://schemas.microsoft.com/office/drawing/2014/main" id="{1BB53C08-14D3-2B0C-42D1-383224432E16}"/>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36172" y="0"/>
            <a:ext cx="3475775" cy="3041303"/>
          </a:xfrm>
          <a:prstGeom prst="rect">
            <a:avLst/>
          </a:prstGeom>
        </p:spPr>
      </p:pic>
      <p:pic>
        <p:nvPicPr>
          <p:cNvPr id="9" name="Picture 8" descr="A person wearing virtual reality headset&#10;&#10;Description automatically generated">
            <a:extLst>
              <a:ext uri="{FF2B5EF4-FFF2-40B4-BE49-F238E27FC236}">
                <a16:creationId xmlns:a16="http://schemas.microsoft.com/office/drawing/2014/main" id="{209E07D4-A8FF-13AA-E663-1E0B5A0669E3}"/>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448462" y="3073075"/>
            <a:ext cx="3743538" cy="3800546"/>
          </a:xfrm>
          <a:prstGeom prst="rect">
            <a:avLst/>
          </a:prstGeom>
        </p:spPr>
      </p:pic>
      <p:sp>
        <p:nvSpPr>
          <p:cNvPr id="12" name="TextBox 11">
            <a:extLst>
              <a:ext uri="{FF2B5EF4-FFF2-40B4-BE49-F238E27FC236}">
                <a16:creationId xmlns:a16="http://schemas.microsoft.com/office/drawing/2014/main" id="{F73AA640-0E5B-2B1B-6648-17AF8239E801}"/>
              </a:ext>
            </a:extLst>
          </p:cNvPr>
          <p:cNvSpPr txBox="1"/>
          <p:nvPr/>
        </p:nvSpPr>
        <p:spPr>
          <a:xfrm>
            <a:off x="4132488" y="290176"/>
            <a:ext cx="4193295" cy="255454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Fira Sans" panose="020B0503050000020004" pitchFamily="34" charset="0"/>
                <a:ea typeface="+mn-ea"/>
                <a:cs typeface="+mn-cs"/>
              </a:rPr>
              <a:t>GOVERNANCE for Responsible</a:t>
            </a:r>
            <a:r>
              <a:rPr kumimoji="0" lang="en-US" sz="4000" b="1" i="0" u="none" strike="noStrike" kern="1200" cap="none" spc="0" normalizeH="0" baseline="0" noProof="0">
                <a:ln>
                  <a:noFill/>
                </a:ln>
                <a:solidFill>
                  <a:srgbClr val="002060"/>
                </a:solidFill>
                <a:effectLst/>
                <a:uLnTx/>
                <a:uFillTx/>
                <a:latin typeface="Fira Sans" panose="020B0503050000020004" pitchFamily="34" charset="0"/>
                <a:ea typeface="+mn-ea"/>
                <a:cs typeface="+mn-cs"/>
              </a:rPr>
              <a:t> </a:t>
            </a:r>
            <a:r>
              <a:rPr kumimoji="0" lang="en-US" sz="4000" b="1" i="0" u="none" strike="noStrike" kern="1200" cap="none" spc="0" normalizeH="0" baseline="0" noProof="0">
                <a:ln>
                  <a:noFill/>
                </a:ln>
                <a:solidFill>
                  <a:srgbClr val="F40002"/>
                </a:solidFill>
                <a:effectLst/>
                <a:uLnTx/>
                <a:uFillTx/>
                <a:latin typeface="Fira Sans" panose="020B0503050000020004" pitchFamily="34" charset="0"/>
                <a:ea typeface="+mn-ea"/>
                <a:cs typeface="+mn-cs"/>
              </a:rPr>
              <a:t>AI</a:t>
            </a:r>
            <a:r>
              <a:rPr kumimoji="0" lang="en-US" sz="4000" b="1" i="0" u="none" strike="noStrike" kern="1200" cap="none" spc="0" normalizeH="0" baseline="0" noProof="0">
                <a:ln>
                  <a:noFill/>
                </a:ln>
                <a:solidFill>
                  <a:srgbClr val="002060"/>
                </a:solidFill>
                <a:effectLst/>
                <a:uLnTx/>
                <a:uFillTx/>
                <a:latin typeface="Fira Sans" panose="020B0503050000020004" pitchFamily="34" charset="0"/>
                <a:ea typeface="+mn-ea"/>
                <a:cs typeface="+mn-cs"/>
              </a:rPr>
              <a:t> </a:t>
            </a:r>
            <a:r>
              <a:rPr kumimoji="0" lang="en-US" sz="4000" b="1" i="0" u="none" strike="noStrike" kern="1200" cap="none" spc="0" normalizeH="0" baseline="0" noProof="0">
                <a:ln>
                  <a:noFill/>
                </a:ln>
                <a:solidFill>
                  <a:srgbClr val="000E2B"/>
                </a:solidFill>
                <a:effectLst/>
                <a:uLnTx/>
                <a:uFillTx/>
                <a:latin typeface="Fira Sans" panose="020B0503050000020004" pitchFamily="34" charset="0"/>
                <a:ea typeface="+mn-ea"/>
                <a:cs typeface="+mn-cs"/>
              </a:rPr>
              <a:t>IS</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E2B"/>
                </a:solidFill>
                <a:effectLst/>
                <a:uLnTx/>
                <a:uFillTx/>
                <a:latin typeface="Fira Sans" panose="020B0503050000020004" pitchFamily="34" charset="0"/>
                <a:ea typeface="+mn-ea"/>
                <a:cs typeface="+mn-cs"/>
              </a:rPr>
              <a:t>THE NEED OF THE HOUR!!</a:t>
            </a:r>
          </a:p>
        </p:txBody>
      </p:sp>
      <p:pic>
        <p:nvPicPr>
          <p:cNvPr id="14" name="Picture 13" descr="A person with blonde hair&#10;&#10;Description automatically generated">
            <a:extLst>
              <a:ext uri="{FF2B5EF4-FFF2-40B4-BE49-F238E27FC236}">
                <a16:creationId xmlns:a16="http://schemas.microsoft.com/office/drawing/2014/main" id="{BEFE529C-8175-5442-B87A-594D592B9CCA}"/>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70" y="2413232"/>
            <a:ext cx="3605950" cy="3047834"/>
          </a:xfrm>
          <a:prstGeom prst="rect">
            <a:avLst/>
          </a:prstGeom>
        </p:spPr>
      </p:pic>
    </p:spTree>
    <p:extLst>
      <p:ext uri="{BB962C8B-B14F-4D97-AF65-F5344CB8AC3E}">
        <p14:creationId xmlns:p14="http://schemas.microsoft.com/office/powerpoint/2010/main" val="1570147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36;p4">
            <a:extLst>
              <a:ext uri="{FF2B5EF4-FFF2-40B4-BE49-F238E27FC236}">
                <a16:creationId xmlns:a16="http://schemas.microsoft.com/office/drawing/2014/main" id="{B01EE429-C2C2-0EDF-C718-2B966353F88B}"/>
              </a:ext>
            </a:extLst>
          </p:cNvPr>
          <p:cNvSpPr/>
          <p:nvPr/>
        </p:nvSpPr>
        <p:spPr>
          <a:xfrm>
            <a:off x="529084" y="1086505"/>
            <a:ext cx="10458694" cy="461624"/>
          </a:xfrm>
          <a:prstGeom prst="rect">
            <a:avLst/>
          </a:prstGeom>
          <a:noFill/>
          <a:ln>
            <a:noFill/>
          </a:ln>
        </p:spPr>
        <p:txBody>
          <a:bodyPr spcFirstLastPara="1" wrap="square" lIns="91425" tIns="45700" rIns="91425" bIns="45700" anchor="t" anchorCtr="0">
            <a:spAutoFit/>
          </a:bodyPr>
          <a:lstStyle/>
          <a:p>
            <a:pPr defTabSz="609630"/>
            <a:r>
              <a:rPr lang="en-US" sz="2400">
                <a:solidFill>
                  <a:srgbClr val="00A281"/>
                </a:solidFill>
                <a:ea typeface="Noto Sans" panose="020B0502040504020204" pitchFamily="34" charset="0"/>
                <a:cs typeface="Noto Sans" panose="020B0502040504020204" pitchFamily="34" charset="0"/>
              </a:rPr>
              <a:t>A systematic approach for advancing the work of the FG-AI4H</a:t>
            </a:r>
          </a:p>
        </p:txBody>
      </p:sp>
      <p:sp>
        <p:nvSpPr>
          <p:cNvPr id="14" name="Google Shape;255;p47">
            <a:extLst>
              <a:ext uri="{FF2B5EF4-FFF2-40B4-BE49-F238E27FC236}">
                <a16:creationId xmlns:a16="http://schemas.microsoft.com/office/drawing/2014/main" id="{B6C87665-CDBD-66CC-D4F2-44AAAC23A834}"/>
              </a:ext>
            </a:extLst>
          </p:cNvPr>
          <p:cNvSpPr/>
          <p:nvPr/>
        </p:nvSpPr>
        <p:spPr>
          <a:xfrm>
            <a:off x="809828" y="4379273"/>
            <a:ext cx="1008112" cy="589611"/>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5/2018</a:t>
            </a:r>
            <a:br>
              <a:rPr lang="en-US" sz="1000" b="1">
                <a:solidFill>
                  <a:srgbClr val="002060"/>
                </a:solidFill>
                <a:latin typeface="Arial" panose="020B0604020202020204" pitchFamily="34" charset="0"/>
                <a:ea typeface="Open Sans"/>
                <a:cs typeface="Arial" panose="020B0604020202020204" pitchFamily="34" charset="0"/>
              </a:rPr>
            </a:br>
            <a:r>
              <a:rPr lang="en-US" sz="1000" b="1">
                <a:solidFill>
                  <a:srgbClr val="002060"/>
                </a:solidFill>
                <a:latin typeface="Arial"/>
                <a:ea typeface="Open Sans"/>
                <a:cs typeface="Arial"/>
                <a:sym typeface="Open Sans"/>
              </a:rPr>
              <a:t>AI for Good</a:t>
            </a:r>
            <a:br>
              <a:rPr lang="en-US" sz="1000" b="1">
                <a:solidFill>
                  <a:srgbClr val="002060"/>
                </a:solidFill>
                <a:latin typeface="Arial"/>
                <a:ea typeface="Open Sans"/>
                <a:cs typeface="Arial"/>
                <a:sym typeface="Open Sans"/>
              </a:rPr>
            </a:br>
            <a:r>
              <a:rPr lang="en-US" sz="1000" b="1">
                <a:solidFill>
                  <a:srgbClr val="002060"/>
                </a:solidFill>
                <a:latin typeface="Arial"/>
                <a:ea typeface="Open Sans"/>
                <a:cs typeface="Arial"/>
                <a:sym typeface="Open Sans"/>
              </a:rPr>
              <a:t>Geneva</a:t>
            </a:r>
            <a:endParaRPr lang="en-US" sz="1000" b="1">
              <a:solidFill>
                <a:srgbClr val="002060"/>
              </a:solidFill>
              <a:latin typeface="Arial" panose="020B0604020202020204" pitchFamily="34" charset="0"/>
              <a:ea typeface="Open Sans"/>
              <a:cs typeface="Arial" panose="020B0604020202020204" pitchFamily="34" charset="0"/>
            </a:endParaRPr>
          </a:p>
        </p:txBody>
      </p:sp>
      <p:sp>
        <p:nvSpPr>
          <p:cNvPr id="15" name="Google Shape;259;p47">
            <a:extLst>
              <a:ext uri="{FF2B5EF4-FFF2-40B4-BE49-F238E27FC236}">
                <a16:creationId xmlns:a16="http://schemas.microsoft.com/office/drawing/2014/main" id="{D106A92E-F8BD-8D79-0507-3B9583C748C2}"/>
              </a:ext>
            </a:extLst>
          </p:cNvPr>
          <p:cNvSpPr/>
          <p:nvPr/>
        </p:nvSpPr>
        <p:spPr>
          <a:xfrm>
            <a:off x="1546056" y="5575286"/>
            <a:ext cx="864096" cy="648072"/>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10/2018</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Open Sans"/>
                <a:cs typeface="Arial"/>
                <a:sym typeface="Open Sans"/>
              </a:rPr>
              <a:t>WHO HQ</a:t>
            </a:r>
            <a:br>
              <a:rPr lang="en-US" sz="1000" b="1">
                <a:solidFill>
                  <a:srgbClr val="002060"/>
                </a:solidFill>
                <a:latin typeface="Arial"/>
                <a:ea typeface="Open Sans"/>
                <a:cs typeface="Arial"/>
              </a:rPr>
            </a:br>
            <a:r>
              <a:rPr lang="en-US" sz="1000" b="1">
                <a:solidFill>
                  <a:srgbClr val="002060"/>
                </a:solidFill>
                <a:latin typeface="Arial"/>
                <a:ea typeface="Open Sans"/>
                <a:cs typeface="Arial"/>
                <a:sym typeface="Open Sans"/>
              </a:rPr>
              <a:t>Geneva</a:t>
            </a:r>
            <a:endParaRPr lang="en-US" sz="1000" b="1">
              <a:solidFill>
                <a:srgbClr val="002060"/>
              </a:solidFill>
              <a:latin typeface="Arial"/>
              <a:ea typeface="Arial"/>
              <a:cs typeface="Arial"/>
            </a:endParaRPr>
          </a:p>
        </p:txBody>
      </p:sp>
      <p:sp>
        <p:nvSpPr>
          <p:cNvPr id="16" name="Google Shape;261;p47">
            <a:extLst>
              <a:ext uri="{FF2B5EF4-FFF2-40B4-BE49-F238E27FC236}">
                <a16:creationId xmlns:a16="http://schemas.microsoft.com/office/drawing/2014/main" id="{97381C8E-B7A1-E427-8CC6-E7B6541471D8}"/>
              </a:ext>
            </a:extLst>
          </p:cNvPr>
          <p:cNvSpPr/>
          <p:nvPr/>
        </p:nvSpPr>
        <p:spPr>
          <a:xfrm>
            <a:off x="1786567" y="4280582"/>
            <a:ext cx="1287029" cy="595153"/>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11/2018</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Open Sans"/>
                <a:cs typeface="Arial"/>
                <a:sym typeface="Open Sans"/>
              </a:rPr>
              <a:t>Columbia University</a:t>
            </a:r>
            <a:br>
              <a:rPr lang="en-US" sz="1000" b="1">
                <a:solidFill>
                  <a:srgbClr val="002060"/>
                </a:solidFill>
                <a:latin typeface="Arial"/>
                <a:ea typeface="Open Sans"/>
                <a:cs typeface="Arial"/>
              </a:rPr>
            </a:br>
            <a:r>
              <a:rPr lang="en-US" sz="1000" b="1">
                <a:solidFill>
                  <a:srgbClr val="002060"/>
                </a:solidFill>
                <a:latin typeface="Arial"/>
                <a:ea typeface="Open Sans"/>
                <a:cs typeface="Arial"/>
                <a:sym typeface="Open Sans"/>
              </a:rPr>
              <a:t>NYC</a:t>
            </a:r>
            <a:endParaRPr lang="en-US" sz="1000" b="1">
              <a:solidFill>
                <a:srgbClr val="002060"/>
              </a:solidFill>
              <a:latin typeface="Arial"/>
              <a:ea typeface="Arial"/>
              <a:cs typeface="Arial"/>
            </a:endParaRPr>
          </a:p>
        </p:txBody>
      </p:sp>
      <p:sp>
        <p:nvSpPr>
          <p:cNvPr id="17" name="Google Shape;262;p47">
            <a:extLst>
              <a:ext uri="{FF2B5EF4-FFF2-40B4-BE49-F238E27FC236}">
                <a16:creationId xmlns:a16="http://schemas.microsoft.com/office/drawing/2014/main" id="{08674366-7C6A-E20A-D8E9-A3254E0F9299}"/>
              </a:ext>
            </a:extLst>
          </p:cNvPr>
          <p:cNvSpPr/>
          <p:nvPr/>
        </p:nvSpPr>
        <p:spPr>
          <a:xfrm>
            <a:off x="2425072" y="5547902"/>
            <a:ext cx="913767" cy="627222"/>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1/2019</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Open Sans"/>
                <a:cs typeface="Arial"/>
                <a:sym typeface="Open Sans"/>
              </a:rPr>
              <a:t>EPFL</a:t>
            </a:r>
            <a:br>
              <a:rPr lang="en-US" sz="1000" b="1">
                <a:solidFill>
                  <a:srgbClr val="002060"/>
                </a:solidFill>
                <a:latin typeface="Arial"/>
                <a:ea typeface="Open Sans"/>
                <a:cs typeface="Arial"/>
                <a:sym typeface="Open Sans"/>
              </a:rPr>
            </a:br>
            <a:r>
              <a:rPr lang="en-US" sz="1000" b="1">
                <a:solidFill>
                  <a:srgbClr val="002060"/>
                </a:solidFill>
                <a:latin typeface="Arial"/>
                <a:ea typeface="Open Sans"/>
                <a:cs typeface="Arial"/>
                <a:sym typeface="Open Sans"/>
              </a:rPr>
              <a:t>Lausanne</a:t>
            </a:r>
            <a:endParaRPr lang="en-US" sz="1000" b="1">
              <a:solidFill>
                <a:srgbClr val="002060"/>
              </a:solidFill>
              <a:latin typeface="Arial"/>
              <a:ea typeface="Open Sans"/>
              <a:cs typeface="Arial"/>
            </a:endParaRPr>
          </a:p>
        </p:txBody>
      </p:sp>
      <p:sp>
        <p:nvSpPr>
          <p:cNvPr id="18" name="Google Shape;263;p47">
            <a:extLst>
              <a:ext uri="{FF2B5EF4-FFF2-40B4-BE49-F238E27FC236}">
                <a16:creationId xmlns:a16="http://schemas.microsoft.com/office/drawing/2014/main" id="{67D0FFE5-8065-AEEF-455B-A111C6E774B1}"/>
              </a:ext>
            </a:extLst>
          </p:cNvPr>
          <p:cNvSpPr/>
          <p:nvPr/>
        </p:nvSpPr>
        <p:spPr>
          <a:xfrm>
            <a:off x="2939532" y="4379273"/>
            <a:ext cx="997320" cy="603517"/>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4/2019</a:t>
            </a:r>
            <a:br>
              <a:rPr lang="en-US" sz="1000" b="1">
                <a:solidFill>
                  <a:srgbClr val="002060"/>
                </a:solidFill>
                <a:latin typeface="Arial"/>
                <a:ea typeface="Open Sans"/>
                <a:cs typeface="Arial"/>
              </a:rPr>
            </a:br>
            <a:r>
              <a:rPr lang="en-US" sz="1000" b="1">
                <a:solidFill>
                  <a:srgbClr val="002060"/>
                </a:solidFill>
                <a:latin typeface="Arial"/>
                <a:ea typeface="Open Sans"/>
                <a:cs typeface="Arial"/>
                <a:sym typeface="Open Sans"/>
              </a:rPr>
              <a:t>World Expo</a:t>
            </a:r>
            <a:br>
              <a:rPr lang="en-US" sz="1000" b="1">
                <a:solidFill>
                  <a:srgbClr val="002060"/>
                </a:solidFill>
                <a:latin typeface="Arial" panose="020B0604020202020204" pitchFamily="34" charset="0"/>
                <a:ea typeface="Open Sans"/>
                <a:cs typeface="Arial" panose="020B0604020202020204" pitchFamily="34" charset="0"/>
              </a:rPr>
            </a:br>
            <a:r>
              <a:rPr lang="en-US" sz="1000" b="1">
                <a:solidFill>
                  <a:srgbClr val="002060"/>
                </a:solidFill>
                <a:latin typeface="Arial"/>
                <a:ea typeface="Open Sans"/>
                <a:cs typeface="Arial"/>
                <a:sym typeface="Open Sans"/>
              </a:rPr>
              <a:t>Shanghai</a:t>
            </a:r>
            <a:endParaRPr lang="en-US" sz="1000" b="1">
              <a:solidFill>
                <a:srgbClr val="002060"/>
              </a:solidFill>
              <a:latin typeface="Arial"/>
              <a:ea typeface="Open Sans"/>
              <a:cs typeface="Arial"/>
            </a:endParaRPr>
          </a:p>
        </p:txBody>
      </p:sp>
      <p:sp>
        <p:nvSpPr>
          <p:cNvPr id="19" name="Google Shape;265;p47">
            <a:extLst>
              <a:ext uri="{FF2B5EF4-FFF2-40B4-BE49-F238E27FC236}">
                <a16:creationId xmlns:a16="http://schemas.microsoft.com/office/drawing/2014/main" id="{C76A8D00-243E-AAA1-3543-399B845DAADC}"/>
              </a:ext>
            </a:extLst>
          </p:cNvPr>
          <p:cNvSpPr/>
          <p:nvPr/>
        </p:nvSpPr>
        <p:spPr>
          <a:xfrm>
            <a:off x="3433518" y="5547901"/>
            <a:ext cx="1044328" cy="630568"/>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5/2019</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Open Sans"/>
                <a:cs typeface="Arial"/>
                <a:sym typeface="Open Sans"/>
              </a:rPr>
              <a:t>AI for Good</a:t>
            </a:r>
            <a:br>
              <a:rPr lang="en-US" sz="1000" b="1">
                <a:solidFill>
                  <a:srgbClr val="002060"/>
                </a:solidFill>
                <a:latin typeface="Arial"/>
                <a:ea typeface="Open Sans"/>
                <a:cs typeface="Arial"/>
                <a:sym typeface="Open Sans"/>
              </a:rPr>
            </a:br>
            <a:r>
              <a:rPr lang="en-US" sz="1000" b="1">
                <a:solidFill>
                  <a:srgbClr val="002060"/>
                </a:solidFill>
                <a:latin typeface="Arial"/>
                <a:ea typeface="Open Sans"/>
                <a:cs typeface="Arial"/>
                <a:sym typeface="Open Sans"/>
              </a:rPr>
              <a:t>Geneva</a:t>
            </a:r>
            <a:endParaRPr lang="en-US" sz="1000" b="1">
              <a:solidFill>
                <a:srgbClr val="002060"/>
              </a:solidFill>
              <a:latin typeface="Arial" panose="020B0604020202020204" pitchFamily="34" charset="0"/>
              <a:ea typeface="Open Sans"/>
              <a:cs typeface="Arial" panose="020B0604020202020204" pitchFamily="34" charset="0"/>
            </a:endParaRPr>
          </a:p>
        </p:txBody>
      </p:sp>
      <p:sp>
        <p:nvSpPr>
          <p:cNvPr id="20" name="Google Shape;267;p47">
            <a:extLst>
              <a:ext uri="{FF2B5EF4-FFF2-40B4-BE49-F238E27FC236}">
                <a16:creationId xmlns:a16="http://schemas.microsoft.com/office/drawing/2014/main" id="{0E982D76-1426-057F-7243-68CE0DE6EF4F}"/>
              </a:ext>
            </a:extLst>
          </p:cNvPr>
          <p:cNvSpPr/>
          <p:nvPr/>
        </p:nvSpPr>
        <p:spPr>
          <a:xfrm>
            <a:off x="3981001" y="4379272"/>
            <a:ext cx="842123" cy="644826"/>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9/2019</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Arial"/>
                <a:cs typeface="Arial"/>
              </a:rPr>
              <a:t>UCSAF</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Open Sans"/>
                <a:cs typeface="Arial"/>
                <a:sym typeface="Open Sans"/>
              </a:rPr>
              <a:t>Zanzibar</a:t>
            </a:r>
            <a:endParaRPr lang="en-US" sz="1000" b="1">
              <a:solidFill>
                <a:srgbClr val="002060"/>
              </a:solidFill>
              <a:latin typeface="Arial"/>
              <a:ea typeface="Arial"/>
              <a:cs typeface="Arial"/>
            </a:endParaRPr>
          </a:p>
        </p:txBody>
      </p:sp>
      <p:sp>
        <p:nvSpPr>
          <p:cNvPr id="21" name="Google Shape;268;p47">
            <a:extLst>
              <a:ext uri="{FF2B5EF4-FFF2-40B4-BE49-F238E27FC236}">
                <a16:creationId xmlns:a16="http://schemas.microsoft.com/office/drawing/2014/main" id="{77840F20-A9DE-1AC3-489F-9F4C1CD6D7A5}"/>
              </a:ext>
            </a:extLst>
          </p:cNvPr>
          <p:cNvSpPr/>
          <p:nvPr/>
        </p:nvSpPr>
        <p:spPr>
          <a:xfrm>
            <a:off x="4558075" y="5574599"/>
            <a:ext cx="1152128" cy="648072"/>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11/2019</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Open Sans"/>
                <a:cs typeface="Arial"/>
                <a:sym typeface="Open Sans"/>
              </a:rPr>
              <a:t>ICMR &amp; NICF</a:t>
            </a:r>
            <a:br>
              <a:rPr lang="en-US" sz="1000" b="1">
                <a:solidFill>
                  <a:srgbClr val="002060"/>
                </a:solidFill>
                <a:latin typeface="Arial"/>
                <a:ea typeface="Open Sans"/>
                <a:cs typeface="Arial"/>
              </a:rPr>
            </a:br>
            <a:r>
              <a:rPr lang="en-US" sz="1000" b="1">
                <a:solidFill>
                  <a:srgbClr val="002060"/>
                </a:solidFill>
                <a:latin typeface="Arial"/>
                <a:ea typeface="Open Sans"/>
                <a:cs typeface="Arial"/>
                <a:sym typeface="Open Sans"/>
              </a:rPr>
              <a:t>New Delhi</a:t>
            </a:r>
            <a:endParaRPr lang="en-US" sz="1000" b="1">
              <a:solidFill>
                <a:srgbClr val="002060"/>
              </a:solidFill>
              <a:latin typeface="Arial"/>
              <a:ea typeface="Arial"/>
              <a:cs typeface="Arial"/>
            </a:endParaRPr>
          </a:p>
        </p:txBody>
      </p:sp>
      <p:sp>
        <p:nvSpPr>
          <p:cNvPr id="22" name="Google Shape;269;p47">
            <a:extLst>
              <a:ext uri="{FF2B5EF4-FFF2-40B4-BE49-F238E27FC236}">
                <a16:creationId xmlns:a16="http://schemas.microsoft.com/office/drawing/2014/main" id="{2EFDC7C3-0CE5-28F8-0561-00608B991F70}"/>
              </a:ext>
            </a:extLst>
          </p:cNvPr>
          <p:cNvSpPr/>
          <p:nvPr/>
        </p:nvSpPr>
        <p:spPr>
          <a:xfrm>
            <a:off x="4620355" y="4379272"/>
            <a:ext cx="1116568" cy="644826"/>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1/2020</a:t>
            </a:r>
            <a:br>
              <a:rPr lang="en-US" sz="1000" b="1">
                <a:solidFill>
                  <a:srgbClr val="002060"/>
                </a:solidFill>
                <a:latin typeface="Arial"/>
                <a:ea typeface="Open Sans"/>
                <a:cs typeface="Arial"/>
              </a:rPr>
            </a:br>
            <a:r>
              <a:rPr lang="en-US" sz="1000" b="1">
                <a:solidFill>
                  <a:srgbClr val="002060"/>
                </a:solidFill>
                <a:latin typeface="Arial"/>
                <a:ea typeface="Open Sans"/>
                <a:cs typeface="Arial"/>
                <a:sym typeface="Open Sans"/>
              </a:rPr>
              <a:t>PAHO/WHO</a:t>
            </a:r>
            <a:br>
              <a:rPr lang="en-US" sz="1000" b="1">
                <a:solidFill>
                  <a:srgbClr val="002060"/>
                </a:solidFill>
                <a:latin typeface="Arial" panose="020B0604020202020204" pitchFamily="34" charset="0"/>
                <a:ea typeface="Open Sans"/>
                <a:cs typeface="Arial" panose="020B0604020202020204" pitchFamily="34" charset="0"/>
              </a:rPr>
            </a:br>
            <a:r>
              <a:rPr lang="en-US" sz="1000" b="1">
                <a:solidFill>
                  <a:srgbClr val="002060"/>
                </a:solidFill>
                <a:latin typeface="Arial"/>
                <a:ea typeface="Open Sans"/>
                <a:cs typeface="Arial"/>
                <a:sym typeface="Open Sans"/>
              </a:rPr>
              <a:t>Brasilia</a:t>
            </a:r>
            <a:endParaRPr lang="en-US" sz="1000" b="1">
              <a:solidFill>
                <a:srgbClr val="002060"/>
              </a:solidFill>
              <a:latin typeface="Arial"/>
              <a:ea typeface="Arial"/>
              <a:cs typeface="Arial"/>
            </a:endParaRPr>
          </a:p>
        </p:txBody>
      </p:sp>
      <p:sp>
        <p:nvSpPr>
          <p:cNvPr id="23" name="Google Shape;265;p47">
            <a:extLst>
              <a:ext uri="{FF2B5EF4-FFF2-40B4-BE49-F238E27FC236}">
                <a16:creationId xmlns:a16="http://schemas.microsoft.com/office/drawing/2014/main" id="{695DB3F3-2345-1F53-F2D8-C3F41E6017A5}"/>
              </a:ext>
            </a:extLst>
          </p:cNvPr>
          <p:cNvSpPr/>
          <p:nvPr/>
        </p:nvSpPr>
        <p:spPr>
          <a:xfrm>
            <a:off x="5469112" y="4415988"/>
            <a:ext cx="1044328" cy="630568"/>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5/2020</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Arial"/>
                <a:cs typeface="Arial"/>
                <a:sym typeface="Open Sans"/>
              </a:rPr>
              <a:t>Online</a:t>
            </a:r>
            <a:endParaRPr lang="en-US" sz="1000" b="1">
              <a:solidFill>
                <a:srgbClr val="002060"/>
              </a:solidFill>
              <a:latin typeface="Arial" panose="020B0604020202020204" pitchFamily="34" charset="0"/>
              <a:ea typeface="Open Sans"/>
              <a:cs typeface="Arial" panose="020B0604020202020204" pitchFamily="34" charset="0"/>
            </a:endParaRPr>
          </a:p>
        </p:txBody>
      </p:sp>
      <p:sp>
        <p:nvSpPr>
          <p:cNvPr id="24" name="Google Shape;265;p47">
            <a:extLst>
              <a:ext uri="{FF2B5EF4-FFF2-40B4-BE49-F238E27FC236}">
                <a16:creationId xmlns:a16="http://schemas.microsoft.com/office/drawing/2014/main" id="{227B863E-16DE-8841-8105-3C68BF32245E}"/>
              </a:ext>
            </a:extLst>
          </p:cNvPr>
          <p:cNvSpPr/>
          <p:nvPr/>
        </p:nvSpPr>
        <p:spPr>
          <a:xfrm>
            <a:off x="5808928" y="5562113"/>
            <a:ext cx="1044328" cy="630568"/>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Open Sans"/>
                <a:ea typeface="Arial"/>
                <a:cs typeface="Arial"/>
                <a:sym typeface="Open Sans"/>
              </a:rPr>
              <a:t>9/2020</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Arial"/>
                <a:cs typeface="Arial"/>
                <a:sym typeface="Open Sans"/>
              </a:rPr>
              <a:t>Online</a:t>
            </a:r>
            <a:endParaRPr lang="en-US" sz="1000" b="1">
              <a:solidFill>
                <a:srgbClr val="002060"/>
              </a:solidFill>
              <a:latin typeface="Arial" panose="020B0604020202020204" pitchFamily="34" charset="0"/>
              <a:ea typeface="Open Sans"/>
              <a:cs typeface="Arial" panose="020B0604020202020204" pitchFamily="34" charset="0"/>
            </a:endParaRPr>
          </a:p>
        </p:txBody>
      </p:sp>
      <p:sp>
        <p:nvSpPr>
          <p:cNvPr id="25" name="Google Shape;265;p47">
            <a:extLst>
              <a:ext uri="{FF2B5EF4-FFF2-40B4-BE49-F238E27FC236}">
                <a16:creationId xmlns:a16="http://schemas.microsoft.com/office/drawing/2014/main" id="{374C07B9-19E0-58FB-CB2C-CAB848110F17}"/>
              </a:ext>
            </a:extLst>
          </p:cNvPr>
          <p:cNvSpPr/>
          <p:nvPr/>
        </p:nvSpPr>
        <p:spPr>
          <a:xfrm>
            <a:off x="7042681" y="4379272"/>
            <a:ext cx="1044328" cy="630568"/>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Arial"/>
                <a:cs typeface="Arial"/>
                <a:sym typeface="Open Sans"/>
              </a:rPr>
              <a:t>9/2021</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Arial"/>
                <a:cs typeface="Arial"/>
                <a:sym typeface="Open Sans"/>
              </a:rPr>
              <a:t>Online</a:t>
            </a:r>
            <a:endParaRPr lang="en-US" sz="1000" b="1">
              <a:solidFill>
                <a:srgbClr val="002060"/>
              </a:solidFill>
              <a:latin typeface="Arial" panose="020B0604020202020204" pitchFamily="34" charset="0"/>
              <a:ea typeface="Open Sans"/>
              <a:cs typeface="Arial" panose="020B0604020202020204" pitchFamily="34" charset="0"/>
            </a:endParaRPr>
          </a:p>
        </p:txBody>
      </p:sp>
      <p:sp>
        <p:nvSpPr>
          <p:cNvPr id="26" name="Google Shape;265;p47">
            <a:extLst>
              <a:ext uri="{FF2B5EF4-FFF2-40B4-BE49-F238E27FC236}">
                <a16:creationId xmlns:a16="http://schemas.microsoft.com/office/drawing/2014/main" id="{68B182C0-5F6B-1BDC-363A-905E7D182814}"/>
              </a:ext>
            </a:extLst>
          </p:cNvPr>
          <p:cNvSpPr/>
          <p:nvPr/>
        </p:nvSpPr>
        <p:spPr>
          <a:xfrm>
            <a:off x="6845663" y="5547902"/>
            <a:ext cx="725492" cy="618538"/>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5/2021</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Arial"/>
                <a:cs typeface="Arial"/>
                <a:sym typeface="Open Sans"/>
              </a:rPr>
              <a:t>Online</a:t>
            </a:r>
            <a:endParaRPr lang="en-US" sz="1000" b="1">
              <a:solidFill>
                <a:srgbClr val="002060"/>
              </a:solidFill>
              <a:latin typeface="Arial" panose="020B0604020202020204" pitchFamily="34" charset="0"/>
              <a:ea typeface="Open Sans"/>
              <a:cs typeface="Arial" panose="020B0604020202020204" pitchFamily="34" charset="0"/>
            </a:endParaRPr>
          </a:p>
        </p:txBody>
      </p:sp>
      <p:sp>
        <p:nvSpPr>
          <p:cNvPr id="27" name="Google Shape;265;p47">
            <a:extLst>
              <a:ext uri="{FF2B5EF4-FFF2-40B4-BE49-F238E27FC236}">
                <a16:creationId xmlns:a16="http://schemas.microsoft.com/office/drawing/2014/main" id="{DF6B937B-01B6-C48C-42F2-804DB20EAAC5}"/>
              </a:ext>
            </a:extLst>
          </p:cNvPr>
          <p:cNvSpPr/>
          <p:nvPr/>
        </p:nvSpPr>
        <p:spPr>
          <a:xfrm>
            <a:off x="6414031" y="4379272"/>
            <a:ext cx="1044328" cy="630568"/>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Arial"/>
                <a:cs typeface="Arial"/>
                <a:sym typeface="Open Sans"/>
              </a:rPr>
              <a:t>1/2021</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Arial"/>
                <a:cs typeface="Arial"/>
                <a:sym typeface="Open Sans"/>
              </a:rPr>
              <a:t>Online</a:t>
            </a:r>
            <a:endParaRPr lang="en-US" sz="1000" b="1">
              <a:solidFill>
                <a:srgbClr val="002060"/>
              </a:solidFill>
              <a:latin typeface="Arial" panose="020B0604020202020204" pitchFamily="34" charset="0"/>
              <a:ea typeface="Open Sans"/>
              <a:cs typeface="Arial" panose="020B0604020202020204" pitchFamily="34" charset="0"/>
            </a:endParaRPr>
          </a:p>
        </p:txBody>
      </p:sp>
      <p:sp>
        <p:nvSpPr>
          <p:cNvPr id="28" name="Google Shape;265;p47">
            <a:extLst>
              <a:ext uri="{FF2B5EF4-FFF2-40B4-BE49-F238E27FC236}">
                <a16:creationId xmlns:a16="http://schemas.microsoft.com/office/drawing/2014/main" id="{2CCFBF05-C0FF-E3E0-AF9C-21A48113FD51}"/>
              </a:ext>
            </a:extLst>
          </p:cNvPr>
          <p:cNvSpPr/>
          <p:nvPr/>
        </p:nvSpPr>
        <p:spPr>
          <a:xfrm>
            <a:off x="7651384" y="5547900"/>
            <a:ext cx="725492" cy="618538"/>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2/2022</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Arial"/>
                <a:cs typeface="Arial"/>
                <a:sym typeface="Open Sans"/>
              </a:rPr>
              <a:t>Online</a:t>
            </a:r>
            <a:endParaRPr lang="en-US" sz="1000" b="1">
              <a:solidFill>
                <a:srgbClr val="002060"/>
              </a:solidFill>
              <a:latin typeface="Arial" panose="020B0604020202020204" pitchFamily="34" charset="0"/>
              <a:ea typeface="Open Sans"/>
              <a:cs typeface="Arial" panose="020B0604020202020204" pitchFamily="34" charset="0"/>
            </a:endParaRPr>
          </a:p>
        </p:txBody>
      </p:sp>
      <p:sp>
        <p:nvSpPr>
          <p:cNvPr id="29" name="Textfeld 33">
            <a:extLst>
              <a:ext uri="{FF2B5EF4-FFF2-40B4-BE49-F238E27FC236}">
                <a16:creationId xmlns:a16="http://schemas.microsoft.com/office/drawing/2014/main" id="{B788C2A2-995B-8068-2C56-D89ED39EB9FC}"/>
              </a:ext>
            </a:extLst>
          </p:cNvPr>
          <p:cNvSpPr txBox="1"/>
          <p:nvPr/>
        </p:nvSpPr>
        <p:spPr>
          <a:xfrm>
            <a:off x="7954086" y="4437162"/>
            <a:ext cx="746235" cy="400110"/>
          </a:xfrm>
          <a:prstGeom prst="rect">
            <a:avLst/>
          </a:prstGeom>
          <a:noFill/>
        </p:spPr>
        <p:txBody>
          <a:bodyPr wrap="square" rtlCol="0">
            <a:spAutoFit/>
          </a:bodyPr>
          <a:lstStyle/>
          <a:p>
            <a:pPr defTabSz="914446">
              <a:defRPr/>
            </a:pPr>
            <a:r>
              <a:rPr lang="de-DE" sz="1000" b="1">
                <a:solidFill>
                  <a:srgbClr val="002060"/>
                </a:solidFill>
                <a:latin typeface="Arial" panose="020B0604020202020204" pitchFamily="34" charset="0"/>
                <a:cs typeface="Arial" panose="020B0604020202020204" pitchFamily="34" charset="0"/>
              </a:rPr>
              <a:t>05/2022</a:t>
            </a:r>
          </a:p>
          <a:p>
            <a:pPr defTabSz="914446">
              <a:defRPr/>
            </a:pPr>
            <a:r>
              <a:rPr lang="de-DE" sz="1000" b="1">
                <a:solidFill>
                  <a:srgbClr val="002060"/>
                </a:solidFill>
                <a:latin typeface="Arial" panose="020B0604020202020204" pitchFamily="34" charset="0"/>
                <a:cs typeface="Arial" panose="020B0604020202020204" pitchFamily="34" charset="0"/>
              </a:rPr>
              <a:t>Berlin</a:t>
            </a:r>
          </a:p>
        </p:txBody>
      </p:sp>
      <p:sp>
        <p:nvSpPr>
          <p:cNvPr id="30" name="Google Shape;265;p47">
            <a:extLst>
              <a:ext uri="{FF2B5EF4-FFF2-40B4-BE49-F238E27FC236}">
                <a16:creationId xmlns:a16="http://schemas.microsoft.com/office/drawing/2014/main" id="{08BC22E6-2F60-4086-30C7-25AE2E951C22}"/>
              </a:ext>
            </a:extLst>
          </p:cNvPr>
          <p:cNvSpPr/>
          <p:nvPr/>
        </p:nvSpPr>
        <p:spPr>
          <a:xfrm>
            <a:off x="8350788" y="5574922"/>
            <a:ext cx="725492" cy="618538"/>
          </a:xfrm>
          <a:prstGeom prst="rect">
            <a:avLst/>
          </a:prstGeom>
          <a:noFill/>
          <a:ln>
            <a:noFill/>
          </a:ln>
        </p:spPr>
        <p:txBody>
          <a:bodyPr spcFirstLastPara="1" wrap="square" lIns="91425" tIns="91425" rIns="91425" bIns="91425" anchor="t" anchorCtr="0">
            <a:no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lgn="ctr" defTabSz="914446">
              <a:defRPr/>
            </a:pPr>
            <a:r>
              <a:rPr lang="en-US" sz="1000" b="1">
                <a:solidFill>
                  <a:srgbClr val="002060"/>
                </a:solidFill>
                <a:latin typeface="Arial"/>
                <a:ea typeface="Open Sans"/>
                <a:cs typeface="Arial"/>
                <a:sym typeface="Open Sans"/>
              </a:rPr>
              <a:t>9/2022</a:t>
            </a:r>
            <a:br>
              <a:rPr lang="en-US" sz="1000" b="1">
                <a:solidFill>
                  <a:srgbClr val="002060"/>
                </a:solidFill>
                <a:latin typeface="Arial" panose="020B0604020202020204" pitchFamily="34" charset="0"/>
                <a:ea typeface="Arial"/>
                <a:cs typeface="Arial" panose="020B0604020202020204" pitchFamily="34" charset="0"/>
              </a:rPr>
            </a:br>
            <a:r>
              <a:rPr lang="en-US" sz="1000" b="1">
                <a:solidFill>
                  <a:srgbClr val="002060"/>
                </a:solidFill>
                <a:latin typeface="Arial"/>
                <a:ea typeface="Arial"/>
                <a:cs typeface="Arial"/>
                <a:sym typeface="Open Sans"/>
              </a:rPr>
              <a:t>Helsinki</a:t>
            </a:r>
            <a:endParaRPr lang="en-US" sz="1000" b="1">
              <a:solidFill>
                <a:srgbClr val="002060"/>
              </a:solidFill>
              <a:latin typeface="Arial" panose="020B0604020202020204" pitchFamily="34" charset="0"/>
              <a:ea typeface="Open Sans"/>
              <a:cs typeface="Arial" panose="020B0604020202020204" pitchFamily="34" charset="0"/>
            </a:endParaRPr>
          </a:p>
        </p:txBody>
      </p:sp>
      <p:sp>
        <p:nvSpPr>
          <p:cNvPr id="31" name="Textfeld 2">
            <a:extLst>
              <a:ext uri="{FF2B5EF4-FFF2-40B4-BE49-F238E27FC236}">
                <a16:creationId xmlns:a16="http://schemas.microsoft.com/office/drawing/2014/main" id="{8D0455C7-DA6C-2CDC-F0AB-57947BFDD5DE}"/>
              </a:ext>
            </a:extLst>
          </p:cNvPr>
          <p:cNvSpPr txBox="1"/>
          <p:nvPr/>
        </p:nvSpPr>
        <p:spPr>
          <a:xfrm>
            <a:off x="8610971" y="4427845"/>
            <a:ext cx="746235" cy="400110"/>
          </a:xfrm>
          <a:prstGeom prst="rect">
            <a:avLst/>
          </a:prstGeom>
          <a:noFill/>
        </p:spPr>
        <p:txBody>
          <a:bodyPr wrap="square" rtlCol="0">
            <a:spAutoFit/>
          </a:bodyPr>
          <a:lstStyle/>
          <a:p>
            <a:pPr defTabSz="914446">
              <a:defRPr/>
            </a:pPr>
            <a:r>
              <a:rPr lang="de-DE" sz="1000" b="1">
                <a:solidFill>
                  <a:srgbClr val="000000"/>
                </a:solidFill>
                <a:latin typeface="Arial" panose="020B0604020202020204" pitchFamily="34" charset="0"/>
                <a:cs typeface="Arial" panose="020B0604020202020204" pitchFamily="34" charset="0"/>
              </a:rPr>
              <a:t>12/2022</a:t>
            </a:r>
          </a:p>
          <a:p>
            <a:pPr defTabSz="914446">
              <a:defRPr/>
            </a:pPr>
            <a:r>
              <a:rPr lang="de-DE" sz="1000" b="1">
                <a:solidFill>
                  <a:srgbClr val="000000"/>
                </a:solidFill>
                <a:latin typeface="Arial" panose="020B0604020202020204" pitchFamily="34" charset="0"/>
                <a:cs typeface="Arial" panose="020B0604020202020204" pitchFamily="34" charset="0"/>
              </a:rPr>
              <a:t>Douala</a:t>
            </a:r>
          </a:p>
        </p:txBody>
      </p:sp>
      <p:sp>
        <p:nvSpPr>
          <p:cNvPr id="32" name="Textfeld 5">
            <a:extLst>
              <a:ext uri="{FF2B5EF4-FFF2-40B4-BE49-F238E27FC236}">
                <a16:creationId xmlns:a16="http://schemas.microsoft.com/office/drawing/2014/main" id="{76BF142E-3AF9-BA83-147B-74E4B8E992C4}"/>
              </a:ext>
            </a:extLst>
          </p:cNvPr>
          <p:cNvSpPr txBox="1"/>
          <p:nvPr/>
        </p:nvSpPr>
        <p:spPr>
          <a:xfrm>
            <a:off x="9034484" y="5620656"/>
            <a:ext cx="1152128" cy="400110"/>
          </a:xfrm>
          <a:prstGeom prst="rect">
            <a:avLst/>
          </a:prstGeom>
          <a:noFill/>
        </p:spPr>
        <p:txBody>
          <a:bodyPr wrap="square" rtlCol="0">
            <a:spAutoFit/>
          </a:bodyPr>
          <a:lstStyle/>
          <a:p>
            <a:pPr defTabSz="914446">
              <a:defRPr/>
            </a:pPr>
            <a:r>
              <a:rPr lang="de-DE" sz="1000" b="1">
                <a:solidFill>
                  <a:srgbClr val="002060"/>
                </a:solidFill>
                <a:latin typeface="Arial" panose="020B0604020202020204" pitchFamily="34" charset="0"/>
                <a:cs typeface="Arial" panose="020B0604020202020204" pitchFamily="34" charset="0"/>
              </a:rPr>
              <a:t>03/2023</a:t>
            </a:r>
          </a:p>
          <a:p>
            <a:pPr defTabSz="914446">
              <a:defRPr/>
            </a:pPr>
            <a:r>
              <a:rPr lang="de-DE" sz="1000" b="1">
                <a:solidFill>
                  <a:srgbClr val="002060"/>
                </a:solidFill>
                <a:latin typeface="Arial" panose="020B0604020202020204" pitchFamily="34" charset="0"/>
                <a:cs typeface="Arial" panose="020B0604020202020204" pitchFamily="34" charset="0"/>
              </a:rPr>
              <a:t>Harvard/MIT</a:t>
            </a:r>
          </a:p>
        </p:txBody>
      </p:sp>
      <p:sp>
        <p:nvSpPr>
          <p:cNvPr id="33" name="Textfeld 5">
            <a:extLst>
              <a:ext uri="{FF2B5EF4-FFF2-40B4-BE49-F238E27FC236}">
                <a16:creationId xmlns:a16="http://schemas.microsoft.com/office/drawing/2014/main" id="{936C0993-5223-F224-6358-2172F37E6460}"/>
              </a:ext>
            </a:extLst>
          </p:cNvPr>
          <p:cNvSpPr txBox="1"/>
          <p:nvPr/>
        </p:nvSpPr>
        <p:spPr>
          <a:xfrm>
            <a:off x="9454775" y="4433726"/>
            <a:ext cx="1152128" cy="400110"/>
          </a:xfrm>
          <a:prstGeom prst="rect">
            <a:avLst/>
          </a:prstGeom>
          <a:noFill/>
        </p:spPr>
        <p:txBody>
          <a:bodyPr wrap="square" rtlCol="0">
            <a:spAutoFit/>
          </a:bodyPr>
          <a:lstStyle/>
          <a:p>
            <a:pPr defTabSz="914446">
              <a:defRPr/>
            </a:pPr>
            <a:r>
              <a:rPr lang="de-DE" sz="1000" b="1">
                <a:solidFill>
                  <a:srgbClr val="00B0F0"/>
                </a:solidFill>
                <a:latin typeface="Arial" panose="020B0604020202020204" pitchFamily="34" charset="0"/>
                <a:cs typeface="Arial" panose="020B0604020202020204" pitchFamily="34" charset="0"/>
              </a:rPr>
              <a:t>07/2023</a:t>
            </a:r>
          </a:p>
          <a:p>
            <a:pPr defTabSz="914446">
              <a:defRPr/>
            </a:pPr>
            <a:r>
              <a:rPr lang="de-DE" sz="1000" b="1">
                <a:solidFill>
                  <a:srgbClr val="00B0F0"/>
                </a:solidFill>
                <a:latin typeface="Arial" panose="020B0604020202020204" pitchFamily="34" charset="0"/>
                <a:cs typeface="Arial" panose="020B0604020202020204" pitchFamily="34" charset="0"/>
              </a:rPr>
              <a:t>Launch GI-AI4H</a:t>
            </a:r>
          </a:p>
        </p:txBody>
      </p:sp>
      <p:sp>
        <p:nvSpPr>
          <p:cNvPr id="35" name="Rectangle 34">
            <a:extLst>
              <a:ext uri="{FF2B5EF4-FFF2-40B4-BE49-F238E27FC236}">
                <a16:creationId xmlns:a16="http://schemas.microsoft.com/office/drawing/2014/main" id="{ACA49972-75E7-A871-EBA4-6476540C5922}"/>
              </a:ext>
            </a:extLst>
          </p:cNvPr>
          <p:cNvSpPr/>
          <p:nvPr/>
        </p:nvSpPr>
        <p:spPr>
          <a:xfrm>
            <a:off x="809828" y="5081480"/>
            <a:ext cx="8547377" cy="451280"/>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b="1">
                <a:solidFill>
                  <a:prstClr val="white"/>
                </a:solidFill>
                <a:latin typeface="Calibri"/>
              </a:rPr>
              <a:t>FG-AI4H</a:t>
            </a:r>
          </a:p>
        </p:txBody>
      </p:sp>
      <p:sp>
        <p:nvSpPr>
          <p:cNvPr id="36" name="Right Arrow 35">
            <a:extLst>
              <a:ext uri="{FF2B5EF4-FFF2-40B4-BE49-F238E27FC236}">
                <a16:creationId xmlns:a16="http://schemas.microsoft.com/office/drawing/2014/main" id="{F6B0C0EA-31F2-B145-36B9-B4393346CBFF}"/>
              </a:ext>
            </a:extLst>
          </p:cNvPr>
          <p:cNvSpPr/>
          <p:nvPr/>
        </p:nvSpPr>
        <p:spPr>
          <a:xfrm>
            <a:off x="9390545" y="4846769"/>
            <a:ext cx="2631817" cy="928050"/>
          </a:xfrm>
          <a:prstGeom prst="rightArrow">
            <a:avLst>
              <a:gd name="adj1" fmla="val 50000"/>
              <a:gd name="adj2" fmla="val 5346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b="1">
                <a:solidFill>
                  <a:prstClr val="white"/>
                </a:solidFill>
                <a:latin typeface="Calibri"/>
              </a:rPr>
              <a:t>GI-AI4H</a:t>
            </a:r>
          </a:p>
        </p:txBody>
      </p:sp>
      <p:pic>
        <p:nvPicPr>
          <p:cNvPr id="37" name="Google Shape;239;p46">
            <a:extLst>
              <a:ext uri="{FF2B5EF4-FFF2-40B4-BE49-F238E27FC236}">
                <a16:creationId xmlns:a16="http://schemas.microsoft.com/office/drawing/2014/main" id="{6E24BD4D-26B3-7779-9C91-AFF1BEFA8FC2}"/>
              </a:ext>
            </a:extLst>
          </p:cNvPr>
          <p:cNvPicPr preferRelativeResize="0"/>
          <p:nvPr/>
        </p:nvPicPr>
        <p:blipFill>
          <a:blip r:embed="rId2">
            <a:alphaModFix amt="50000"/>
          </a:blip>
          <a:stretch>
            <a:fillRect/>
          </a:stretch>
        </p:blipFill>
        <p:spPr>
          <a:xfrm>
            <a:off x="1911722" y="3310661"/>
            <a:ext cx="1748426" cy="839596"/>
          </a:xfrm>
          <a:prstGeom prst="rect">
            <a:avLst/>
          </a:prstGeom>
          <a:noFill/>
          <a:ln>
            <a:noFill/>
          </a:ln>
        </p:spPr>
      </p:pic>
      <p:pic>
        <p:nvPicPr>
          <p:cNvPr id="38" name="Google Shape;240;p46">
            <a:extLst>
              <a:ext uri="{FF2B5EF4-FFF2-40B4-BE49-F238E27FC236}">
                <a16:creationId xmlns:a16="http://schemas.microsoft.com/office/drawing/2014/main" id="{040F4DBF-40AE-CD5F-4EC9-789A1B353F76}"/>
              </a:ext>
            </a:extLst>
          </p:cNvPr>
          <p:cNvPicPr preferRelativeResize="0"/>
          <p:nvPr/>
        </p:nvPicPr>
        <p:blipFill>
          <a:blip r:embed="rId3">
            <a:alphaModFix amt="50000"/>
          </a:blip>
          <a:stretch>
            <a:fillRect/>
          </a:stretch>
        </p:blipFill>
        <p:spPr>
          <a:xfrm>
            <a:off x="2350124" y="2200001"/>
            <a:ext cx="1268212" cy="1052832"/>
          </a:xfrm>
          <a:prstGeom prst="rect">
            <a:avLst/>
          </a:prstGeom>
          <a:noFill/>
          <a:ln>
            <a:noFill/>
          </a:ln>
        </p:spPr>
      </p:pic>
      <p:pic>
        <p:nvPicPr>
          <p:cNvPr id="39" name="Google Shape;242;p46">
            <a:extLst>
              <a:ext uri="{FF2B5EF4-FFF2-40B4-BE49-F238E27FC236}">
                <a16:creationId xmlns:a16="http://schemas.microsoft.com/office/drawing/2014/main" id="{7FFB0A6E-D116-C5E4-43B5-03B8E87ECAD9}"/>
              </a:ext>
            </a:extLst>
          </p:cNvPr>
          <p:cNvPicPr preferRelativeResize="0"/>
          <p:nvPr/>
        </p:nvPicPr>
        <p:blipFill rotWithShape="1">
          <a:blip r:embed="rId4">
            <a:alphaModFix amt="50000"/>
          </a:blip>
          <a:srcRect/>
          <a:stretch/>
        </p:blipFill>
        <p:spPr>
          <a:xfrm>
            <a:off x="5264418" y="2183377"/>
            <a:ext cx="1378402" cy="1038752"/>
          </a:xfrm>
          <a:prstGeom prst="rect">
            <a:avLst/>
          </a:prstGeom>
          <a:noFill/>
          <a:ln>
            <a:noFill/>
          </a:ln>
        </p:spPr>
      </p:pic>
      <p:pic>
        <p:nvPicPr>
          <p:cNvPr id="40" name="Google Shape;243;p46">
            <a:extLst>
              <a:ext uri="{FF2B5EF4-FFF2-40B4-BE49-F238E27FC236}">
                <a16:creationId xmlns:a16="http://schemas.microsoft.com/office/drawing/2014/main" id="{1146CCB3-CDB7-B459-6B69-8ADA0CC637FE}"/>
              </a:ext>
            </a:extLst>
          </p:cNvPr>
          <p:cNvPicPr preferRelativeResize="0"/>
          <p:nvPr/>
        </p:nvPicPr>
        <p:blipFill rotWithShape="1">
          <a:blip r:embed="rId5">
            <a:alphaModFix amt="50000"/>
          </a:blip>
          <a:srcRect/>
          <a:stretch/>
        </p:blipFill>
        <p:spPr>
          <a:xfrm>
            <a:off x="747039" y="2200111"/>
            <a:ext cx="1533669" cy="1009559"/>
          </a:xfrm>
          <a:prstGeom prst="rect">
            <a:avLst/>
          </a:prstGeom>
          <a:noFill/>
          <a:ln>
            <a:noFill/>
          </a:ln>
        </p:spPr>
      </p:pic>
      <p:pic>
        <p:nvPicPr>
          <p:cNvPr id="41" name="Google Shape;244;p46">
            <a:extLst>
              <a:ext uri="{FF2B5EF4-FFF2-40B4-BE49-F238E27FC236}">
                <a16:creationId xmlns:a16="http://schemas.microsoft.com/office/drawing/2014/main" id="{B1D4133B-5D1D-4847-F61B-2264B16A8589}"/>
              </a:ext>
            </a:extLst>
          </p:cNvPr>
          <p:cNvPicPr preferRelativeResize="0"/>
          <p:nvPr/>
        </p:nvPicPr>
        <p:blipFill rotWithShape="1">
          <a:blip r:embed="rId6">
            <a:alphaModFix amt="50000"/>
          </a:blip>
          <a:srcRect l="4606" r="6630"/>
          <a:stretch/>
        </p:blipFill>
        <p:spPr>
          <a:xfrm>
            <a:off x="3727664" y="3304623"/>
            <a:ext cx="1580298" cy="845944"/>
          </a:xfrm>
          <a:prstGeom prst="rect">
            <a:avLst/>
          </a:prstGeom>
          <a:noFill/>
          <a:ln>
            <a:noFill/>
          </a:ln>
        </p:spPr>
      </p:pic>
      <p:pic>
        <p:nvPicPr>
          <p:cNvPr id="42" name="Google Shape;245;p46">
            <a:extLst>
              <a:ext uri="{FF2B5EF4-FFF2-40B4-BE49-F238E27FC236}">
                <a16:creationId xmlns:a16="http://schemas.microsoft.com/office/drawing/2014/main" id="{061CCD20-4CD2-0B21-1296-283504C05D7E}"/>
              </a:ext>
            </a:extLst>
          </p:cNvPr>
          <p:cNvPicPr preferRelativeResize="0"/>
          <p:nvPr/>
        </p:nvPicPr>
        <p:blipFill rotWithShape="1">
          <a:blip r:embed="rId7">
            <a:alphaModFix amt="50000"/>
          </a:blip>
          <a:srcRect l="4735" r="5239" b="10841"/>
          <a:stretch/>
        </p:blipFill>
        <p:spPr>
          <a:xfrm>
            <a:off x="6769186" y="2206935"/>
            <a:ext cx="1833657" cy="1005316"/>
          </a:xfrm>
          <a:prstGeom prst="rect">
            <a:avLst/>
          </a:prstGeom>
          <a:noFill/>
          <a:ln>
            <a:noFill/>
          </a:ln>
        </p:spPr>
      </p:pic>
      <p:pic>
        <p:nvPicPr>
          <p:cNvPr id="43" name="Picture 26">
            <a:extLst>
              <a:ext uri="{FF2B5EF4-FFF2-40B4-BE49-F238E27FC236}">
                <a16:creationId xmlns:a16="http://schemas.microsoft.com/office/drawing/2014/main" id="{67529FBB-67B9-8713-6F44-E4F95E9DCEE3}"/>
              </a:ext>
            </a:extLst>
          </p:cNvPr>
          <p:cNvPicPr>
            <a:picLocks noChangeAspect="1"/>
          </p:cNvPicPr>
          <p:nvPr/>
        </p:nvPicPr>
        <p:blipFill>
          <a:blip r:embed="rId8">
            <a:alphaModFix amt="50000"/>
          </a:blip>
          <a:stretch>
            <a:fillRect/>
          </a:stretch>
        </p:blipFill>
        <p:spPr>
          <a:xfrm>
            <a:off x="8737374" y="2206369"/>
            <a:ext cx="466176" cy="1033375"/>
          </a:xfrm>
          <a:prstGeom prst="rect">
            <a:avLst/>
          </a:prstGeom>
          <a:noFill/>
          <a:ln>
            <a:noFill/>
          </a:ln>
        </p:spPr>
      </p:pic>
      <p:pic>
        <p:nvPicPr>
          <p:cNvPr id="44" name="Grafik 10" descr="Ein Bild, das drinnen, Decke, Wand, Person enthält.&#10;&#10;Beschreibung automatisch generiert.">
            <a:extLst>
              <a:ext uri="{FF2B5EF4-FFF2-40B4-BE49-F238E27FC236}">
                <a16:creationId xmlns:a16="http://schemas.microsoft.com/office/drawing/2014/main" id="{F6AF84C9-1EA5-DEC3-FDE0-FF7B6D873E2A}"/>
              </a:ext>
            </a:extLst>
          </p:cNvPr>
          <p:cNvPicPr>
            <a:picLocks noChangeAspect="1"/>
          </p:cNvPicPr>
          <p:nvPr/>
        </p:nvPicPr>
        <p:blipFill>
          <a:blip r:embed="rId9">
            <a:alphaModFix amt="50000"/>
          </a:blip>
          <a:stretch>
            <a:fillRect/>
          </a:stretch>
        </p:blipFill>
        <p:spPr>
          <a:xfrm>
            <a:off x="3707698" y="2206368"/>
            <a:ext cx="1476069" cy="1035094"/>
          </a:xfrm>
          <a:prstGeom prst="rect">
            <a:avLst/>
          </a:prstGeom>
          <a:noFill/>
          <a:ln>
            <a:noFill/>
          </a:ln>
        </p:spPr>
      </p:pic>
      <p:pic>
        <p:nvPicPr>
          <p:cNvPr id="45" name="Picture 9" descr="A group of people posing for a photo&#10;&#10;Description automatically generated">
            <a:extLst>
              <a:ext uri="{FF2B5EF4-FFF2-40B4-BE49-F238E27FC236}">
                <a16:creationId xmlns:a16="http://schemas.microsoft.com/office/drawing/2014/main" id="{BE3E9D23-92A3-989A-C384-B6AC8C372693}"/>
              </a:ext>
            </a:extLst>
          </p:cNvPr>
          <p:cNvPicPr>
            <a:picLocks noChangeAspect="1"/>
          </p:cNvPicPr>
          <p:nvPr/>
        </p:nvPicPr>
        <p:blipFill>
          <a:blip r:embed="rId10">
            <a:alphaModFix amt="50000"/>
          </a:blip>
          <a:stretch>
            <a:fillRect/>
          </a:stretch>
        </p:blipFill>
        <p:spPr>
          <a:xfrm>
            <a:off x="5373207" y="3310375"/>
            <a:ext cx="3830344" cy="836344"/>
          </a:xfrm>
          <a:prstGeom prst="rect">
            <a:avLst/>
          </a:prstGeom>
          <a:noFill/>
          <a:ln>
            <a:noFill/>
          </a:ln>
        </p:spPr>
      </p:pic>
      <p:sp>
        <p:nvSpPr>
          <p:cNvPr id="46" name="Textfeld 8">
            <a:extLst>
              <a:ext uri="{FF2B5EF4-FFF2-40B4-BE49-F238E27FC236}">
                <a16:creationId xmlns:a16="http://schemas.microsoft.com/office/drawing/2014/main" id="{75F6BEEB-4840-109F-3EC9-1879AF8CF177}"/>
              </a:ext>
            </a:extLst>
          </p:cNvPr>
          <p:cNvSpPr txBox="1"/>
          <p:nvPr/>
        </p:nvSpPr>
        <p:spPr>
          <a:xfrm>
            <a:off x="8327202" y="4209534"/>
            <a:ext cx="921132" cy="215444"/>
          </a:xfrm>
          <a:prstGeom prst="rect">
            <a:avLst/>
          </a:prstGeom>
          <a:noFill/>
        </p:spPr>
        <p:txBody>
          <a:bodyPr wrap="square" rtlCol="0">
            <a:spAutoFit/>
          </a:bodyPr>
          <a:lstStyle/>
          <a:p>
            <a:pPr algn="r" defTabSz="609630"/>
            <a:r>
              <a:rPr lang="de-DE" sz="800">
                <a:solidFill>
                  <a:prstClr val="black"/>
                </a:solidFill>
                <a:latin typeface="Arial" panose="020B0604020202020204" pitchFamily="34" charset="0"/>
                <a:cs typeface="Arial" panose="020B0604020202020204" pitchFamily="34" charset="0"/>
              </a:rPr>
              <a:t>Source: ITU</a:t>
            </a:r>
          </a:p>
        </p:txBody>
      </p:sp>
      <p:pic>
        <p:nvPicPr>
          <p:cNvPr id="47" name="Grafik 17" descr="Ein Bild, das Im Haus, Decke, Boden, Menschen enthält.&#10;&#10;Automatisch generierte Beschreibung">
            <a:extLst>
              <a:ext uri="{FF2B5EF4-FFF2-40B4-BE49-F238E27FC236}">
                <a16:creationId xmlns:a16="http://schemas.microsoft.com/office/drawing/2014/main" id="{909CD54C-3042-E1D7-7697-56A93CB2905D}"/>
              </a:ext>
            </a:extLst>
          </p:cNvPr>
          <p:cNvPicPr>
            <a:picLocks noChangeAspect="1"/>
          </p:cNvPicPr>
          <p:nvPr/>
        </p:nvPicPr>
        <p:blipFill>
          <a:blip r:embed="rId11">
            <a:alphaModFix amt="50000"/>
          </a:blip>
          <a:stretch>
            <a:fillRect/>
          </a:stretch>
        </p:blipFill>
        <p:spPr>
          <a:xfrm>
            <a:off x="749294" y="3308791"/>
            <a:ext cx="1089931" cy="845800"/>
          </a:xfrm>
          <a:prstGeom prst="rect">
            <a:avLst/>
          </a:prstGeom>
          <a:noFill/>
          <a:ln>
            <a:noFill/>
          </a:ln>
        </p:spPr>
      </p:pic>
      <p:pic>
        <p:nvPicPr>
          <p:cNvPr id="49" name="Picture 750674538" descr="Image">
            <a:extLst>
              <a:ext uri="{FF2B5EF4-FFF2-40B4-BE49-F238E27FC236}">
                <a16:creationId xmlns:a16="http://schemas.microsoft.com/office/drawing/2014/main" id="{86CC37DE-7215-0B5B-6C72-6A6FFC207FF0}"/>
              </a:ext>
            </a:extLst>
          </p:cNvPr>
          <p:cNvPicPr>
            <a:picLocks noChangeAspect="1" noChangeArrowheads="1"/>
          </p:cNvPicPr>
          <p:nvPr/>
        </p:nvPicPr>
        <p:blipFill rotWithShape="1">
          <a:blip r:embed="rId12" r:link="rId13" cstate="screen">
            <a:extLst>
              <a:ext uri="{28A0092B-C50C-407E-A947-70E740481C1C}">
                <a14:useLocalDpi xmlns:a14="http://schemas.microsoft.com/office/drawing/2010/main"/>
              </a:ext>
            </a:extLst>
          </a:blip>
          <a:srcRect r="19116"/>
          <a:stretch>
            <a:fillRect/>
          </a:stretch>
        </p:blipFill>
        <p:spPr bwMode="auto">
          <a:xfrm>
            <a:off x="9512600" y="2386248"/>
            <a:ext cx="2148688" cy="1768343"/>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89A3270C-DD93-B995-DBF2-E8E72BEC68EF}"/>
              </a:ext>
            </a:extLst>
          </p:cNvPr>
          <p:cNvCxnSpPr/>
          <p:nvPr/>
        </p:nvCxnSpPr>
        <p:spPr>
          <a:xfrm>
            <a:off x="9377647" y="1946840"/>
            <a:ext cx="0" cy="316374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045E8E1C-9F8D-AA59-9A16-D0E78E305E4A}"/>
              </a:ext>
            </a:extLst>
          </p:cNvPr>
          <p:cNvSpPr txBox="1"/>
          <p:nvPr/>
        </p:nvSpPr>
        <p:spPr>
          <a:xfrm>
            <a:off x="9610548" y="5620656"/>
            <a:ext cx="1655450" cy="400110"/>
          </a:xfrm>
          <a:prstGeom prst="rect">
            <a:avLst/>
          </a:prstGeom>
          <a:noFill/>
        </p:spPr>
        <p:txBody>
          <a:bodyPr wrap="square" rtlCol="0">
            <a:spAutoFit/>
          </a:bodyPr>
          <a:lstStyle/>
          <a:p>
            <a:pPr algn="ctr" defTabSz="914446">
              <a:defRPr/>
            </a:pPr>
            <a:r>
              <a:rPr lang="de-DE" sz="1000" b="1">
                <a:solidFill>
                  <a:srgbClr val="00B0F0"/>
                </a:solidFill>
                <a:latin typeface="Arial" panose="020B0604020202020204" pitchFamily="34" charset="0"/>
                <a:cs typeface="Arial" panose="020B0604020202020204" pitchFamily="34" charset="0"/>
              </a:rPr>
              <a:t>10/2023</a:t>
            </a:r>
          </a:p>
          <a:p>
            <a:pPr algn="ctr" defTabSz="914446">
              <a:defRPr/>
            </a:pPr>
            <a:r>
              <a:rPr lang="de-DE" sz="1000" b="1">
                <a:solidFill>
                  <a:srgbClr val="00B0F0"/>
                </a:solidFill>
                <a:latin typeface="Arial" panose="020B0604020202020204" pitchFamily="34" charset="0"/>
                <a:cs typeface="Arial" panose="020B0604020202020204" pitchFamily="34" charset="0"/>
              </a:rPr>
              <a:t>KACST, </a:t>
            </a:r>
            <a:r>
              <a:rPr lang="de-DE" sz="1000" b="1" err="1">
                <a:solidFill>
                  <a:srgbClr val="00B0F0"/>
                </a:solidFill>
                <a:latin typeface="Arial" panose="020B0604020202020204" pitchFamily="34" charset="0"/>
                <a:cs typeface="Arial" panose="020B0604020202020204" pitchFamily="34" charset="0"/>
              </a:rPr>
              <a:t>Riyadh</a:t>
            </a:r>
            <a:endParaRPr lang="de-DE" sz="1000" b="1">
              <a:solidFill>
                <a:srgbClr val="00B0F0"/>
              </a:solidFill>
              <a:latin typeface="Arial" panose="020B0604020202020204" pitchFamily="34" charset="0"/>
              <a:cs typeface="Arial" panose="020B0604020202020204" pitchFamily="34" charset="0"/>
            </a:endParaRPr>
          </a:p>
        </p:txBody>
      </p:sp>
      <p:sp>
        <p:nvSpPr>
          <p:cNvPr id="4" name="Textfeld 5">
            <a:extLst>
              <a:ext uri="{FF2B5EF4-FFF2-40B4-BE49-F238E27FC236}">
                <a16:creationId xmlns:a16="http://schemas.microsoft.com/office/drawing/2014/main" id="{657CDCED-2C66-45AD-D86E-50D382903CED}"/>
              </a:ext>
            </a:extLst>
          </p:cNvPr>
          <p:cNvSpPr txBox="1"/>
          <p:nvPr/>
        </p:nvSpPr>
        <p:spPr>
          <a:xfrm>
            <a:off x="10322566" y="4427845"/>
            <a:ext cx="1655450" cy="400110"/>
          </a:xfrm>
          <a:prstGeom prst="rect">
            <a:avLst/>
          </a:prstGeom>
          <a:noFill/>
        </p:spPr>
        <p:txBody>
          <a:bodyPr wrap="square" rtlCol="0">
            <a:spAutoFit/>
          </a:bodyPr>
          <a:lstStyle/>
          <a:p>
            <a:pPr algn="ctr" defTabSz="914446">
              <a:defRPr/>
            </a:pPr>
            <a:r>
              <a:rPr lang="de-DE" sz="1000" b="1">
                <a:solidFill>
                  <a:srgbClr val="00B0F0"/>
                </a:solidFill>
                <a:latin typeface="Arial" panose="020B0604020202020204" pitchFamily="34" charset="0"/>
                <a:cs typeface="Arial" panose="020B0604020202020204" pitchFamily="34" charset="0"/>
              </a:rPr>
              <a:t>03/2025</a:t>
            </a:r>
          </a:p>
          <a:p>
            <a:pPr algn="ctr" defTabSz="914446">
              <a:defRPr/>
            </a:pPr>
            <a:r>
              <a:rPr lang="de-DE" sz="1000" b="1">
                <a:solidFill>
                  <a:srgbClr val="00B0F0"/>
                </a:solidFill>
                <a:latin typeface="Arial" panose="020B0604020202020204" pitchFamily="34" charset="0"/>
                <a:cs typeface="Arial" panose="020B0604020202020204" pitchFamily="34" charset="0"/>
              </a:rPr>
              <a:t>NUS, Singapore</a:t>
            </a:r>
          </a:p>
        </p:txBody>
      </p:sp>
      <p:sp>
        <p:nvSpPr>
          <p:cNvPr id="10" name="Rectangle 9">
            <a:extLst>
              <a:ext uri="{FF2B5EF4-FFF2-40B4-BE49-F238E27FC236}">
                <a16:creationId xmlns:a16="http://schemas.microsoft.com/office/drawing/2014/main" id="{6C4B6817-81A2-47FD-DECD-BA7A483E1F7F}"/>
              </a:ext>
            </a:extLst>
          </p:cNvPr>
          <p:cNvSpPr/>
          <p:nvPr/>
        </p:nvSpPr>
        <p:spPr>
          <a:xfrm>
            <a:off x="123644" y="5604492"/>
            <a:ext cx="1254953" cy="5593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2" descr="ITU-WHO Focus Group on Artificial Intelligence for Health - Wikipedia">
            <a:extLst>
              <a:ext uri="{FF2B5EF4-FFF2-40B4-BE49-F238E27FC236}">
                <a16:creationId xmlns:a16="http://schemas.microsoft.com/office/drawing/2014/main" id="{463FA4B7-CF97-B667-198F-71276392BBDF}"/>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40442"/>
          <a:stretch/>
        </p:blipFill>
        <p:spPr bwMode="auto">
          <a:xfrm>
            <a:off x="792933" y="5574599"/>
            <a:ext cx="894213" cy="6480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5">
            <a:extLst>
              <a:ext uri="{FF2B5EF4-FFF2-40B4-BE49-F238E27FC236}">
                <a16:creationId xmlns:a16="http://schemas.microsoft.com/office/drawing/2014/main" id="{B932FD04-4D54-0B3E-3CD3-22FBAC8D9394}"/>
              </a:ext>
            </a:extLst>
          </p:cNvPr>
          <p:cNvSpPr txBox="1">
            <a:spLocks/>
          </p:cNvSpPr>
          <p:nvPr/>
        </p:nvSpPr>
        <p:spPr>
          <a:xfrm>
            <a:off x="529084" y="487062"/>
            <a:ext cx="10438127" cy="6971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09630">
              <a:spcAft>
                <a:spcPts val="400"/>
              </a:spcAft>
            </a:pPr>
            <a:r>
              <a:rPr lang="en-US" sz="3600" b="1">
                <a:solidFill>
                  <a:srgbClr val="002060"/>
                </a:solidFill>
                <a:ea typeface="Noto Sans" panose="020B0502040504020204" pitchFamily="34" charset="0"/>
                <a:cs typeface="Noto Sans" panose="020B0502040504020204" pitchFamily="34" charset="0"/>
              </a:rPr>
              <a:t>Journey to the GI-AI4H</a:t>
            </a:r>
          </a:p>
        </p:txBody>
      </p:sp>
      <p:sp>
        <p:nvSpPr>
          <p:cNvPr id="8" name="Freeform 19">
            <a:extLst>
              <a:ext uri="{FF2B5EF4-FFF2-40B4-BE49-F238E27FC236}">
                <a16:creationId xmlns:a16="http://schemas.microsoft.com/office/drawing/2014/main" id="{517457FE-14AC-CBEB-F055-7B6E98B65114}"/>
              </a:ext>
            </a:extLst>
          </p:cNvPr>
          <p:cNvSpPr/>
          <p:nvPr/>
        </p:nvSpPr>
        <p:spPr>
          <a:xfrm>
            <a:off x="10581558" y="4337222"/>
            <a:ext cx="1152128" cy="599990"/>
          </a:xfrm>
          <a:custGeom>
            <a:avLst/>
            <a:gdLst/>
            <a:ahLst/>
            <a:cxnLst/>
            <a:rect l="l" t="t" r="r" b="b"/>
            <a:pathLst>
              <a:path w="6318311" h="4114800">
                <a:moveTo>
                  <a:pt x="0" y="0"/>
                </a:moveTo>
                <a:lnTo>
                  <a:pt x="6318311" y="0"/>
                </a:lnTo>
                <a:lnTo>
                  <a:pt x="631831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AE50A36D-1C77-C1BE-003A-A0B2997735D2}"/>
              </a:ext>
            </a:extLst>
          </p:cNvPr>
          <p:cNvGrpSpPr/>
          <p:nvPr/>
        </p:nvGrpSpPr>
        <p:grpSpPr>
          <a:xfrm>
            <a:off x="221558" y="495059"/>
            <a:ext cx="136661" cy="6029684"/>
            <a:chOff x="300705" y="1863698"/>
            <a:chExt cx="193528" cy="4397999"/>
          </a:xfrm>
        </p:grpSpPr>
        <p:sp>
          <p:nvSpPr>
            <p:cNvPr id="5" name="Rectangle 4">
              <a:extLst>
                <a:ext uri="{FF2B5EF4-FFF2-40B4-BE49-F238E27FC236}">
                  <a16:creationId xmlns:a16="http://schemas.microsoft.com/office/drawing/2014/main" id="{AD51130E-77C2-6966-7222-BC45656D0706}"/>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DCBB2C85-0B57-AB02-2A34-C92BE8442C27}"/>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12D8EBCA-ACBB-8D20-E1B0-D8816BC9C3AF}"/>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0219931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EC537-51AE-E94B-810D-9EA4C5537778}"/>
              </a:ext>
            </a:extLst>
          </p:cNvPr>
          <p:cNvSpPr/>
          <p:nvPr/>
        </p:nvSpPr>
        <p:spPr>
          <a:xfrm>
            <a:off x="163286" y="108857"/>
            <a:ext cx="365798" cy="6612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5E58D5DD-E7C5-FB6C-C5AA-E2441EE84D6C}"/>
              </a:ext>
            </a:extLst>
          </p:cNvPr>
          <p:cNvGrpSpPr/>
          <p:nvPr/>
        </p:nvGrpSpPr>
        <p:grpSpPr>
          <a:xfrm>
            <a:off x="221558" y="495059"/>
            <a:ext cx="136661" cy="6029684"/>
            <a:chOff x="300705" y="1863698"/>
            <a:chExt cx="193528" cy="4397999"/>
          </a:xfrm>
        </p:grpSpPr>
        <p:sp>
          <p:nvSpPr>
            <p:cNvPr id="21" name="Rectangle 20">
              <a:extLst>
                <a:ext uri="{FF2B5EF4-FFF2-40B4-BE49-F238E27FC236}">
                  <a16:creationId xmlns:a16="http://schemas.microsoft.com/office/drawing/2014/main" id="{FF523251-36E9-525D-B54C-7A912A1E0042}"/>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FDEE42FE-3472-A4E1-784C-86FB7EEC41F4}"/>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5982D5F5-C8BA-E207-1C45-E98E01E48508}"/>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1" name="Picture 10" descr="A person on stage with a microphone&#10;&#10;Description automatically generated">
            <a:extLst>
              <a:ext uri="{FF2B5EF4-FFF2-40B4-BE49-F238E27FC236}">
                <a16:creationId xmlns:a16="http://schemas.microsoft.com/office/drawing/2014/main" id="{711744D8-1415-460C-B383-C99CBEE8FB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224" t="17372" r="11021"/>
          <a:stretch/>
        </p:blipFill>
        <p:spPr>
          <a:xfrm>
            <a:off x="8489946" y="2128916"/>
            <a:ext cx="2286000" cy="1949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750674538" descr="Image">
            <a:extLst>
              <a:ext uri="{FF2B5EF4-FFF2-40B4-BE49-F238E27FC236}">
                <a16:creationId xmlns:a16="http://schemas.microsoft.com/office/drawing/2014/main" id="{7096AEE9-0D5E-C64B-E42B-42D001E0F48C}"/>
              </a:ext>
            </a:extLst>
          </p:cNvPr>
          <p:cNvPicPr>
            <a:picLocks noChangeAspect="1" noChangeArrowheads="1"/>
          </p:cNvPicPr>
          <p:nvPr/>
        </p:nvPicPr>
        <p:blipFill rotWithShape="1">
          <a:blip r:embed="rId4" r:link="rId5" cstate="screen">
            <a:extLst>
              <a:ext uri="{28A0092B-C50C-407E-A947-70E740481C1C}">
                <a14:useLocalDpi xmlns:a14="http://schemas.microsoft.com/office/drawing/2010/main"/>
              </a:ext>
            </a:extLst>
          </a:blip>
          <a:srcRect l="12989" r="18782"/>
          <a:stretch>
            <a:fillRect/>
          </a:stretch>
        </p:blipFill>
        <p:spPr bwMode="auto">
          <a:xfrm>
            <a:off x="9457759" y="3144498"/>
            <a:ext cx="2395045" cy="2355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id="{6FB70EA9-7EB1-BB8F-BEE5-023127C50207}"/>
              </a:ext>
            </a:extLst>
          </p:cNvPr>
          <p:cNvSpPr txBox="1"/>
          <p:nvPr/>
        </p:nvSpPr>
        <p:spPr>
          <a:xfrm>
            <a:off x="8264036" y="6054486"/>
            <a:ext cx="4120407" cy="470257"/>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(L-R:</a:t>
            </a:r>
            <a:r>
              <a:rPr kumimoji="0" lang="en-IN" sz="11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Ms.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Doreen Bogdan-Martin (SG ITU), Dr. Tedros Adhanom Ghebreyesus (DG WHO), Mr. Edward </a:t>
            </a:r>
            <a:r>
              <a:rPr kumimoji="0" lang="en-US" sz="1100" b="0" i="1"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Kwakwa</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(ADG WIPO)</a:t>
            </a:r>
            <a:endParaRPr kumimoji="0" lang="en-IN" sz="11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1FDD6FD0-C613-2A5B-6B14-BB125DD8F1C9}"/>
              </a:ext>
            </a:extLst>
          </p:cNvPr>
          <p:cNvSpPr txBox="1"/>
          <p:nvPr/>
        </p:nvSpPr>
        <p:spPr>
          <a:xfrm>
            <a:off x="8936784" y="5581804"/>
            <a:ext cx="30543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Ribbon cutting of the Global initiative on AI for Health at AI for good summit on 6 July 2023</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Arial"/>
              </a:rPr>
              <a:t>​</a:t>
            </a:r>
          </a:p>
        </p:txBody>
      </p:sp>
      <p:sp>
        <p:nvSpPr>
          <p:cNvPr id="18" name="TextBox 17">
            <a:extLst>
              <a:ext uri="{FF2B5EF4-FFF2-40B4-BE49-F238E27FC236}">
                <a16:creationId xmlns:a16="http://schemas.microsoft.com/office/drawing/2014/main" id="{DDA5E26E-1716-303A-1A64-FCC4FE3475A4}"/>
              </a:ext>
            </a:extLst>
          </p:cNvPr>
          <p:cNvSpPr txBox="1"/>
          <p:nvPr/>
        </p:nvSpPr>
        <p:spPr>
          <a:xfrm rot="227384">
            <a:off x="8792226" y="1619029"/>
            <a:ext cx="3061044" cy="338554"/>
          </a:xfrm>
          <a:prstGeom prst="rect">
            <a:avLst/>
          </a:prstGeom>
          <a:solidFill>
            <a:srgbClr val="AACF7F"/>
          </a:solidFill>
          <a:ln w="38100">
            <a:solidFill>
              <a:srgbClr val="001F6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F60"/>
                </a:solidFill>
                <a:effectLst/>
                <a:uLnTx/>
                <a:uFillTx/>
                <a:latin typeface="Arial" panose="020B0604020202020204"/>
                <a:ea typeface="+mn-ea"/>
                <a:cs typeface="+mn-cs"/>
              </a:rPr>
              <a:t>Launched on July 6, 2023!</a:t>
            </a:r>
          </a:p>
        </p:txBody>
      </p:sp>
      <p:sp>
        <p:nvSpPr>
          <p:cNvPr id="26" name="Title 5">
            <a:extLst>
              <a:ext uri="{FF2B5EF4-FFF2-40B4-BE49-F238E27FC236}">
                <a16:creationId xmlns:a16="http://schemas.microsoft.com/office/drawing/2014/main" id="{3F294EC1-BA94-D29A-A81A-6121EA488D16}"/>
              </a:ext>
            </a:extLst>
          </p:cNvPr>
          <p:cNvSpPr txBox="1">
            <a:spLocks/>
          </p:cNvSpPr>
          <p:nvPr/>
        </p:nvSpPr>
        <p:spPr>
          <a:xfrm>
            <a:off x="529084" y="487062"/>
            <a:ext cx="10438127" cy="6971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Global Initiative on AI for Health (GI-AI4H)</a:t>
            </a:r>
          </a:p>
        </p:txBody>
      </p:sp>
      <p:grpSp>
        <p:nvGrpSpPr>
          <p:cNvPr id="28" name="Group 27">
            <a:extLst>
              <a:ext uri="{FF2B5EF4-FFF2-40B4-BE49-F238E27FC236}">
                <a16:creationId xmlns:a16="http://schemas.microsoft.com/office/drawing/2014/main" id="{49B4737F-B0F4-46CF-0AD3-891372A0C00D}"/>
              </a:ext>
            </a:extLst>
          </p:cNvPr>
          <p:cNvGrpSpPr/>
          <p:nvPr/>
        </p:nvGrpSpPr>
        <p:grpSpPr>
          <a:xfrm>
            <a:off x="587355" y="1361487"/>
            <a:ext cx="6187986" cy="1393771"/>
            <a:chOff x="345126" y="1352330"/>
            <a:chExt cx="5564948" cy="1153365"/>
          </a:xfrm>
        </p:grpSpPr>
        <p:pic>
          <p:nvPicPr>
            <p:cNvPr id="30" name="Google Shape;81;p12" descr="Icon&#10;&#10;Description automatically generated">
              <a:extLst>
                <a:ext uri="{FF2B5EF4-FFF2-40B4-BE49-F238E27FC236}">
                  <a16:creationId xmlns:a16="http://schemas.microsoft.com/office/drawing/2014/main" id="{F3AC7317-D10E-0FAE-4B8A-D40D3D85376A}"/>
                </a:ext>
              </a:extLst>
            </p:cNvPr>
            <p:cNvPicPr preferRelativeResize="0">
              <a:picLocks noChangeAspect="1"/>
            </p:cNvPicPr>
            <p:nvPr/>
          </p:nvPicPr>
          <p:blipFill rotWithShape="1">
            <a:blip r:embed="rId6">
              <a:alphaModFix/>
            </a:blip>
            <a:srcRect/>
            <a:stretch/>
          </p:blipFill>
          <p:spPr>
            <a:xfrm>
              <a:off x="3614266" y="1364514"/>
              <a:ext cx="867964" cy="925539"/>
            </a:xfrm>
            <a:prstGeom prst="rect">
              <a:avLst/>
            </a:prstGeom>
            <a:noFill/>
            <a:ln>
              <a:noFill/>
            </a:ln>
          </p:spPr>
        </p:pic>
        <p:pic>
          <p:nvPicPr>
            <p:cNvPr id="31" name="Picture 15" descr="Logo, company name&#10;&#10;Description automatically generated">
              <a:extLst>
                <a:ext uri="{FF2B5EF4-FFF2-40B4-BE49-F238E27FC236}">
                  <a16:creationId xmlns:a16="http://schemas.microsoft.com/office/drawing/2014/main" id="{7313C92A-A156-60E5-4CA9-B5EB125F14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3004" y="1455859"/>
              <a:ext cx="1117070" cy="745504"/>
            </a:xfrm>
            <a:prstGeom prst="rect">
              <a:avLst/>
            </a:prstGeom>
          </p:spPr>
        </p:pic>
        <p:sp>
          <p:nvSpPr>
            <p:cNvPr id="32" name="Rectangle 31">
              <a:extLst>
                <a:ext uri="{FF2B5EF4-FFF2-40B4-BE49-F238E27FC236}">
                  <a16:creationId xmlns:a16="http://schemas.microsoft.com/office/drawing/2014/main" id="{EB6DF277-E976-C273-2CDD-D58D89906250}"/>
                </a:ext>
              </a:extLst>
            </p:cNvPr>
            <p:cNvSpPr/>
            <p:nvPr/>
          </p:nvSpPr>
          <p:spPr bwMode="gray">
            <a:xfrm>
              <a:off x="345126" y="1352330"/>
              <a:ext cx="3389667" cy="1153365"/>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4" name="Picture 33" descr="A green square with white text&#10;&#10;Description automatically generated">
            <a:extLst>
              <a:ext uri="{FF2B5EF4-FFF2-40B4-BE49-F238E27FC236}">
                <a16:creationId xmlns:a16="http://schemas.microsoft.com/office/drawing/2014/main" id="{384928F1-F02D-A365-2B27-CD141118A5CC}"/>
              </a:ext>
            </a:extLst>
          </p:cNvPr>
          <p:cNvPicPr>
            <a:picLocks noChangeAspect="1"/>
          </p:cNvPicPr>
          <p:nvPr/>
        </p:nvPicPr>
        <p:blipFill>
          <a:blip r:embed="rId9"/>
          <a:stretch>
            <a:fillRect/>
          </a:stretch>
        </p:blipFill>
        <p:spPr>
          <a:xfrm>
            <a:off x="550406" y="3057610"/>
            <a:ext cx="7844082" cy="2910349"/>
          </a:xfrm>
          <a:prstGeom prst="rect">
            <a:avLst/>
          </a:prstGeom>
        </p:spPr>
      </p:pic>
    </p:spTree>
    <p:extLst>
      <p:ext uri="{BB962C8B-B14F-4D97-AF65-F5344CB8AC3E}">
        <p14:creationId xmlns:p14="http://schemas.microsoft.com/office/powerpoint/2010/main" val="1608217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3DCA3-C777-B16F-1C48-035C9332825C}"/>
            </a:ext>
          </a:extLst>
        </p:cNvPr>
        <p:cNvGrpSpPr/>
        <p:nvPr/>
      </p:nvGrpSpPr>
      <p:grpSpPr>
        <a:xfrm>
          <a:off x="0" y="0"/>
          <a:ext cx="0" cy="0"/>
          <a:chOff x="0" y="0"/>
          <a:chExt cx="0" cy="0"/>
        </a:xfrm>
      </p:grpSpPr>
      <p:pic>
        <p:nvPicPr>
          <p:cNvPr id="27" name="Picture 26" descr="A poster of a medical report&#10;&#10;AI-generated content may be incorrect.">
            <a:extLst>
              <a:ext uri="{FF2B5EF4-FFF2-40B4-BE49-F238E27FC236}">
                <a16:creationId xmlns:a16="http://schemas.microsoft.com/office/drawing/2014/main" id="{10B8CD74-A6F7-002C-76E6-DE6818AB064F}"/>
              </a:ext>
            </a:extLst>
          </p:cNvPr>
          <p:cNvPicPr>
            <a:picLocks noChangeAspect="1"/>
          </p:cNvPicPr>
          <p:nvPr/>
        </p:nvPicPr>
        <p:blipFill>
          <a:blip r:embed="rId3"/>
          <a:stretch>
            <a:fillRect/>
          </a:stretch>
        </p:blipFill>
        <p:spPr>
          <a:xfrm>
            <a:off x="9802435" y="1217865"/>
            <a:ext cx="1213199" cy="1670118"/>
          </a:xfrm>
          <a:prstGeom prst="rect">
            <a:avLst/>
          </a:prstGeom>
        </p:spPr>
      </p:pic>
      <p:graphicFrame>
        <p:nvGraphicFramePr>
          <p:cNvPr id="38" name="Diagram 37">
            <a:extLst>
              <a:ext uri="{FF2B5EF4-FFF2-40B4-BE49-F238E27FC236}">
                <a16:creationId xmlns:a16="http://schemas.microsoft.com/office/drawing/2014/main" id="{268D8BE8-B1E7-A9DB-E15A-B5A9379FE119}"/>
              </a:ext>
            </a:extLst>
          </p:cNvPr>
          <p:cNvGraphicFramePr>
            <a:graphicFrameLocks noChangeAspect="1"/>
          </p:cNvGraphicFramePr>
          <p:nvPr/>
        </p:nvGraphicFramePr>
        <p:xfrm>
          <a:off x="370019" y="1008786"/>
          <a:ext cx="11788038"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0" name="TextBox 39">
            <a:extLst>
              <a:ext uri="{FF2B5EF4-FFF2-40B4-BE49-F238E27FC236}">
                <a16:creationId xmlns:a16="http://schemas.microsoft.com/office/drawing/2014/main" id="{FB9761F0-F3C7-4931-2AE7-D1D11582C9AD}"/>
              </a:ext>
            </a:extLst>
          </p:cNvPr>
          <p:cNvSpPr txBox="1"/>
          <p:nvPr/>
        </p:nvSpPr>
        <p:spPr>
          <a:xfrm>
            <a:off x="861867" y="3610397"/>
            <a:ext cx="43877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2021</a:t>
            </a:r>
          </a:p>
        </p:txBody>
      </p:sp>
      <p:sp>
        <p:nvSpPr>
          <p:cNvPr id="41" name="TextBox 40">
            <a:extLst>
              <a:ext uri="{FF2B5EF4-FFF2-40B4-BE49-F238E27FC236}">
                <a16:creationId xmlns:a16="http://schemas.microsoft.com/office/drawing/2014/main" id="{CCCEB373-480B-EB66-CE20-A3AFEEF058A3}"/>
              </a:ext>
            </a:extLst>
          </p:cNvPr>
          <p:cNvSpPr txBox="1"/>
          <p:nvPr/>
        </p:nvSpPr>
        <p:spPr>
          <a:xfrm>
            <a:off x="1918122" y="3610397"/>
            <a:ext cx="4154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2021</a:t>
            </a:r>
          </a:p>
        </p:txBody>
      </p:sp>
      <p:sp>
        <p:nvSpPr>
          <p:cNvPr id="42" name="TextBox 41">
            <a:extLst>
              <a:ext uri="{FF2B5EF4-FFF2-40B4-BE49-F238E27FC236}">
                <a16:creationId xmlns:a16="http://schemas.microsoft.com/office/drawing/2014/main" id="{EA11D1BC-7C3E-49CE-999B-E458863D82BA}"/>
              </a:ext>
            </a:extLst>
          </p:cNvPr>
          <p:cNvSpPr txBox="1"/>
          <p:nvPr/>
        </p:nvSpPr>
        <p:spPr>
          <a:xfrm>
            <a:off x="3106842" y="3610397"/>
            <a:ext cx="4154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2021</a:t>
            </a:r>
          </a:p>
        </p:txBody>
      </p:sp>
      <p:sp>
        <p:nvSpPr>
          <p:cNvPr id="43" name="TextBox 42">
            <a:extLst>
              <a:ext uri="{FF2B5EF4-FFF2-40B4-BE49-F238E27FC236}">
                <a16:creationId xmlns:a16="http://schemas.microsoft.com/office/drawing/2014/main" id="{FE1720D7-54C5-6696-1DD4-CC30AE059EF7}"/>
              </a:ext>
            </a:extLst>
          </p:cNvPr>
          <p:cNvSpPr txBox="1"/>
          <p:nvPr/>
        </p:nvSpPr>
        <p:spPr>
          <a:xfrm>
            <a:off x="4288548" y="3611764"/>
            <a:ext cx="4154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2023</a:t>
            </a:r>
          </a:p>
        </p:txBody>
      </p:sp>
      <p:sp>
        <p:nvSpPr>
          <p:cNvPr id="44" name="TextBox 43">
            <a:extLst>
              <a:ext uri="{FF2B5EF4-FFF2-40B4-BE49-F238E27FC236}">
                <a16:creationId xmlns:a16="http://schemas.microsoft.com/office/drawing/2014/main" id="{B00E7D7D-B8A9-4013-88A1-B032D4D34E3A}"/>
              </a:ext>
            </a:extLst>
          </p:cNvPr>
          <p:cNvSpPr txBox="1"/>
          <p:nvPr/>
        </p:nvSpPr>
        <p:spPr>
          <a:xfrm>
            <a:off x="5470255" y="3610397"/>
            <a:ext cx="4154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2024</a:t>
            </a:r>
          </a:p>
        </p:txBody>
      </p:sp>
      <p:sp>
        <p:nvSpPr>
          <p:cNvPr id="45" name="TextBox 44">
            <a:extLst>
              <a:ext uri="{FF2B5EF4-FFF2-40B4-BE49-F238E27FC236}">
                <a16:creationId xmlns:a16="http://schemas.microsoft.com/office/drawing/2014/main" id="{49C43F8A-7CCC-B055-0FB9-AE91E29DE800}"/>
              </a:ext>
            </a:extLst>
          </p:cNvPr>
          <p:cNvSpPr txBox="1"/>
          <p:nvPr/>
        </p:nvSpPr>
        <p:spPr>
          <a:xfrm>
            <a:off x="6658853" y="3610397"/>
            <a:ext cx="4154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2024</a:t>
            </a:r>
          </a:p>
        </p:txBody>
      </p:sp>
      <p:sp>
        <p:nvSpPr>
          <p:cNvPr id="46" name="TextBox 45">
            <a:extLst>
              <a:ext uri="{FF2B5EF4-FFF2-40B4-BE49-F238E27FC236}">
                <a16:creationId xmlns:a16="http://schemas.microsoft.com/office/drawing/2014/main" id="{B968CDE4-A825-DC66-4612-385FCC488679}"/>
              </a:ext>
            </a:extLst>
          </p:cNvPr>
          <p:cNvSpPr txBox="1"/>
          <p:nvPr/>
        </p:nvSpPr>
        <p:spPr>
          <a:xfrm>
            <a:off x="7846212" y="3610397"/>
            <a:ext cx="4154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2024</a:t>
            </a:r>
          </a:p>
        </p:txBody>
      </p:sp>
      <p:sp>
        <p:nvSpPr>
          <p:cNvPr id="47" name="TextBox 46">
            <a:extLst>
              <a:ext uri="{FF2B5EF4-FFF2-40B4-BE49-F238E27FC236}">
                <a16:creationId xmlns:a16="http://schemas.microsoft.com/office/drawing/2014/main" id="{B10866A7-CA09-A59F-3A1B-EB372D41DFDC}"/>
              </a:ext>
            </a:extLst>
          </p:cNvPr>
          <p:cNvSpPr txBox="1"/>
          <p:nvPr/>
        </p:nvSpPr>
        <p:spPr>
          <a:xfrm>
            <a:off x="9019544" y="3610397"/>
            <a:ext cx="4154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2024</a:t>
            </a:r>
          </a:p>
        </p:txBody>
      </p:sp>
      <p:sp>
        <p:nvSpPr>
          <p:cNvPr id="48" name="TextBox 47">
            <a:extLst>
              <a:ext uri="{FF2B5EF4-FFF2-40B4-BE49-F238E27FC236}">
                <a16:creationId xmlns:a16="http://schemas.microsoft.com/office/drawing/2014/main" id="{65006181-612C-A3CE-A6C3-E5DF9AF84EBF}"/>
              </a:ext>
            </a:extLst>
          </p:cNvPr>
          <p:cNvSpPr txBox="1"/>
          <p:nvPr/>
        </p:nvSpPr>
        <p:spPr>
          <a:xfrm>
            <a:off x="10208142" y="3611764"/>
            <a:ext cx="4154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2025</a:t>
            </a:r>
          </a:p>
        </p:txBody>
      </p:sp>
      <p:sp>
        <p:nvSpPr>
          <p:cNvPr id="52" name="TextBox 51">
            <a:extLst>
              <a:ext uri="{FF2B5EF4-FFF2-40B4-BE49-F238E27FC236}">
                <a16:creationId xmlns:a16="http://schemas.microsoft.com/office/drawing/2014/main" id="{49CBC801-80BF-E315-3AFB-4615B1AE5662}"/>
              </a:ext>
            </a:extLst>
          </p:cNvPr>
          <p:cNvSpPr txBox="1"/>
          <p:nvPr/>
        </p:nvSpPr>
        <p:spPr>
          <a:xfrm>
            <a:off x="2684327" y="2815978"/>
            <a:ext cx="12605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a:ea typeface="+mn-ea"/>
                <a:cs typeface="+mn-cs"/>
              </a:rPr>
              <a:t>Generating Evidence for AI-based Medical Devices</a:t>
            </a:r>
          </a:p>
        </p:txBody>
      </p:sp>
      <p:sp>
        <p:nvSpPr>
          <p:cNvPr id="53" name="TextBox 52">
            <a:extLst>
              <a:ext uri="{FF2B5EF4-FFF2-40B4-BE49-F238E27FC236}">
                <a16:creationId xmlns:a16="http://schemas.microsoft.com/office/drawing/2014/main" id="{5036C3F7-73D0-AB42-2155-0FDDEEC111AA}"/>
              </a:ext>
            </a:extLst>
          </p:cNvPr>
          <p:cNvSpPr txBox="1"/>
          <p:nvPr/>
        </p:nvSpPr>
        <p:spPr>
          <a:xfrm>
            <a:off x="4870169" y="2828157"/>
            <a:ext cx="16156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Ethics and Governance of AI for Health: Large Multi-Modal Models </a:t>
            </a:r>
          </a:p>
        </p:txBody>
      </p:sp>
      <p:sp>
        <p:nvSpPr>
          <p:cNvPr id="57" name="TextBox 56">
            <a:extLst>
              <a:ext uri="{FF2B5EF4-FFF2-40B4-BE49-F238E27FC236}">
                <a16:creationId xmlns:a16="http://schemas.microsoft.com/office/drawing/2014/main" id="{CE358F6E-7806-6555-2B89-AB7D66648D9E}"/>
              </a:ext>
            </a:extLst>
          </p:cNvPr>
          <p:cNvSpPr txBox="1"/>
          <p:nvPr/>
        </p:nvSpPr>
        <p:spPr>
          <a:xfrm>
            <a:off x="1150430" y="4001053"/>
            <a:ext cx="18751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WHO Online introductory course on Ethics and Governance of AI4H</a:t>
            </a:r>
          </a:p>
        </p:txBody>
      </p:sp>
      <p:sp>
        <p:nvSpPr>
          <p:cNvPr id="60" name="TextBox 59">
            <a:extLst>
              <a:ext uri="{FF2B5EF4-FFF2-40B4-BE49-F238E27FC236}">
                <a16:creationId xmlns:a16="http://schemas.microsoft.com/office/drawing/2014/main" id="{CD114C99-6D82-6CE6-C0F5-32527C888496}"/>
              </a:ext>
            </a:extLst>
          </p:cNvPr>
          <p:cNvSpPr txBox="1"/>
          <p:nvPr/>
        </p:nvSpPr>
        <p:spPr>
          <a:xfrm>
            <a:off x="8381298" y="4013580"/>
            <a:ext cx="1796866"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WHO Online course for AI Designers, Developers, and Data Scientists</a:t>
            </a:r>
          </a:p>
        </p:txBody>
      </p:sp>
      <p:grpSp>
        <p:nvGrpSpPr>
          <p:cNvPr id="68" name="Group 67">
            <a:extLst>
              <a:ext uri="{FF2B5EF4-FFF2-40B4-BE49-F238E27FC236}">
                <a16:creationId xmlns:a16="http://schemas.microsoft.com/office/drawing/2014/main" id="{8FDA0057-FAC4-90D5-0A5F-1A57A10A4DEC}"/>
              </a:ext>
            </a:extLst>
          </p:cNvPr>
          <p:cNvGrpSpPr/>
          <p:nvPr/>
        </p:nvGrpSpPr>
        <p:grpSpPr>
          <a:xfrm>
            <a:off x="497441" y="1245799"/>
            <a:ext cx="1510194" cy="1610104"/>
            <a:chOff x="370019" y="956679"/>
            <a:chExt cx="1510194" cy="1610104"/>
          </a:xfrm>
        </p:grpSpPr>
        <p:pic>
          <p:nvPicPr>
            <p:cNvPr id="49" name="Picture 48">
              <a:extLst>
                <a:ext uri="{FF2B5EF4-FFF2-40B4-BE49-F238E27FC236}">
                  <a16:creationId xmlns:a16="http://schemas.microsoft.com/office/drawing/2014/main" id="{B7145486-89D9-2765-B8BB-C0C86BDF12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0019" y="956679"/>
              <a:ext cx="1125473" cy="1610104"/>
            </a:xfrm>
            <a:prstGeom prst="rect">
              <a:avLst/>
            </a:prstGeom>
            <a:ln>
              <a:noFill/>
            </a:ln>
            <a:effectLst/>
          </p:spPr>
        </p:pic>
        <p:pic>
          <p:nvPicPr>
            <p:cNvPr id="61" name="Picture 2" descr="image">
              <a:extLst>
                <a:ext uri="{FF2B5EF4-FFF2-40B4-BE49-F238E27FC236}">
                  <a16:creationId xmlns:a16="http://schemas.microsoft.com/office/drawing/2014/main" id="{E2E164DE-B616-B459-3A89-76C1FC89F6C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10771" y="1746329"/>
              <a:ext cx="769442" cy="7694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oup 68">
            <a:extLst>
              <a:ext uri="{FF2B5EF4-FFF2-40B4-BE49-F238E27FC236}">
                <a16:creationId xmlns:a16="http://schemas.microsoft.com/office/drawing/2014/main" id="{5FCE7EF5-4824-F862-4D40-6283AF1B0B9E}"/>
              </a:ext>
            </a:extLst>
          </p:cNvPr>
          <p:cNvGrpSpPr/>
          <p:nvPr/>
        </p:nvGrpSpPr>
        <p:grpSpPr>
          <a:xfrm>
            <a:off x="2742651" y="1245799"/>
            <a:ext cx="1528595" cy="1610104"/>
            <a:chOff x="2615229" y="956679"/>
            <a:chExt cx="1528595" cy="1610104"/>
          </a:xfrm>
        </p:grpSpPr>
        <p:pic>
          <p:nvPicPr>
            <p:cNvPr id="51" name="Picture 50">
              <a:extLst>
                <a:ext uri="{FF2B5EF4-FFF2-40B4-BE49-F238E27FC236}">
                  <a16:creationId xmlns:a16="http://schemas.microsoft.com/office/drawing/2014/main" id="{0B607AD2-2BFC-E37F-E4EF-56AD18837E6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15229" y="956679"/>
              <a:ext cx="1143875" cy="1610104"/>
            </a:xfrm>
            <a:prstGeom prst="rect">
              <a:avLst/>
            </a:prstGeom>
            <a:ln>
              <a:noFill/>
            </a:ln>
            <a:effectLst/>
          </p:spPr>
        </p:pic>
        <p:pic>
          <p:nvPicPr>
            <p:cNvPr id="62" name="Picture 2" descr="image">
              <a:extLst>
                <a:ext uri="{FF2B5EF4-FFF2-40B4-BE49-F238E27FC236}">
                  <a16:creationId xmlns:a16="http://schemas.microsoft.com/office/drawing/2014/main" id="{AE93787C-4AC0-7384-D670-5109CB65A5DA}"/>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374383" y="1732691"/>
              <a:ext cx="769441" cy="783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a:extLst>
              <a:ext uri="{FF2B5EF4-FFF2-40B4-BE49-F238E27FC236}">
                <a16:creationId xmlns:a16="http://schemas.microsoft.com/office/drawing/2014/main" id="{E3B6B08C-063C-30B2-B53F-E5E6264F5FD7}"/>
              </a:ext>
            </a:extLst>
          </p:cNvPr>
          <p:cNvGrpSpPr/>
          <p:nvPr/>
        </p:nvGrpSpPr>
        <p:grpSpPr>
          <a:xfrm>
            <a:off x="4001721" y="4627526"/>
            <a:ext cx="1546075" cy="1610104"/>
            <a:chOff x="3824297" y="4211323"/>
            <a:chExt cx="1546075" cy="1610104"/>
          </a:xfrm>
        </p:grpSpPr>
        <p:pic>
          <p:nvPicPr>
            <p:cNvPr id="55" name="Picture 54" descr="A poster of a computer network&#10;&#10;Description automatically generated with medium confidence">
              <a:extLst>
                <a:ext uri="{FF2B5EF4-FFF2-40B4-BE49-F238E27FC236}">
                  <a16:creationId xmlns:a16="http://schemas.microsoft.com/office/drawing/2014/main" id="{709EBF1A-9DB0-5856-D7BB-5C3C7E28E327}"/>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824297" y="4211323"/>
              <a:ext cx="1134504" cy="1610104"/>
            </a:xfrm>
            <a:prstGeom prst="rect">
              <a:avLst/>
            </a:prstGeom>
          </p:spPr>
        </p:pic>
        <p:pic>
          <p:nvPicPr>
            <p:cNvPr id="63" name="Picture 62">
              <a:extLst>
                <a:ext uri="{FF2B5EF4-FFF2-40B4-BE49-F238E27FC236}">
                  <a16:creationId xmlns:a16="http://schemas.microsoft.com/office/drawing/2014/main" id="{C8B2FF21-6C7B-5353-BDAF-3F752EA1CEB1}"/>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574583" y="4964507"/>
              <a:ext cx="795789" cy="7957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 name="Group 69">
            <a:extLst>
              <a:ext uri="{FF2B5EF4-FFF2-40B4-BE49-F238E27FC236}">
                <a16:creationId xmlns:a16="http://schemas.microsoft.com/office/drawing/2014/main" id="{DC04467B-A32F-D469-4978-9D36A0275E5A}"/>
              </a:ext>
            </a:extLst>
          </p:cNvPr>
          <p:cNvGrpSpPr/>
          <p:nvPr/>
        </p:nvGrpSpPr>
        <p:grpSpPr>
          <a:xfrm>
            <a:off x="5112393" y="557064"/>
            <a:ext cx="1546719" cy="2270906"/>
            <a:chOff x="4983035" y="295878"/>
            <a:chExt cx="1546719" cy="2270906"/>
          </a:xfrm>
        </p:grpSpPr>
        <p:sp>
          <p:nvSpPr>
            <p:cNvPr id="5" name="TextBox 4">
              <a:extLst>
                <a:ext uri="{FF2B5EF4-FFF2-40B4-BE49-F238E27FC236}">
                  <a16:creationId xmlns:a16="http://schemas.microsoft.com/office/drawing/2014/main" id="{6A9B286A-962B-76AD-4014-D22AA525C29D}"/>
                </a:ext>
              </a:extLst>
            </p:cNvPr>
            <p:cNvSpPr txBox="1"/>
            <p:nvPr/>
          </p:nvSpPr>
          <p:spPr>
            <a:xfrm>
              <a:off x="5342833" y="295878"/>
              <a:ext cx="184731"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000000"/>
                </a:solidFill>
                <a:effectLst/>
                <a:uLnTx/>
                <a:uFillTx/>
                <a:latin typeface="Arial"/>
                <a:ea typeface="+mn-ea"/>
                <a:cs typeface="+mn-cs"/>
              </a:endParaRPr>
            </a:p>
          </p:txBody>
        </p:sp>
        <p:pic>
          <p:nvPicPr>
            <p:cNvPr id="54" name="Picture 53" descr="A cover of a book&#10;&#10;Description automatically generated">
              <a:extLst>
                <a:ext uri="{FF2B5EF4-FFF2-40B4-BE49-F238E27FC236}">
                  <a16:creationId xmlns:a16="http://schemas.microsoft.com/office/drawing/2014/main" id="{511599BC-99FA-86AD-4F4C-0D6F9B914E7B}"/>
                </a:ext>
              </a:extLst>
            </p:cNvPr>
            <p:cNvPicPr>
              <a:picLocks noChangeAspect="1"/>
            </p:cNvPicPr>
            <p:nvPr/>
          </p:nvPicPr>
          <p:blipFill>
            <a:blip r:embed="rId15"/>
            <a:stretch>
              <a:fillRect/>
            </a:stretch>
          </p:blipFill>
          <p:spPr>
            <a:xfrm>
              <a:off x="4983035" y="956679"/>
              <a:ext cx="1135094" cy="1610105"/>
            </a:xfrm>
            <a:prstGeom prst="rect">
              <a:avLst/>
            </a:prstGeom>
          </p:spPr>
        </p:pic>
        <p:pic>
          <p:nvPicPr>
            <p:cNvPr id="64" name="Picture 63">
              <a:extLst>
                <a:ext uri="{FF2B5EF4-FFF2-40B4-BE49-F238E27FC236}">
                  <a16:creationId xmlns:a16="http://schemas.microsoft.com/office/drawing/2014/main" id="{9F705FF5-268B-ECB2-00E3-1FF9D130622F}"/>
                </a:ext>
              </a:extLst>
            </p:cNvPr>
            <p:cNvPicPr>
              <a:picLocks noChangeAspect="1"/>
            </p:cNvPicPr>
            <p:nvPr/>
          </p:nvPicPr>
          <p:blipFill>
            <a:blip r:embed="rId16"/>
            <a:stretch>
              <a:fillRect/>
            </a:stretch>
          </p:blipFill>
          <p:spPr>
            <a:xfrm>
              <a:off x="5733635" y="1717642"/>
              <a:ext cx="796119" cy="794167"/>
            </a:xfrm>
            <a:prstGeom prst="rect">
              <a:avLst/>
            </a:prstGeom>
          </p:spPr>
        </p:pic>
      </p:grpSp>
      <p:sp>
        <p:nvSpPr>
          <p:cNvPr id="67" name="TextBox 66">
            <a:extLst>
              <a:ext uri="{FF2B5EF4-FFF2-40B4-BE49-F238E27FC236}">
                <a16:creationId xmlns:a16="http://schemas.microsoft.com/office/drawing/2014/main" id="{B9DBC47B-E98E-FBAA-3286-36A66105E3B2}"/>
              </a:ext>
            </a:extLst>
          </p:cNvPr>
          <p:cNvSpPr txBox="1"/>
          <p:nvPr/>
        </p:nvSpPr>
        <p:spPr>
          <a:xfrm>
            <a:off x="5927463" y="3960204"/>
            <a:ext cx="1873121"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Benefits and risks of using AI for pharmaceutical development &amp;  delivery</a:t>
            </a:r>
          </a:p>
        </p:txBody>
      </p:sp>
      <p:sp>
        <p:nvSpPr>
          <p:cNvPr id="72" name="TextBox 71">
            <a:extLst>
              <a:ext uri="{FF2B5EF4-FFF2-40B4-BE49-F238E27FC236}">
                <a16:creationId xmlns:a16="http://schemas.microsoft.com/office/drawing/2014/main" id="{0BE45B08-92A4-D72B-6013-33CF4D8A0A17}"/>
              </a:ext>
            </a:extLst>
          </p:cNvPr>
          <p:cNvSpPr txBox="1"/>
          <p:nvPr/>
        </p:nvSpPr>
        <p:spPr>
          <a:xfrm>
            <a:off x="3640837" y="3930208"/>
            <a:ext cx="161567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Regulatory Considerations on AI for Health</a:t>
            </a:r>
          </a:p>
        </p:txBody>
      </p:sp>
      <p:pic>
        <p:nvPicPr>
          <p:cNvPr id="75" name="Picture 74" descr="A cover of a book&#10;&#10;Description automatically generated">
            <a:extLst>
              <a:ext uri="{FF2B5EF4-FFF2-40B4-BE49-F238E27FC236}">
                <a16:creationId xmlns:a16="http://schemas.microsoft.com/office/drawing/2014/main" id="{55AF1635-2C3D-5EAF-EEDC-85B871EEA4D9}"/>
              </a:ext>
            </a:extLst>
          </p:cNvPr>
          <p:cNvPicPr>
            <a:picLocks noChangeAspect="1"/>
          </p:cNvPicPr>
          <p:nvPr/>
        </p:nvPicPr>
        <p:blipFill>
          <a:blip r:embed="rId17"/>
          <a:stretch>
            <a:fillRect/>
          </a:stretch>
        </p:blipFill>
        <p:spPr>
          <a:xfrm>
            <a:off x="6328039" y="4600135"/>
            <a:ext cx="1156089" cy="1639492"/>
          </a:xfrm>
          <a:prstGeom prst="rect">
            <a:avLst/>
          </a:prstGeom>
        </p:spPr>
      </p:pic>
      <p:pic>
        <p:nvPicPr>
          <p:cNvPr id="76" name="Picture 75" descr="A cover of a book&#10;&#10;Description automatically generated">
            <a:extLst>
              <a:ext uri="{FF2B5EF4-FFF2-40B4-BE49-F238E27FC236}">
                <a16:creationId xmlns:a16="http://schemas.microsoft.com/office/drawing/2014/main" id="{ECB91607-97B8-9354-5C3A-E95C0E8B3916}"/>
              </a:ext>
            </a:extLst>
          </p:cNvPr>
          <p:cNvPicPr>
            <a:picLocks noChangeAspect="1"/>
          </p:cNvPicPr>
          <p:nvPr/>
        </p:nvPicPr>
        <p:blipFill rotWithShape="1">
          <a:blip r:embed="rId18"/>
          <a:srcRect t="1530"/>
          <a:stretch/>
        </p:blipFill>
        <p:spPr>
          <a:xfrm>
            <a:off x="7499800" y="1245799"/>
            <a:ext cx="1157652" cy="1642184"/>
          </a:xfrm>
          <a:prstGeom prst="rect">
            <a:avLst/>
          </a:prstGeom>
        </p:spPr>
      </p:pic>
      <p:sp>
        <p:nvSpPr>
          <p:cNvPr id="77" name="TextBox 76">
            <a:extLst>
              <a:ext uri="{FF2B5EF4-FFF2-40B4-BE49-F238E27FC236}">
                <a16:creationId xmlns:a16="http://schemas.microsoft.com/office/drawing/2014/main" id="{0F35B4F6-11FE-351D-0952-0EDCB34EE79E}"/>
              </a:ext>
            </a:extLst>
          </p:cNvPr>
          <p:cNvSpPr txBox="1"/>
          <p:nvPr/>
        </p:nvSpPr>
        <p:spPr>
          <a:xfrm>
            <a:off x="7183777" y="2908368"/>
            <a:ext cx="174072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The role of AI in sexual and reproductive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health &amp; rights </a:t>
            </a:r>
          </a:p>
        </p:txBody>
      </p:sp>
      <p:sp>
        <p:nvSpPr>
          <p:cNvPr id="79" name="TextBox 78">
            <a:extLst>
              <a:ext uri="{FF2B5EF4-FFF2-40B4-BE49-F238E27FC236}">
                <a16:creationId xmlns:a16="http://schemas.microsoft.com/office/drawing/2014/main" id="{3CA9F88D-8599-D7E5-1015-27BE63944D08}"/>
              </a:ext>
            </a:extLst>
          </p:cNvPr>
          <p:cNvSpPr txBox="1"/>
          <p:nvPr/>
        </p:nvSpPr>
        <p:spPr>
          <a:xfrm>
            <a:off x="9545526" y="2904289"/>
            <a:ext cx="1740729"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Mapping the application of AI in traditional and complimentary medicine </a:t>
            </a:r>
          </a:p>
        </p:txBody>
      </p:sp>
      <p:sp>
        <p:nvSpPr>
          <p:cNvPr id="81" name="TextBox 80">
            <a:hlinkClick r:id="rId19"/>
            <a:extLst>
              <a:ext uri="{FF2B5EF4-FFF2-40B4-BE49-F238E27FC236}">
                <a16:creationId xmlns:a16="http://schemas.microsoft.com/office/drawing/2014/main" id="{04D3C6B9-3F6F-29A3-17BA-449B8C9342A2}"/>
              </a:ext>
            </a:extLst>
          </p:cNvPr>
          <p:cNvSpPr txBox="1"/>
          <p:nvPr/>
        </p:nvSpPr>
        <p:spPr>
          <a:xfrm>
            <a:off x="391797" y="2938333"/>
            <a:ext cx="1594591"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Guidance on Ethics and Governance of AI for Health</a:t>
            </a:r>
            <a:endParaRPr kumimoji="0" lang="en-GB" sz="1100" b="0" i="0" strike="noStrike" kern="1200" cap="none" spc="0" normalizeH="0" baseline="0" noProof="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15FCC50D-3307-0B8B-FD44-56D08DE5FEBF}"/>
              </a:ext>
            </a:extLst>
          </p:cNvPr>
          <p:cNvSpPr>
            <a:spLocks noChangeAspect="1"/>
          </p:cNvSpPr>
          <p:nvPr/>
        </p:nvSpPr>
        <p:spPr bwMode="gray">
          <a:xfrm>
            <a:off x="10348296" y="6167162"/>
            <a:ext cx="2050647" cy="690838"/>
          </a:xfrm>
          <a:prstGeom prst="rect">
            <a:avLst/>
          </a:prstGeom>
          <a:blipFill dpi="0" rotWithShape="1">
            <a:blip r:embed="rId2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E797DBC-0F1A-F047-9230-8BD4BC2F0192}"/>
              </a:ext>
            </a:extLst>
          </p:cNvPr>
          <p:cNvSpPr txBox="1"/>
          <p:nvPr/>
        </p:nvSpPr>
        <p:spPr>
          <a:xfrm>
            <a:off x="5370029" y="369715"/>
            <a:ext cx="184731"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BE0D6E96-CE64-E159-4D4F-B1580B49C57D}"/>
              </a:ext>
            </a:extLst>
          </p:cNvPr>
          <p:cNvGrpSpPr/>
          <p:nvPr/>
        </p:nvGrpSpPr>
        <p:grpSpPr>
          <a:xfrm>
            <a:off x="11109408" y="0"/>
            <a:ext cx="1084022" cy="1087460"/>
            <a:chOff x="11109408" y="0"/>
            <a:chExt cx="1084022" cy="1087460"/>
          </a:xfrm>
        </p:grpSpPr>
        <p:sp>
          <p:nvSpPr>
            <p:cNvPr id="8" name="Rectangle 7">
              <a:extLst>
                <a:ext uri="{FF2B5EF4-FFF2-40B4-BE49-F238E27FC236}">
                  <a16:creationId xmlns:a16="http://schemas.microsoft.com/office/drawing/2014/main" id="{3F8329C6-0A9A-CF53-9D19-92195026E178}"/>
                </a:ext>
              </a:extLst>
            </p:cNvPr>
            <p:cNvSpPr/>
            <p:nvPr/>
          </p:nvSpPr>
          <p:spPr>
            <a:xfrm>
              <a:off x="11112000" y="0"/>
              <a:ext cx="1080000" cy="1080000"/>
            </a:xfrm>
            <a:prstGeom prst="rect">
              <a:avLst/>
            </a:prstGeom>
            <a:solidFill>
              <a:srgbClr val="109ADB"/>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E" sz="1400" b="0" i="0" u="none" strike="noStrike" kern="0" cap="none" spc="0" normalizeH="0" baseline="0" noProof="0">
                <a:ln>
                  <a:noFill/>
                </a:ln>
                <a:solidFill>
                  <a:srgbClr val="FFFFFF"/>
                </a:solidFill>
                <a:effectLst/>
                <a:uLnTx/>
                <a:uFillTx/>
                <a:latin typeface="Aptos" panose="02110004020202020204"/>
                <a:ea typeface="+mn-ea"/>
                <a:cs typeface="+mn-cs"/>
                <a:sym typeface="Arial"/>
              </a:endParaRPr>
            </a:p>
          </p:txBody>
        </p:sp>
        <p:pic>
          <p:nvPicPr>
            <p:cNvPr id="9" name="Graphic 8" descr="Artificial Intelligence outline">
              <a:extLst>
                <a:ext uri="{FF2B5EF4-FFF2-40B4-BE49-F238E27FC236}">
                  <a16:creationId xmlns:a16="http://schemas.microsoft.com/office/drawing/2014/main" id="{5224828C-B7D5-52DA-3AAF-22F2167822C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109408" y="3437"/>
              <a:ext cx="1084022" cy="1084023"/>
            </a:xfrm>
            <a:prstGeom prst="rect">
              <a:avLst/>
            </a:prstGeom>
          </p:spPr>
        </p:pic>
      </p:grpSp>
      <p:sp>
        <p:nvSpPr>
          <p:cNvPr id="10" name="Title 1">
            <a:extLst>
              <a:ext uri="{FF2B5EF4-FFF2-40B4-BE49-F238E27FC236}">
                <a16:creationId xmlns:a16="http://schemas.microsoft.com/office/drawing/2014/main" id="{6805BE6A-7697-AA09-AEAD-5E71862D1101}"/>
              </a:ext>
            </a:extLst>
          </p:cNvPr>
          <p:cNvSpPr txBox="1">
            <a:spLocks/>
          </p:cNvSpPr>
          <p:nvPr/>
        </p:nvSpPr>
        <p:spPr>
          <a:xfrm>
            <a:off x="464172" y="455206"/>
            <a:ext cx="9996443" cy="662394"/>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00B0F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Enable</a:t>
            </a:r>
            <a:r>
              <a:rPr kumimoji="0" lang="en-GB" sz="2800" b="1" i="0" u="none" strike="noStrike" kern="0" cap="none" spc="0" normalizeH="0" baseline="0" noProof="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policies, standards, guidance on AI for health</a:t>
            </a:r>
          </a:p>
        </p:txBody>
      </p:sp>
      <p:sp>
        <p:nvSpPr>
          <p:cNvPr id="11" name="TextBox 10">
            <a:extLst>
              <a:ext uri="{FF2B5EF4-FFF2-40B4-BE49-F238E27FC236}">
                <a16:creationId xmlns:a16="http://schemas.microsoft.com/office/drawing/2014/main" id="{077B34B2-5487-61AF-A2C9-8EA74D4357D9}"/>
              </a:ext>
            </a:extLst>
          </p:cNvPr>
          <p:cNvSpPr txBox="1"/>
          <p:nvPr/>
        </p:nvSpPr>
        <p:spPr>
          <a:xfrm>
            <a:off x="4716965" y="6402794"/>
            <a:ext cx="3061044" cy="338554"/>
          </a:xfrm>
          <a:prstGeom prst="rect">
            <a:avLst/>
          </a:prstGeom>
          <a:solidFill>
            <a:srgbClr val="FFFF00"/>
          </a:solidFill>
          <a:ln w="38100">
            <a:solidFill>
              <a:srgbClr val="001F6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F60"/>
                </a:solidFill>
                <a:effectLst/>
                <a:uLnTx/>
                <a:uFillTx/>
                <a:latin typeface="Arial" panose="020B0604020202020204"/>
                <a:ea typeface="+mn-ea"/>
                <a:cs typeface="+mn-cs"/>
              </a:rPr>
              <a:t>Over 500,000 + Downloads</a:t>
            </a:r>
          </a:p>
        </p:txBody>
      </p:sp>
      <p:grpSp>
        <p:nvGrpSpPr>
          <p:cNvPr id="16" name="Group 15">
            <a:extLst>
              <a:ext uri="{FF2B5EF4-FFF2-40B4-BE49-F238E27FC236}">
                <a16:creationId xmlns:a16="http://schemas.microsoft.com/office/drawing/2014/main" id="{7901B8F6-C782-A448-E1CA-5420450FBDA1}"/>
              </a:ext>
            </a:extLst>
          </p:cNvPr>
          <p:cNvGrpSpPr/>
          <p:nvPr/>
        </p:nvGrpSpPr>
        <p:grpSpPr>
          <a:xfrm>
            <a:off x="221558" y="495059"/>
            <a:ext cx="136661" cy="6029684"/>
            <a:chOff x="300705" y="1863698"/>
            <a:chExt cx="193528" cy="4397999"/>
          </a:xfrm>
        </p:grpSpPr>
        <p:sp>
          <p:nvSpPr>
            <p:cNvPr id="17" name="Rectangle 16">
              <a:extLst>
                <a:ext uri="{FF2B5EF4-FFF2-40B4-BE49-F238E27FC236}">
                  <a16:creationId xmlns:a16="http://schemas.microsoft.com/office/drawing/2014/main" id="{5C8B947A-0E77-1823-BA72-CDBF705C52BF}"/>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15D06B5E-9D3E-09CE-63C7-848A210F91EA}"/>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F4297189-8AE2-2ECA-33A3-6B44398F16D2}"/>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6B0BE7EF-F532-9823-A9A3-25EFA692D9C3}"/>
              </a:ext>
            </a:extLst>
          </p:cNvPr>
          <p:cNvGrpSpPr/>
          <p:nvPr/>
        </p:nvGrpSpPr>
        <p:grpSpPr>
          <a:xfrm>
            <a:off x="1126632" y="4741738"/>
            <a:ext cx="2307018" cy="1546344"/>
            <a:chOff x="1059969" y="4836767"/>
            <a:chExt cx="2307018" cy="1546344"/>
          </a:xfrm>
        </p:grpSpPr>
        <p:pic>
          <p:nvPicPr>
            <p:cNvPr id="15" name="Picture 14" descr="A close-up of a hand holding a syringe&#10;&#10;AI-generated content may be incorrect.">
              <a:extLst>
                <a:ext uri="{FF2B5EF4-FFF2-40B4-BE49-F238E27FC236}">
                  <a16:creationId xmlns:a16="http://schemas.microsoft.com/office/drawing/2014/main" id="{F1455617-025F-2348-9951-78683730547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59969" y="4836767"/>
              <a:ext cx="2056098" cy="1435809"/>
            </a:xfrm>
            <a:prstGeom prst="rect">
              <a:avLst/>
            </a:prstGeom>
          </p:spPr>
        </p:pic>
        <p:pic>
          <p:nvPicPr>
            <p:cNvPr id="13" name="Picture 12" descr="A qr code with a dinosaur&#10;&#10;AI-generated content may be incorrect.">
              <a:extLst>
                <a:ext uri="{FF2B5EF4-FFF2-40B4-BE49-F238E27FC236}">
                  <a16:creationId xmlns:a16="http://schemas.microsoft.com/office/drawing/2014/main" id="{1261EB6D-00D4-C35F-6F9D-BED728375E91}"/>
                </a:ext>
              </a:extLst>
            </p:cNvPr>
            <p:cNvPicPr>
              <a:picLocks noChangeAspect="1"/>
            </p:cNvPicPr>
            <p:nvPr/>
          </p:nvPicPr>
          <p:blipFill>
            <a:blip r:embed="rId24">
              <a:extLst>
                <a:ext uri="{28A0092B-C50C-407E-A947-70E740481C1C}">
                  <a14:useLocalDpi xmlns:a14="http://schemas.microsoft.com/office/drawing/2010/main" val="0"/>
                </a:ext>
              </a:extLst>
            </a:blip>
            <a:srcRect l="5205" t="6774" r="4548" b="5999"/>
            <a:stretch/>
          </p:blipFill>
          <p:spPr>
            <a:xfrm>
              <a:off x="2468705" y="5514910"/>
              <a:ext cx="898282" cy="868201"/>
            </a:xfrm>
            <a:prstGeom prst="rect">
              <a:avLst/>
            </a:prstGeom>
          </p:spPr>
        </p:pic>
      </p:grpSp>
      <p:grpSp>
        <p:nvGrpSpPr>
          <p:cNvPr id="25" name="Group 24">
            <a:extLst>
              <a:ext uri="{FF2B5EF4-FFF2-40B4-BE49-F238E27FC236}">
                <a16:creationId xmlns:a16="http://schemas.microsoft.com/office/drawing/2014/main" id="{3D76E35B-01CF-672B-CE40-49AD34F096B6}"/>
              </a:ext>
            </a:extLst>
          </p:cNvPr>
          <p:cNvGrpSpPr/>
          <p:nvPr/>
        </p:nvGrpSpPr>
        <p:grpSpPr>
          <a:xfrm>
            <a:off x="8268650" y="4741738"/>
            <a:ext cx="2332783" cy="1480905"/>
            <a:chOff x="8300251" y="4934211"/>
            <a:chExt cx="2332783" cy="1480905"/>
          </a:xfrm>
        </p:grpSpPr>
        <p:pic>
          <p:nvPicPr>
            <p:cNvPr id="22" name="Picture 21" descr="A screenshot of a medical website&#10;&#10;AI-generated content may be incorrect.">
              <a:extLst>
                <a:ext uri="{FF2B5EF4-FFF2-40B4-BE49-F238E27FC236}">
                  <a16:creationId xmlns:a16="http://schemas.microsoft.com/office/drawing/2014/main" id="{6D4CD5BC-7C22-A323-3E23-6431FE362DD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00251" y="4934211"/>
              <a:ext cx="2114289" cy="1370949"/>
            </a:xfrm>
            <a:prstGeom prst="rect">
              <a:avLst/>
            </a:prstGeom>
          </p:spPr>
        </p:pic>
        <p:pic>
          <p:nvPicPr>
            <p:cNvPr id="24" name="Picture 23" descr="A qr code with a dinosaur&#10;&#10;AI-generated content may be incorrect.">
              <a:extLst>
                <a:ext uri="{FF2B5EF4-FFF2-40B4-BE49-F238E27FC236}">
                  <a16:creationId xmlns:a16="http://schemas.microsoft.com/office/drawing/2014/main" id="{68664B97-E435-8879-3FDC-862B99183402}"/>
                </a:ext>
              </a:extLst>
            </p:cNvPr>
            <p:cNvPicPr>
              <a:picLocks noChangeAspect="1"/>
            </p:cNvPicPr>
            <p:nvPr/>
          </p:nvPicPr>
          <p:blipFill>
            <a:blip r:embed="rId26">
              <a:extLst>
                <a:ext uri="{28A0092B-C50C-407E-A947-70E740481C1C}">
                  <a14:useLocalDpi xmlns:a14="http://schemas.microsoft.com/office/drawing/2010/main" val="0"/>
                </a:ext>
              </a:extLst>
            </a:blip>
            <a:srcRect l="6596" t="6774" r="5407" b="6151"/>
            <a:stretch/>
          </p:blipFill>
          <p:spPr>
            <a:xfrm>
              <a:off x="9723295" y="5514910"/>
              <a:ext cx="909739" cy="900206"/>
            </a:xfrm>
            <a:prstGeom prst="rect">
              <a:avLst/>
            </a:prstGeom>
          </p:spPr>
        </p:pic>
      </p:grpSp>
      <p:sp>
        <p:nvSpPr>
          <p:cNvPr id="12" name="7-Point Star 11">
            <a:extLst>
              <a:ext uri="{FF2B5EF4-FFF2-40B4-BE49-F238E27FC236}">
                <a16:creationId xmlns:a16="http://schemas.microsoft.com/office/drawing/2014/main" id="{916C900D-F68B-BEC3-1AEB-1B9CDA4F5AAE}"/>
              </a:ext>
            </a:extLst>
          </p:cNvPr>
          <p:cNvSpPr/>
          <p:nvPr/>
        </p:nvSpPr>
        <p:spPr>
          <a:xfrm rot="20642927">
            <a:off x="9607711" y="1078898"/>
            <a:ext cx="395149" cy="391301"/>
          </a:xfrm>
          <a:prstGeom prst="star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8637677-559A-FD83-3B7E-6A2EF50CB9A0}"/>
              </a:ext>
            </a:extLst>
          </p:cNvPr>
          <p:cNvSpPr txBox="1"/>
          <p:nvPr/>
        </p:nvSpPr>
        <p:spPr>
          <a:xfrm rot="19452415">
            <a:off x="9601618" y="1166863"/>
            <a:ext cx="420308" cy="230832"/>
          </a:xfrm>
          <a:prstGeom prst="rect">
            <a:avLst/>
          </a:prstGeom>
          <a:noFill/>
        </p:spPr>
        <p:txBody>
          <a:bodyPr wrap="none" rtlCol="0">
            <a:spAutoFit/>
          </a:bodyPr>
          <a:lstStyle/>
          <a:p>
            <a:r>
              <a:rPr lang="en-US" sz="900" b="1">
                <a:solidFill>
                  <a:srgbClr val="FFFF00"/>
                </a:solidFill>
              </a:rPr>
              <a:t>NEW</a:t>
            </a:r>
          </a:p>
        </p:txBody>
      </p:sp>
    </p:spTree>
    <p:extLst>
      <p:ext uri="{BB962C8B-B14F-4D97-AF65-F5344CB8AC3E}">
        <p14:creationId xmlns:p14="http://schemas.microsoft.com/office/powerpoint/2010/main" val="2319130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F5AF4-1AEF-DA3F-87CD-CC92DD9B776B}"/>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7B078D14-285E-1650-C1ED-3E5743F619CC}"/>
              </a:ext>
            </a:extLst>
          </p:cNvPr>
          <p:cNvSpPr txBox="1"/>
          <p:nvPr/>
        </p:nvSpPr>
        <p:spPr>
          <a:xfrm>
            <a:off x="5502816" y="125046"/>
            <a:ext cx="184731"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586BBA11-2F95-B0E7-A06E-2FE982423221}"/>
              </a:ext>
            </a:extLst>
          </p:cNvPr>
          <p:cNvGrpSpPr/>
          <p:nvPr/>
        </p:nvGrpSpPr>
        <p:grpSpPr>
          <a:xfrm>
            <a:off x="4136056" y="1894759"/>
            <a:ext cx="3704786" cy="4777742"/>
            <a:chOff x="4506883" y="1955212"/>
            <a:chExt cx="3005914" cy="4070601"/>
          </a:xfrm>
        </p:grpSpPr>
        <p:sp>
          <p:nvSpPr>
            <p:cNvPr id="15" name="TextBox 14">
              <a:extLst>
                <a:ext uri="{FF2B5EF4-FFF2-40B4-BE49-F238E27FC236}">
                  <a16:creationId xmlns:a16="http://schemas.microsoft.com/office/drawing/2014/main" id="{82EB0056-932D-E623-DEDE-BFF1C35FD15B}"/>
                </a:ext>
              </a:extLst>
            </p:cNvPr>
            <p:cNvSpPr txBox="1"/>
            <p:nvPr/>
          </p:nvSpPr>
          <p:spPr>
            <a:xfrm>
              <a:off x="4506883" y="4948595"/>
              <a:ext cx="2651760" cy="1077218"/>
            </a:xfrm>
            <a:prstGeom prst="rect">
              <a:avLst/>
            </a:prstGeom>
            <a:solidFill>
              <a:schemeClr val="bg1"/>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E2B"/>
                  </a:solidFill>
                  <a:effectLst/>
                  <a:uLnTx/>
                  <a:uFillTx/>
                  <a:latin typeface="-apple-system"/>
                  <a:ea typeface="+mn-ea"/>
                  <a:cs typeface="+mn-cs"/>
                </a:rPr>
                <a:t>Regulatory Considerations on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E2B"/>
                  </a:solidFill>
                  <a:effectLst/>
                  <a:uLnTx/>
                  <a:uFillTx/>
                  <a:latin typeface="-apple-system"/>
                  <a:ea typeface="+mn-ea"/>
                  <a:cs typeface="+mn-cs"/>
                </a:rPr>
                <a:t>Artificial Intelligence for Health</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1600" b="1">
                  <a:solidFill>
                    <a:srgbClr val="000E2B"/>
                  </a:solidFill>
                  <a:latin typeface="-apple-system"/>
                </a:rPr>
                <a:t>2023</a:t>
              </a:r>
              <a:endParaRPr kumimoji="0" lang="en-US" sz="1600" b="1" i="0" u="none" strike="noStrike" kern="1200" cap="none" spc="0" normalizeH="0" baseline="0" noProof="0">
                <a:ln>
                  <a:noFill/>
                </a:ln>
                <a:solidFill>
                  <a:srgbClr val="000E2B"/>
                </a:solidFill>
                <a:effectLst/>
                <a:uLnTx/>
                <a:uFillTx/>
                <a:latin typeface="-apple-system"/>
                <a:ea typeface="+mn-ea"/>
                <a:cs typeface="+mn-cs"/>
              </a:endParaRPr>
            </a:p>
          </p:txBody>
        </p:sp>
        <p:pic>
          <p:nvPicPr>
            <p:cNvPr id="31" name="Picture 30" descr="A poster of a computer network&#10;&#10;Description automatically generated with medium confidence">
              <a:extLst>
                <a:ext uri="{FF2B5EF4-FFF2-40B4-BE49-F238E27FC236}">
                  <a16:creationId xmlns:a16="http://schemas.microsoft.com/office/drawing/2014/main" id="{22C5C06E-EFD4-6B03-F0A8-B62713DB2D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4374" y="1955212"/>
              <a:ext cx="2056779" cy="2919010"/>
            </a:xfrm>
            <a:prstGeom prst="rect">
              <a:avLst/>
            </a:prstGeom>
          </p:spPr>
        </p:pic>
        <p:pic>
          <p:nvPicPr>
            <p:cNvPr id="32" name="Picture 31">
              <a:extLst>
                <a:ext uri="{FF2B5EF4-FFF2-40B4-BE49-F238E27FC236}">
                  <a16:creationId xmlns:a16="http://schemas.microsoft.com/office/drawing/2014/main" id="{B0C40118-D7B2-882B-F487-4E2D34D47C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3338" y="3255638"/>
              <a:ext cx="1379459" cy="137945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1">
            <a:extLst>
              <a:ext uri="{FF2B5EF4-FFF2-40B4-BE49-F238E27FC236}">
                <a16:creationId xmlns:a16="http://schemas.microsoft.com/office/drawing/2014/main" id="{63156660-A8DF-3E30-FF23-6C0D8F971F5C}"/>
              </a:ext>
            </a:extLst>
          </p:cNvPr>
          <p:cNvSpPr txBox="1">
            <a:spLocks/>
          </p:cNvSpPr>
          <p:nvPr/>
        </p:nvSpPr>
        <p:spPr>
          <a:xfrm>
            <a:off x="550730" y="631063"/>
            <a:ext cx="9227079" cy="662394"/>
          </a:xfrm>
          <a:prstGeom prst="rect">
            <a:avLst/>
          </a:prstGeom>
        </p:spPr>
        <p:txBody>
          <a:bodyPr lIns="91440" tIns="45720" rIns="91440" bIns="45720" anchor="t">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00B0F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Enable</a:t>
            </a:r>
            <a:r>
              <a:rPr kumimoji="0" lang="en-GB" sz="2800" b="1" i="0" u="none" strike="noStrike" kern="0" cap="none" spc="0" normalizeH="0" baseline="0" noProof="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a:t>
            </a:r>
            <a:r>
              <a:rPr kumimoji="0" lang="en-GB" sz="2800" b="1" i="0" u="none" strike="noStrike" kern="0" cap="none" spc="0" normalizeH="0" baseline="0" noProof="0">
                <a:ln>
                  <a:noFill/>
                </a:ln>
                <a:solidFill>
                  <a:srgbClr val="000E2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policies, standards, guidance on AI for health</a:t>
            </a:r>
          </a:p>
        </p:txBody>
      </p:sp>
      <p:sp>
        <p:nvSpPr>
          <p:cNvPr id="4" name="Google Shape;236;p4">
            <a:extLst>
              <a:ext uri="{FF2B5EF4-FFF2-40B4-BE49-F238E27FC236}">
                <a16:creationId xmlns:a16="http://schemas.microsoft.com/office/drawing/2014/main" id="{40705732-8F5E-9A89-963B-A5FEBC5BE39C}"/>
              </a:ext>
            </a:extLst>
          </p:cNvPr>
          <p:cNvSpPr/>
          <p:nvPr/>
        </p:nvSpPr>
        <p:spPr>
          <a:xfrm>
            <a:off x="550730" y="1134592"/>
            <a:ext cx="1141971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F0"/>
                </a:solidFill>
                <a:effectLst/>
                <a:uLnTx/>
                <a:uFillTx/>
                <a:latin typeface="Noto Sans" panose="020B0502040504020204" pitchFamily="34" charset="0"/>
                <a:ea typeface="Noto Sans" panose="020B0502040504020204" pitchFamily="34" charset="0"/>
                <a:cs typeface="Noto Sans" panose="020B0502040504020204" pitchFamily="34" charset="0"/>
              </a:rPr>
              <a:t>Relevant Guidance on AI for Health: Ethics, Governance, and Regulations</a:t>
            </a:r>
          </a:p>
        </p:txBody>
      </p:sp>
      <p:grpSp>
        <p:nvGrpSpPr>
          <p:cNvPr id="10" name="Group 9">
            <a:extLst>
              <a:ext uri="{FF2B5EF4-FFF2-40B4-BE49-F238E27FC236}">
                <a16:creationId xmlns:a16="http://schemas.microsoft.com/office/drawing/2014/main" id="{7FE65C7C-1218-6270-6BE3-88E5B3A16635}"/>
              </a:ext>
            </a:extLst>
          </p:cNvPr>
          <p:cNvGrpSpPr/>
          <p:nvPr/>
        </p:nvGrpSpPr>
        <p:grpSpPr>
          <a:xfrm>
            <a:off x="11109408" y="0"/>
            <a:ext cx="1084022" cy="1087460"/>
            <a:chOff x="11109408" y="0"/>
            <a:chExt cx="1084022" cy="1087460"/>
          </a:xfrm>
        </p:grpSpPr>
        <p:sp>
          <p:nvSpPr>
            <p:cNvPr id="8" name="Rectangle 7">
              <a:extLst>
                <a:ext uri="{FF2B5EF4-FFF2-40B4-BE49-F238E27FC236}">
                  <a16:creationId xmlns:a16="http://schemas.microsoft.com/office/drawing/2014/main" id="{598F190A-DC2E-D74E-C862-68A1E2BC4496}"/>
                </a:ext>
              </a:extLst>
            </p:cNvPr>
            <p:cNvSpPr/>
            <p:nvPr/>
          </p:nvSpPr>
          <p:spPr>
            <a:xfrm>
              <a:off x="11112000" y="0"/>
              <a:ext cx="1080000" cy="1080000"/>
            </a:xfrm>
            <a:prstGeom prst="rect">
              <a:avLst/>
            </a:prstGeom>
            <a:solidFill>
              <a:srgbClr val="109AD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SE" sz="1400" b="0" i="0" u="none" strike="noStrike" kern="0" cap="none" spc="0" normalizeH="0" baseline="0" noProof="0">
                <a:ln>
                  <a:noFill/>
                </a:ln>
                <a:solidFill>
                  <a:srgbClr val="FFFFFF"/>
                </a:solidFill>
                <a:effectLst/>
                <a:uLnTx/>
                <a:uFillTx/>
                <a:latin typeface="Aptos" panose="02110004020202020204"/>
                <a:ea typeface="+mn-ea"/>
                <a:cs typeface="+mn-cs"/>
                <a:sym typeface="Arial"/>
              </a:endParaRPr>
            </a:p>
          </p:txBody>
        </p:sp>
        <p:pic>
          <p:nvPicPr>
            <p:cNvPr id="9" name="Graphic 8" descr="Artificial Intelligence outline">
              <a:extLst>
                <a:ext uri="{FF2B5EF4-FFF2-40B4-BE49-F238E27FC236}">
                  <a16:creationId xmlns:a16="http://schemas.microsoft.com/office/drawing/2014/main" id="{841D1874-0FC9-01CF-D5EA-7C8FFC72BF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9408" y="3437"/>
              <a:ext cx="1084022" cy="1084023"/>
            </a:xfrm>
            <a:prstGeom prst="rect">
              <a:avLst/>
            </a:prstGeom>
          </p:spPr>
        </p:pic>
      </p:grpSp>
      <p:grpSp>
        <p:nvGrpSpPr>
          <p:cNvPr id="2" name="Group 1">
            <a:extLst>
              <a:ext uri="{FF2B5EF4-FFF2-40B4-BE49-F238E27FC236}">
                <a16:creationId xmlns:a16="http://schemas.microsoft.com/office/drawing/2014/main" id="{8D3F35B6-3439-D2C4-CC21-DA1F4D0EC1D1}"/>
              </a:ext>
            </a:extLst>
          </p:cNvPr>
          <p:cNvGrpSpPr/>
          <p:nvPr/>
        </p:nvGrpSpPr>
        <p:grpSpPr>
          <a:xfrm>
            <a:off x="221558" y="495059"/>
            <a:ext cx="136661" cy="6029684"/>
            <a:chOff x="300705" y="1863698"/>
            <a:chExt cx="193528" cy="4397999"/>
          </a:xfrm>
        </p:grpSpPr>
        <p:sp>
          <p:nvSpPr>
            <p:cNvPr id="5" name="Rectangle 4">
              <a:extLst>
                <a:ext uri="{FF2B5EF4-FFF2-40B4-BE49-F238E27FC236}">
                  <a16:creationId xmlns:a16="http://schemas.microsoft.com/office/drawing/2014/main" id="{6861FBF3-6C18-3893-F3F9-2B14B1132A7A}"/>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C3315594-203B-340B-8319-2784CE32E380}"/>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AADC7087-D896-A35B-B24D-E044309B2507}"/>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A33E58F8-46EC-6CB9-5E81-731690CFFC17}"/>
              </a:ext>
            </a:extLst>
          </p:cNvPr>
          <p:cNvGrpSpPr/>
          <p:nvPr/>
        </p:nvGrpSpPr>
        <p:grpSpPr>
          <a:xfrm>
            <a:off x="535684" y="1796986"/>
            <a:ext cx="3408351" cy="4516304"/>
            <a:chOff x="944257" y="1643348"/>
            <a:chExt cx="3408351" cy="4516304"/>
          </a:xfrm>
        </p:grpSpPr>
        <p:sp>
          <p:nvSpPr>
            <p:cNvPr id="12" name="TextBox 11">
              <a:extLst>
                <a:ext uri="{FF2B5EF4-FFF2-40B4-BE49-F238E27FC236}">
                  <a16:creationId xmlns:a16="http://schemas.microsoft.com/office/drawing/2014/main" id="{A6980350-3894-5829-4929-46940FEF8A34}"/>
                </a:ext>
              </a:extLst>
            </p:cNvPr>
            <p:cNvSpPr txBox="1"/>
            <p:nvPr/>
          </p:nvSpPr>
          <p:spPr>
            <a:xfrm>
              <a:off x="1327254" y="4936720"/>
              <a:ext cx="2469356" cy="1077218"/>
            </a:xfrm>
            <a:prstGeom prst="rect">
              <a:avLst/>
            </a:prstGeom>
            <a:solidFill>
              <a:schemeClr val="bg1"/>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E2B"/>
                  </a:solidFill>
                  <a:effectLst/>
                  <a:uLnTx/>
                  <a:uFillTx/>
                  <a:latin typeface="-apple-system"/>
                  <a:ea typeface="+mn-ea"/>
                  <a:cs typeface="+mn-cs"/>
                </a:rPr>
                <a:t>Ethics and Governance of Artificial Intelligence for Health</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1600" b="1">
                  <a:solidFill>
                    <a:srgbClr val="000E2B"/>
                  </a:solidFill>
                  <a:latin typeface="-apple-system"/>
                </a:rPr>
                <a:t>2021</a:t>
              </a:r>
            </a:p>
          </p:txBody>
        </p:sp>
        <p:pic>
          <p:nvPicPr>
            <p:cNvPr id="23" name="Picture 22">
              <a:extLst>
                <a:ext uri="{FF2B5EF4-FFF2-40B4-BE49-F238E27FC236}">
                  <a16:creationId xmlns:a16="http://schemas.microsoft.com/office/drawing/2014/main" id="{FC2C77EF-EF13-391D-3DFA-575DA3ED86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1713" y="1983777"/>
              <a:ext cx="2020438" cy="2890445"/>
            </a:xfrm>
            <a:prstGeom prst="rect">
              <a:avLst/>
            </a:prstGeom>
          </p:spPr>
        </p:pic>
        <p:pic>
          <p:nvPicPr>
            <p:cNvPr id="26" name="Picture 2" descr="image">
              <a:extLst>
                <a:ext uri="{FF2B5EF4-FFF2-40B4-BE49-F238E27FC236}">
                  <a16:creationId xmlns:a16="http://schemas.microsoft.com/office/drawing/2014/main" id="{2CB7D1D5-8359-1E04-C40B-3F696A0676C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07223" y="3338279"/>
              <a:ext cx="1379458" cy="1379458"/>
            </a:xfrm>
            <a:prstGeom prst="rect">
              <a:avLst/>
            </a:prstGeom>
            <a:solidFill>
              <a:schemeClr val="bg2">
                <a:lumMod val="90000"/>
              </a:schemeClr>
            </a:solidFill>
          </p:spPr>
        </p:pic>
        <p:sp>
          <p:nvSpPr>
            <p:cNvPr id="11" name="Rectangle 10">
              <a:extLst>
                <a:ext uri="{FF2B5EF4-FFF2-40B4-BE49-F238E27FC236}">
                  <a16:creationId xmlns:a16="http://schemas.microsoft.com/office/drawing/2014/main" id="{57A7BF35-0101-C368-5079-8065328D7A77}"/>
                </a:ext>
              </a:extLst>
            </p:cNvPr>
            <p:cNvSpPr/>
            <p:nvPr/>
          </p:nvSpPr>
          <p:spPr>
            <a:xfrm>
              <a:off x="944257" y="1643348"/>
              <a:ext cx="3408351" cy="4516304"/>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6" name="Group 15">
            <a:extLst>
              <a:ext uri="{FF2B5EF4-FFF2-40B4-BE49-F238E27FC236}">
                <a16:creationId xmlns:a16="http://schemas.microsoft.com/office/drawing/2014/main" id="{B048CB1D-AE05-E1DC-B1CA-BD0146BC34CC}"/>
              </a:ext>
            </a:extLst>
          </p:cNvPr>
          <p:cNvGrpSpPr/>
          <p:nvPr/>
        </p:nvGrpSpPr>
        <p:grpSpPr>
          <a:xfrm>
            <a:off x="8018982" y="1923494"/>
            <a:ext cx="3408351" cy="4516304"/>
            <a:chOff x="7701057" y="1796986"/>
            <a:chExt cx="3408351" cy="4516304"/>
          </a:xfrm>
        </p:grpSpPr>
        <p:pic>
          <p:nvPicPr>
            <p:cNvPr id="33" name="Picture 32" descr="A cover of a book&#10;&#10;Description automatically generated">
              <a:extLst>
                <a:ext uri="{FF2B5EF4-FFF2-40B4-BE49-F238E27FC236}">
                  <a16:creationId xmlns:a16="http://schemas.microsoft.com/office/drawing/2014/main" id="{01BACB15-7F06-4D96-50C3-BBE87507647C}"/>
                </a:ext>
              </a:extLst>
            </p:cNvPr>
            <p:cNvPicPr>
              <a:picLocks noChangeAspect="1"/>
            </p:cNvPicPr>
            <p:nvPr/>
          </p:nvPicPr>
          <p:blipFill>
            <a:blip r:embed="rId9"/>
            <a:stretch>
              <a:fillRect/>
            </a:stretch>
          </p:blipFill>
          <p:spPr>
            <a:xfrm>
              <a:off x="8247304" y="1983777"/>
              <a:ext cx="2056778" cy="2917494"/>
            </a:xfrm>
            <a:prstGeom prst="rect">
              <a:avLst/>
            </a:prstGeom>
          </p:spPr>
        </p:pic>
        <p:sp>
          <p:nvSpPr>
            <p:cNvPr id="34" name="TextBox 33">
              <a:extLst>
                <a:ext uri="{FF2B5EF4-FFF2-40B4-BE49-F238E27FC236}">
                  <a16:creationId xmlns:a16="http://schemas.microsoft.com/office/drawing/2014/main" id="{E384BE82-33A9-CA57-A46F-C2CC0570C046}"/>
                </a:ext>
              </a:extLst>
            </p:cNvPr>
            <p:cNvSpPr txBox="1"/>
            <p:nvPr/>
          </p:nvSpPr>
          <p:spPr>
            <a:xfrm>
              <a:off x="7926921" y="4967711"/>
              <a:ext cx="2651760" cy="1077218"/>
            </a:xfrm>
            <a:prstGeom prst="rect">
              <a:avLst/>
            </a:prstGeom>
            <a:solidFill>
              <a:schemeClr val="bg1"/>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E2B"/>
                  </a:solidFill>
                  <a:effectLst/>
                  <a:uLnTx/>
                  <a:uFillTx/>
                  <a:latin typeface="-apple-system"/>
                  <a:ea typeface="+mn-ea"/>
                  <a:cs typeface="+mn-cs"/>
                </a:rPr>
                <a:t>Ethics and Governance of AI for Health: Large Multi-Modal Models</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1600" b="1">
                  <a:solidFill>
                    <a:srgbClr val="000E2B"/>
                  </a:solidFill>
                  <a:latin typeface="-apple-system"/>
                </a:rPr>
                <a:t>2024</a:t>
              </a:r>
              <a:endParaRPr kumimoji="0" lang="en-US" sz="1600" b="1" i="0" u="none" strike="noStrike" kern="1200" cap="none" spc="0" normalizeH="0" baseline="0" noProof="0">
                <a:ln>
                  <a:noFill/>
                </a:ln>
                <a:solidFill>
                  <a:srgbClr val="000E2B"/>
                </a:solidFill>
                <a:effectLst/>
                <a:uLnTx/>
                <a:uFillTx/>
                <a:latin typeface="-apple-system"/>
                <a:ea typeface="+mn-ea"/>
                <a:cs typeface="+mn-cs"/>
              </a:endParaRPr>
            </a:p>
          </p:txBody>
        </p:sp>
        <p:pic>
          <p:nvPicPr>
            <p:cNvPr id="35" name="Picture 34">
              <a:extLst>
                <a:ext uri="{FF2B5EF4-FFF2-40B4-BE49-F238E27FC236}">
                  <a16:creationId xmlns:a16="http://schemas.microsoft.com/office/drawing/2014/main" id="{50EE8AAC-79D6-01E6-AC6C-929528AB80A4}"/>
                </a:ext>
              </a:extLst>
            </p:cNvPr>
            <p:cNvPicPr>
              <a:picLocks noChangeAspect="1"/>
            </p:cNvPicPr>
            <p:nvPr/>
          </p:nvPicPr>
          <p:blipFill>
            <a:blip r:embed="rId10"/>
            <a:stretch>
              <a:fillRect/>
            </a:stretch>
          </p:blipFill>
          <p:spPr>
            <a:xfrm>
              <a:off x="9373000" y="3274755"/>
              <a:ext cx="1382848" cy="1379458"/>
            </a:xfrm>
            <a:prstGeom prst="rect">
              <a:avLst/>
            </a:prstGeom>
          </p:spPr>
        </p:pic>
        <p:sp>
          <p:nvSpPr>
            <p:cNvPr id="13" name="Rectangle 12">
              <a:extLst>
                <a:ext uri="{FF2B5EF4-FFF2-40B4-BE49-F238E27FC236}">
                  <a16:creationId xmlns:a16="http://schemas.microsoft.com/office/drawing/2014/main" id="{35DDB99A-265F-B65B-46E3-8EEEAD787A21}"/>
                </a:ext>
              </a:extLst>
            </p:cNvPr>
            <p:cNvSpPr/>
            <p:nvPr/>
          </p:nvSpPr>
          <p:spPr>
            <a:xfrm>
              <a:off x="7701057" y="1796986"/>
              <a:ext cx="3408351" cy="4516304"/>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Tree>
    <p:extLst>
      <p:ext uri="{BB962C8B-B14F-4D97-AF65-F5344CB8AC3E}">
        <p14:creationId xmlns:p14="http://schemas.microsoft.com/office/powerpoint/2010/main" val="30562489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4" name="Google Shape;174;p4"/>
          <p:cNvSpPr/>
          <p:nvPr/>
        </p:nvSpPr>
        <p:spPr>
          <a:xfrm>
            <a:off x="656234" y="439358"/>
            <a:ext cx="8566050" cy="8678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000E2B"/>
                </a:solidFill>
                <a:effectLst/>
                <a:uLnTx/>
                <a:uFillTx/>
                <a:latin typeface="Arial"/>
                <a:ea typeface="+mn-lt"/>
                <a:cs typeface="Arial"/>
                <a:sym typeface="Atkinson Hyperlegible"/>
              </a:rPr>
              <a:t>WHO Guidance on Regulatory Considerations on AI for Health</a:t>
            </a:r>
            <a:endParaRPr kumimoji="0" sz="2800" b="1" i="0" u="none" strike="noStrike" kern="1200" cap="none" spc="0" normalizeH="0" baseline="0" noProof="0">
              <a:ln>
                <a:noFill/>
              </a:ln>
              <a:solidFill>
                <a:srgbClr val="000E2B"/>
              </a:solidFill>
              <a:effectLst/>
              <a:uLnTx/>
              <a:uFillTx/>
              <a:latin typeface="Arial"/>
              <a:ea typeface="+mn-lt"/>
              <a:cs typeface="Arial"/>
              <a:sym typeface="Atkinson Hyperlegible"/>
            </a:endParaRPr>
          </a:p>
        </p:txBody>
      </p:sp>
      <p:sp>
        <p:nvSpPr>
          <p:cNvPr id="4" name="Chevron 3">
            <a:extLst>
              <a:ext uri="{FF2B5EF4-FFF2-40B4-BE49-F238E27FC236}">
                <a16:creationId xmlns:a16="http://schemas.microsoft.com/office/drawing/2014/main" id="{B0E7CB45-F5B7-8EE1-629A-741F201F9CE6}"/>
              </a:ext>
            </a:extLst>
          </p:cNvPr>
          <p:cNvSpPr/>
          <p:nvPr/>
        </p:nvSpPr>
        <p:spPr>
          <a:xfrm>
            <a:off x="3893867" y="1851314"/>
            <a:ext cx="444678" cy="4403096"/>
          </a:xfrm>
          <a:prstGeom prst="chevron">
            <a:avLst>
              <a:gd name="adj" fmla="val 50000"/>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7C811312-11B9-238F-A0D3-846675965378}"/>
              </a:ext>
            </a:extLst>
          </p:cNvPr>
          <p:cNvGrpSpPr/>
          <p:nvPr/>
        </p:nvGrpSpPr>
        <p:grpSpPr>
          <a:xfrm>
            <a:off x="4711225" y="1881401"/>
            <a:ext cx="6005799" cy="4355283"/>
            <a:chOff x="7688028" y="1781363"/>
            <a:chExt cx="6005799" cy="4355283"/>
          </a:xfrm>
        </p:grpSpPr>
        <p:grpSp>
          <p:nvGrpSpPr>
            <p:cNvPr id="7" name="Group 6">
              <a:extLst>
                <a:ext uri="{FF2B5EF4-FFF2-40B4-BE49-F238E27FC236}">
                  <a16:creationId xmlns:a16="http://schemas.microsoft.com/office/drawing/2014/main" id="{B68DEECE-E2CD-6B86-C622-F3DFE550DDC4}"/>
                </a:ext>
              </a:extLst>
            </p:cNvPr>
            <p:cNvGrpSpPr/>
            <p:nvPr/>
          </p:nvGrpSpPr>
          <p:grpSpPr>
            <a:xfrm>
              <a:off x="7689272" y="1781363"/>
              <a:ext cx="5319026" cy="641791"/>
              <a:chOff x="6336722" y="1686113"/>
              <a:chExt cx="5319026" cy="641791"/>
            </a:xfrm>
          </p:grpSpPr>
          <p:sp>
            <p:nvSpPr>
              <p:cNvPr id="23" name="Text Placeholder 1">
                <a:extLst>
                  <a:ext uri="{FF2B5EF4-FFF2-40B4-BE49-F238E27FC236}">
                    <a16:creationId xmlns:a16="http://schemas.microsoft.com/office/drawing/2014/main" id="{7445C0D6-2A6A-7778-E0C0-E4B0C63453B1}"/>
                  </a:ext>
                </a:extLst>
              </p:cNvPr>
              <p:cNvSpPr txBox="1">
                <a:spLocks/>
              </p:cNvSpPr>
              <p:nvPr/>
            </p:nvSpPr>
            <p:spPr>
              <a:xfrm>
                <a:off x="7107728" y="1686113"/>
                <a:ext cx="4548020" cy="632979"/>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060"/>
                    </a:solidFill>
                    <a:effectLst/>
                    <a:uLnTx/>
                    <a:uFillTx/>
                    <a:latin typeface="Calibri" panose="020F0502020204030204" pitchFamily="34" charset="0"/>
                    <a:ea typeface="Noto Sans" panose="020B0502040504020204" pitchFamily="34" charset="0"/>
                    <a:cs typeface="Calibri" panose="020F0502020204030204" pitchFamily="34" charset="0"/>
                    <a:sym typeface="Arial"/>
                  </a:rPr>
                  <a:t>Comprehensive Scope</a:t>
                </a:r>
              </a:p>
            </p:txBody>
          </p:sp>
          <p:sp>
            <p:nvSpPr>
              <p:cNvPr id="24" name="Oval 23">
                <a:extLst>
                  <a:ext uri="{FF2B5EF4-FFF2-40B4-BE49-F238E27FC236}">
                    <a16:creationId xmlns:a16="http://schemas.microsoft.com/office/drawing/2014/main" id="{463D69BF-8AE6-AA02-C359-9BC4A389737A}"/>
                  </a:ext>
                </a:extLst>
              </p:cNvPr>
              <p:cNvSpPr/>
              <p:nvPr/>
            </p:nvSpPr>
            <p:spPr>
              <a:xfrm>
                <a:off x="6336722" y="1694925"/>
                <a:ext cx="628650" cy="632979"/>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grpSp>
        <p:grpSp>
          <p:nvGrpSpPr>
            <p:cNvPr id="9" name="Group 8">
              <a:extLst>
                <a:ext uri="{FF2B5EF4-FFF2-40B4-BE49-F238E27FC236}">
                  <a16:creationId xmlns:a16="http://schemas.microsoft.com/office/drawing/2014/main" id="{3D9C7CDE-19B4-D579-AAF5-5A1EBA26A12C}"/>
                </a:ext>
              </a:extLst>
            </p:cNvPr>
            <p:cNvGrpSpPr/>
            <p:nvPr/>
          </p:nvGrpSpPr>
          <p:grpSpPr>
            <a:xfrm>
              <a:off x="7689272" y="2591834"/>
              <a:ext cx="3378778" cy="902462"/>
              <a:chOff x="6336722" y="2610884"/>
              <a:chExt cx="3378778" cy="902462"/>
            </a:xfrm>
          </p:grpSpPr>
          <p:sp>
            <p:nvSpPr>
              <p:cNvPr id="21" name="Text Placeholder 1">
                <a:extLst>
                  <a:ext uri="{FF2B5EF4-FFF2-40B4-BE49-F238E27FC236}">
                    <a16:creationId xmlns:a16="http://schemas.microsoft.com/office/drawing/2014/main" id="{04AD28CA-2D5E-4D99-8811-6CB6A51C370B}"/>
                  </a:ext>
                </a:extLst>
              </p:cNvPr>
              <p:cNvSpPr txBox="1">
                <a:spLocks/>
              </p:cNvSpPr>
              <p:nvPr/>
            </p:nvSpPr>
            <p:spPr>
              <a:xfrm>
                <a:off x="7107727" y="2610884"/>
                <a:ext cx="2607773" cy="902462"/>
              </a:xfrm>
              <a:prstGeom prst="rect">
                <a:avLst/>
              </a:prstGeom>
            </p:spPr>
            <p:txBody>
              <a:bodyPr lIns="91440" tIns="45720" rIns="91440" bIns="4572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060"/>
                    </a:solidFill>
                    <a:effectLst/>
                    <a:uLnTx/>
                    <a:uFillTx/>
                    <a:latin typeface="Calibri"/>
                    <a:ea typeface="Noto Sans"/>
                    <a:cs typeface="Calibri"/>
                    <a:sym typeface="Arial"/>
                  </a:rPr>
                  <a:t>18 recommendations across 6 key topic areas</a:t>
                </a:r>
              </a:p>
            </p:txBody>
          </p:sp>
          <p:sp>
            <p:nvSpPr>
              <p:cNvPr id="22" name="Oval 21">
                <a:extLst>
                  <a:ext uri="{FF2B5EF4-FFF2-40B4-BE49-F238E27FC236}">
                    <a16:creationId xmlns:a16="http://schemas.microsoft.com/office/drawing/2014/main" id="{0AE049C9-9CA8-96B8-02B0-6E6CAA37D6A3}"/>
                  </a:ext>
                </a:extLst>
              </p:cNvPr>
              <p:cNvSpPr/>
              <p:nvPr/>
            </p:nvSpPr>
            <p:spPr>
              <a:xfrm>
                <a:off x="6336722" y="2750963"/>
                <a:ext cx="628650" cy="632979"/>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grpSp>
        <p:grpSp>
          <p:nvGrpSpPr>
            <p:cNvPr id="10" name="Group 9">
              <a:extLst>
                <a:ext uri="{FF2B5EF4-FFF2-40B4-BE49-F238E27FC236}">
                  <a16:creationId xmlns:a16="http://schemas.microsoft.com/office/drawing/2014/main" id="{240C331E-48B4-2CAC-B18F-7C590808080D}"/>
                </a:ext>
              </a:extLst>
            </p:cNvPr>
            <p:cNvGrpSpPr/>
            <p:nvPr/>
          </p:nvGrpSpPr>
          <p:grpSpPr>
            <a:xfrm>
              <a:off x="7688028" y="3679737"/>
              <a:ext cx="5122855" cy="632979"/>
              <a:chOff x="6335478" y="3717837"/>
              <a:chExt cx="5122855" cy="632979"/>
            </a:xfrm>
          </p:grpSpPr>
          <p:sp>
            <p:nvSpPr>
              <p:cNvPr id="19" name="Text Placeholder 1">
                <a:extLst>
                  <a:ext uri="{FF2B5EF4-FFF2-40B4-BE49-F238E27FC236}">
                    <a16:creationId xmlns:a16="http://schemas.microsoft.com/office/drawing/2014/main" id="{7D7C3874-D848-601B-1DED-EC860DA110A1}"/>
                  </a:ext>
                </a:extLst>
              </p:cNvPr>
              <p:cNvSpPr txBox="1">
                <a:spLocks/>
              </p:cNvSpPr>
              <p:nvPr/>
            </p:nvSpPr>
            <p:spPr>
              <a:xfrm>
                <a:off x="7148067" y="3853613"/>
                <a:ext cx="4310266" cy="367089"/>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060"/>
                    </a:solidFill>
                    <a:effectLst/>
                    <a:uLnTx/>
                    <a:uFillTx/>
                    <a:latin typeface="Calibri" panose="020F0502020204030204" pitchFamily="34" charset="0"/>
                    <a:ea typeface="Noto Sans" panose="020B0502040504020204" pitchFamily="34" charset="0"/>
                    <a:cs typeface="Calibri" panose="020F0502020204030204" pitchFamily="34" charset="0"/>
                    <a:sym typeface="Arial"/>
                  </a:rPr>
                  <a:t>Dynamic &amp; Adaptable </a:t>
                </a:r>
                <a:endParaRPr kumimoji="0" lang="en-US" sz="1800" b="0" i="0" u="none" strike="noStrike" kern="0" cap="none" spc="0" normalizeH="0" baseline="0" noProof="0">
                  <a:ln>
                    <a:noFill/>
                  </a:ln>
                  <a:solidFill>
                    <a:srgbClr val="002060"/>
                  </a:solidFill>
                  <a:effectLst/>
                  <a:uLnTx/>
                  <a:uFillTx/>
                  <a:latin typeface="Calibri" panose="020F0502020204030204" pitchFamily="34" charset="0"/>
                  <a:ea typeface="Noto Sans" panose="020B0502040504020204" pitchFamily="34" charset="0"/>
                  <a:cs typeface="Calibri" panose="020F0502020204030204" pitchFamily="34" charset="0"/>
                  <a:sym typeface="Arial"/>
                </a:endParaRPr>
              </a:p>
            </p:txBody>
          </p:sp>
          <p:sp>
            <p:nvSpPr>
              <p:cNvPr id="20" name="Oval 19">
                <a:extLst>
                  <a:ext uri="{FF2B5EF4-FFF2-40B4-BE49-F238E27FC236}">
                    <a16:creationId xmlns:a16="http://schemas.microsoft.com/office/drawing/2014/main" id="{E33E1EB6-6ACC-637D-6C15-188E0CA4BB6C}"/>
                  </a:ext>
                </a:extLst>
              </p:cNvPr>
              <p:cNvSpPr/>
              <p:nvPr/>
            </p:nvSpPr>
            <p:spPr>
              <a:xfrm>
                <a:off x="6335478" y="3717837"/>
                <a:ext cx="628650" cy="632979"/>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grpSp>
        <p:grpSp>
          <p:nvGrpSpPr>
            <p:cNvPr id="11" name="Group 10">
              <a:extLst>
                <a:ext uri="{FF2B5EF4-FFF2-40B4-BE49-F238E27FC236}">
                  <a16:creationId xmlns:a16="http://schemas.microsoft.com/office/drawing/2014/main" id="{C51D6DEC-D1BC-4AC6-AF0E-A24484843EA5}"/>
                </a:ext>
              </a:extLst>
            </p:cNvPr>
            <p:cNvGrpSpPr/>
            <p:nvPr/>
          </p:nvGrpSpPr>
          <p:grpSpPr>
            <a:xfrm>
              <a:off x="7716911" y="4615440"/>
              <a:ext cx="3880790" cy="632979"/>
              <a:chOff x="6364361" y="4634490"/>
              <a:chExt cx="3880790" cy="632979"/>
            </a:xfrm>
          </p:grpSpPr>
          <p:sp>
            <p:nvSpPr>
              <p:cNvPr id="17" name="Text Placeholder 1">
                <a:extLst>
                  <a:ext uri="{FF2B5EF4-FFF2-40B4-BE49-F238E27FC236}">
                    <a16:creationId xmlns:a16="http://schemas.microsoft.com/office/drawing/2014/main" id="{623580D3-4838-A169-F44C-89DC7779AEAC}"/>
                  </a:ext>
                </a:extLst>
              </p:cNvPr>
              <p:cNvSpPr txBox="1">
                <a:spLocks/>
              </p:cNvSpPr>
              <p:nvPr/>
            </p:nvSpPr>
            <p:spPr>
              <a:xfrm>
                <a:off x="7176389" y="4685640"/>
                <a:ext cx="3068762" cy="46790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060"/>
                    </a:solidFill>
                    <a:effectLst/>
                    <a:uLnTx/>
                    <a:uFillTx/>
                    <a:latin typeface="Calibri" panose="020F0502020204030204" pitchFamily="34" charset="0"/>
                    <a:ea typeface="Noto Sans" panose="020B0502040504020204" pitchFamily="34" charset="0"/>
                    <a:cs typeface="Calibri" panose="020F0502020204030204" pitchFamily="34" charset="0"/>
                    <a:sym typeface="Arial"/>
                  </a:rPr>
                  <a:t>Global Alignment &amp; Collaboration </a:t>
                </a:r>
                <a:endParaRPr kumimoji="0" lang="en-US" sz="1800" b="0" i="0" u="none" strike="noStrike" kern="0" cap="none" spc="0" normalizeH="0" baseline="0" noProof="0">
                  <a:ln>
                    <a:noFill/>
                  </a:ln>
                  <a:solidFill>
                    <a:srgbClr val="002060"/>
                  </a:solidFill>
                  <a:effectLst/>
                  <a:uLnTx/>
                  <a:uFillTx/>
                  <a:latin typeface="Calibri" panose="020F0502020204030204" pitchFamily="34" charset="0"/>
                  <a:ea typeface="Noto Sans" panose="020B0502040504020204" pitchFamily="34" charset="0"/>
                  <a:cs typeface="Calibri" panose="020F0502020204030204" pitchFamily="34" charset="0"/>
                  <a:sym typeface="Arial"/>
                </a:endParaRPr>
              </a:p>
            </p:txBody>
          </p:sp>
          <p:sp>
            <p:nvSpPr>
              <p:cNvPr id="18" name="Oval 17">
                <a:extLst>
                  <a:ext uri="{FF2B5EF4-FFF2-40B4-BE49-F238E27FC236}">
                    <a16:creationId xmlns:a16="http://schemas.microsoft.com/office/drawing/2014/main" id="{6B41CF1C-B08D-788D-D9F9-B0FA57815EBE}"/>
                  </a:ext>
                </a:extLst>
              </p:cNvPr>
              <p:cNvSpPr/>
              <p:nvPr/>
            </p:nvSpPr>
            <p:spPr>
              <a:xfrm>
                <a:off x="6364361" y="4634490"/>
                <a:ext cx="628650" cy="632979"/>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grpSp>
        <p:grpSp>
          <p:nvGrpSpPr>
            <p:cNvPr id="13" name="Group 12">
              <a:extLst>
                <a:ext uri="{FF2B5EF4-FFF2-40B4-BE49-F238E27FC236}">
                  <a16:creationId xmlns:a16="http://schemas.microsoft.com/office/drawing/2014/main" id="{A3DB6AE4-B293-CF04-85CC-8D253C686EB1}"/>
                </a:ext>
              </a:extLst>
            </p:cNvPr>
            <p:cNvGrpSpPr/>
            <p:nvPr/>
          </p:nvGrpSpPr>
          <p:grpSpPr>
            <a:xfrm>
              <a:off x="7716911" y="5503667"/>
              <a:ext cx="5976916" cy="632979"/>
              <a:chOff x="6383411" y="5522717"/>
              <a:chExt cx="5976916" cy="632979"/>
            </a:xfrm>
          </p:grpSpPr>
          <p:sp>
            <p:nvSpPr>
              <p:cNvPr id="15" name="Text Placeholder 1">
                <a:extLst>
                  <a:ext uri="{FF2B5EF4-FFF2-40B4-BE49-F238E27FC236}">
                    <a16:creationId xmlns:a16="http://schemas.microsoft.com/office/drawing/2014/main" id="{60250543-76F3-F4A8-CB6E-603E8941B84A}"/>
                  </a:ext>
                </a:extLst>
              </p:cNvPr>
              <p:cNvSpPr txBox="1">
                <a:spLocks/>
              </p:cNvSpPr>
              <p:nvPr/>
            </p:nvSpPr>
            <p:spPr>
              <a:xfrm>
                <a:off x="7195439" y="5590568"/>
                <a:ext cx="5164888" cy="467907"/>
              </a:xfrm>
              <a:prstGeom prst="rect">
                <a:avLst/>
              </a:prstGeom>
            </p:spPr>
            <p:txBody>
              <a:bodyPr lIns="91440" tIns="45720" rIns="91440" bIns="4572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0">
                    <a:solidFill>
                      <a:srgbClr val="FA6B05"/>
                    </a:solidFill>
                    <a:latin typeface="Calibri"/>
                    <a:ea typeface="Noto Sans"/>
                    <a:cs typeface="Calibri"/>
                  </a:rPr>
                  <a:t>50</a:t>
                </a:r>
                <a:r>
                  <a:rPr kumimoji="0" lang="en-US" sz="1800" b="1" i="0" u="none" strike="noStrike" kern="0" cap="none" spc="0" normalizeH="0" baseline="0" noProof="0">
                    <a:ln>
                      <a:noFill/>
                    </a:ln>
                    <a:solidFill>
                      <a:srgbClr val="FA6B05"/>
                    </a:solidFill>
                    <a:effectLst/>
                    <a:uLnTx/>
                    <a:uFillTx/>
                    <a:latin typeface="Calibri"/>
                    <a:ea typeface="Noto Sans"/>
                    <a:cs typeface="Calibri"/>
                    <a:sym typeface="Arial"/>
                  </a:rPr>
                  <a:t>,000+ downloads</a:t>
                </a:r>
                <a:endParaRPr kumimoji="0" lang="en-US" sz="1800" b="0" i="0" u="none" strike="noStrike" kern="0" cap="none" spc="0" normalizeH="0" baseline="0" noProof="0">
                  <a:ln>
                    <a:noFill/>
                  </a:ln>
                  <a:solidFill>
                    <a:srgbClr val="FA6B05"/>
                  </a:solidFill>
                  <a:effectLst/>
                  <a:uLnTx/>
                  <a:uFillTx/>
                  <a:latin typeface="Calibri"/>
                  <a:ea typeface="Noto Sans"/>
                  <a:cs typeface="Calibri"/>
                  <a:sym typeface="Arial"/>
                </a:endParaRPr>
              </a:p>
            </p:txBody>
          </p:sp>
          <p:sp>
            <p:nvSpPr>
              <p:cNvPr id="16" name="Oval 15">
                <a:extLst>
                  <a:ext uri="{FF2B5EF4-FFF2-40B4-BE49-F238E27FC236}">
                    <a16:creationId xmlns:a16="http://schemas.microsoft.com/office/drawing/2014/main" id="{A6A7D231-EDA4-5A18-C0D4-37516E6A87B6}"/>
                  </a:ext>
                </a:extLst>
              </p:cNvPr>
              <p:cNvSpPr/>
              <p:nvPr/>
            </p:nvSpPr>
            <p:spPr>
              <a:xfrm>
                <a:off x="6383411" y="5522717"/>
                <a:ext cx="628650" cy="632979"/>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5</a:t>
                </a:r>
              </a:p>
            </p:txBody>
          </p:sp>
        </p:grpSp>
      </p:grpSp>
      <p:grpSp>
        <p:nvGrpSpPr>
          <p:cNvPr id="25" name="Group 24">
            <a:extLst>
              <a:ext uri="{FF2B5EF4-FFF2-40B4-BE49-F238E27FC236}">
                <a16:creationId xmlns:a16="http://schemas.microsoft.com/office/drawing/2014/main" id="{AE93154D-6E7E-47D1-1CD8-07A2ADD0FFE9}"/>
              </a:ext>
            </a:extLst>
          </p:cNvPr>
          <p:cNvGrpSpPr>
            <a:grpSpLocks noChangeAspect="1"/>
          </p:cNvGrpSpPr>
          <p:nvPr/>
        </p:nvGrpSpPr>
        <p:grpSpPr>
          <a:xfrm>
            <a:off x="797137" y="1864017"/>
            <a:ext cx="2909071" cy="4368850"/>
            <a:chOff x="696610" y="1903275"/>
            <a:chExt cx="2806325" cy="4214547"/>
          </a:xfrm>
        </p:grpSpPr>
        <p:pic>
          <p:nvPicPr>
            <p:cNvPr id="26" name="Picture 25" descr="A poster of a computer network&#10;&#10;Description automatically generated with medium confidence">
              <a:extLst>
                <a:ext uri="{FF2B5EF4-FFF2-40B4-BE49-F238E27FC236}">
                  <a16:creationId xmlns:a16="http://schemas.microsoft.com/office/drawing/2014/main" id="{0701C258-3C95-25AE-8BC7-2603263F82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6613" y="1920045"/>
              <a:ext cx="1471236" cy="2088000"/>
            </a:xfrm>
            <a:prstGeom prst="rect">
              <a:avLst/>
            </a:prstGeom>
          </p:spPr>
        </p:pic>
        <p:pic>
          <p:nvPicPr>
            <p:cNvPr id="27" name="Picture 26" descr="A qr code with a few black squares&#10;&#10;Description automatically generated">
              <a:extLst>
                <a:ext uri="{FF2B5EF4-FFF2-40B4-BE49-F238E27FC236}">
                  <a16:creationId xmlns:a16="http://schemas.microsoft.com/office/drawing/2014/main" id="{04EDC893-E464-1F57-16A2-CD0B0D35F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0594" y="1903275"/>
              <a:ext cx="1292341" cy="1296000"/>
            </a:xfrm>
            <a:prstGeom prst="rect">
              <a:avLst/>
            </a:prstGeom>
          </p:spPr>
        </p:pic>
        <p:sp>
          <p:nvSpPr>
            <p:cNvPr id="28" name="Rectangle 27">
              <a:extLst>
                <a:ext uri="{FF2B5EF4-FFF2-40B4-BE49-F238E27FC236}">
                  <a16:creationId xmlns:a16="http://schemas.microsoft.com/office/drawing/2014/main" id="{DFB83B90-3404-21B0-2682-ED453C6F00CD}"/>
                </a:ext>
              </a:extLst>
            </p:cNvPr>
            <p:cNvSpPr/>
            <p:nvPr/>
          </p:nvSpPr>
          <p:spPr>
            <a:xfrm>
              <a:off x="2222339" y="3242883"/>
              <a:ext cx="1250226" cy="756000"/>
            </a:xfrm>
            <a:prstGeom prst="rect">
              <a:avLst/>
            </a:prstGeom>
            <a:solidFill>
              <a:srgbClr val="FA6B05"/>
            </a:solidFill>
            <a:ln>
              <a:solidFill>
                <a:srgbClr val="FA6B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Launch date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19 October 2023</a:t>
              </a:r>
            </a:p>
          </p:txBody>
        </p:sp>
        <p:pic>
          <p:nvPicPr>
            <p:cNvPr id="29" name="Picture 6">
              <a:extLst>
                <a:ext uri="{FF2B5EF4-FFF2-40B4-BE49-F238E27FC236}">
                  <a16:creationId xmlns:a16="http://schemas.microsoft.com/office/drawing/2014/main" id="{9187479B-03F7-F759-B894-586FF44E2BC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610" y="4034482"/>
              <a:ext cx="2778281" cy="208334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Chevron 29">
            <a:extLst>
              <a:ext uri="{FF2B5EF4-FFF2-40B4-BE49-F238E27FC236}">
                <a16:creationId xmlns:a16="http://schemas.microsoft.com/office/drawing/2014/main" id="{A712E526-68FC-5F44-FC00-1A89CA9700BA}"/>
              </a:ext>
            </a:extLst>
          </p:cNvPr>
          <p:cNvSpPr/>
          <p:nvPr/>
        </p:nvSpPr>
        <p:spPr>
          <a:xfrm>
            <a:off x="8109235" y="1844299"/>
            <a:ext cx="444678" cy="4403096"/>
          </a:xfrm>
          <a:prstGeom prst="chevron">
            <a:avLst>
              <a:gd name="adj" fmla="val 50000"/>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69A9EEE-B905-0592-D387-4D9CA4A8D9F5}"/>
              </a:ext>
            </a:extLst>
          </p:cNvPr>
          <p:cNvSpPr txBox="1"/>
          <p:nvPr/>
        </p:nvSpPr>
        <p:spPr>
          <a:xfrm>
            <a:off x="573090" y="1286546"/>
            <a:ext cx="3467147"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A6B05"/>
                </a:solidFill>
                <a:effectLst/>
                <a:uLnTx/>
                <a:uFillTx/>
                <a:latin typeface="Noto Sans"/>
                <a:ea typeface="Noto Sans"/>
                <a:cs typeface="Noto Sans"/>
              </a:rPr>
              <a:t>When?</a:t>
            </a:r>
          </a:p>
        </p:txBody>
      </p:sp>
      <p:sp>
        <p:nvSpPr>
          <p:cNvPr id="32" name="TextBox 31">
            <a:extLst>
              <a:ext uri="{FF2B5EF4-FFF2-40B4-BE49-F238E27FC236}">
                <a16:creationId xmlns:a16="http://schemas.microsoft.com/office/drawing/2014/main" id="{41602C8B-E0E4-4595-9AE8-D5D7AB9CB482}"/>
              </a:ext>
            </a:extLst>
          </p:cNvPr>
          <p:cNvSpPr txBox="1"/>
          <p:nvPr/>
        </p:nvSpPr>
        <p:spPr>
          <a:xfrm>
            <a:off x="4502446" y="1340432"/>
            <a:ext cx="3467147"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A6B05"/>
                </a:solidFill>
                <a:effectLst/>
                <a:uLnTx/>
                <a:uFillTx/>
                <a:latin typeface="Noto Sans"/>
                <a:ea typeface="Noto Sans"/>
                <a:cs typeface="Noto Sans"/>
              </a:rPr>
              <a:t>What?</a:t>
            </a:r>
          </a:p>
        </p:txBody>
      </p:sp>
      <p:sp>
        <p:nvSpPr>
          <p:cNvPr id="33" name="TextBox 32">
            <a:extLst>
              <a:ext uri="{FF2B5EF4-FFF2-40B4-BE49-F238E27FC236}">
                <a16:creationId xmlns:a16="http://schemas.microsoft.com/office/drawing/2014/main" id="{6A6DB0AC-285A-8333-73B9-630AD72C754F}"/>
              </a:ext>
            </a:extLst>
          </p:cNvPr>
          <p:cNvSpPr txBox="1"/>
          <p:nvPr/>
        </p:nvSpPr>
        <p:spPr>
          <a:xfrm>
            <a:off x="8559977" y="1325799"/>
            <a:ext cx="3467147"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A6B05"/>
                </a:solidFill>
                <a:effectLst/>
                <a:uLnTx/>
                <a:uFillTx/>
                <a:latin typeface="Noto Sans"/>
                <a:ea typeface="Noto Sans"/>
                <a:cs typeface="Noto Sans"/>
              </a:rPr>
              <a:t>Who?</a:t>
            </a:r>
          </a:p>
        </p:txBody>
      </p:sp>
      <p:grpSp>
        <p:nvGrpSpPr>
          <p:cNvPr id="34" name="Group 33">
            <a:extLst>
              <a:ext uri="{FF2B5EF4-FFF2-40B4-BE49-F238E27FC236}">
                <a16:creationId xmlns:a16="http://schemas.microsoft.com/office/drawing/2014/main" id="{438C0514-9D8B-CF28-8DC8-DC77B955D86A}"/>
              </a:ext>
            </a:extLst>
          </p:cNvPr>
          <p:cNvGrpSpPr>
            <a:grpSpLocks noChangeAspect="1"/>
          </p:cNvGrpSpPr>
          <p:nvPr/>
        </p:nvGrpSpPr>
        <p:grpSpPr>
          <a:xfrm>
            <a:off x="8480767" y="1903809"/>
            <a:ext cx="1510818" cy="1475861"/>
            <a:chOff x="732555" y="3069923"/>
            <a:chExt cx="2008114" cy="1961650"/>
          </a:xfrm>
        </p:grpSpPr>
        <p:sp>
          <p:nvSpPr>
            <p:cNvPr id="35" name="Google Shape;236;p4">
              <a:extLst>
                <a:ext uri="{FF2B5EF4-FFF2-40B4-BE49-F238E27FC236}">
                  <a16:creationId xmlns:a16="http://schemas.microsoft.com/office/drawing/2014/main" id="{30A400E4-4306-CCC6-C134-775893BE1E95}"/>
                </a:ext>
              </a:extLst>
            </p:cNvPr>
            <p:cNvSpPr/>
            <p:nvPr/>
          </p:nvSpPr>
          <p:spPr>
            <a:xfrm>
              <a:off x="732555" y="4254369"/>
              <a:ext cx="2008114" cy="77720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2060"/>
                  </a:solidFill>
                  <a:effectLst/>
                  <a:uLnTx/>
                  <a:uFillTx/>
                  <a:latin typeface="Calibri"/>
                  <a:ea typeface="Noto Sans"/>
                  <a:cs typeface="Calibri"/>
                  <a:sym typeface="Arial"/>
                </a:rPr>
                <a:t>Researchers &amp; Developers</a:t>
              </a:r>
            </a:p>
          </p:txBody>
        </p:sp>
        <p:sp>
          <p:nvSpPr>
            <p:cNvPr id="36" name="Content Placeholder 16">
              <a:extLst>
                <a:ext uri="{FF2B5EF4-FFF2-40B4-BE49-F238E27FC236}">
                  <a16:creationId xmlns:a16="http://schemas.microsoft.com/office/drawing/2014/main" id="{1A774731-CCB3-6412-8429-FADED97F7BC4}"/>
                </a:ext>
              </a:extLst>
            </p:cNvPr>
            <p:cNvSpPr txBox="1">
              <a:spLocks/>
            </p:cNvSpPr>
            <p:nvPr/>
          </p:nvSpPr>
          <p:spPr bwMode="invGray">
            <a:xfrm>
              <a:off x="1083327" y="4002185"/>
              <a:ext cx="1191216" cy="257219"/>
            </a:xfrm>
            <a:prstGeom prst="rect">
              <a:avLst/>
            </a:prstGeom>
          </p:spPr>
          <p:txBody>
            <a:bodyPr vert="horz" lIns="18000" tIns="0" rIns="18000" bIns="0" rtlCol="0" anchor="ctr">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600"/>
                </a:spcAft>
                <a:buClr>
                  <a:prstClr val="black"/>
                </a:buClr>
                <a:buSzPct val="80000"/>
                <a:buFontTx/>
                <a:buNone/>
                <a:tabLst/>
                <a:defRPr/>
              </a:pPr>
              <a:r>
                <a:rPr kumimoji="0" lang="en-GB" sz="5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Credits: Yu luck</a:t>
              </a:r>
            </a:p>
          </p:txBody>
        </p:sp>
        <p:pic>
          <p:nvPicPr>
            <p:cNvPr id="37" name="Picture 36" descr="A black background with a black square&#10;&#10;Description automatically generated with medium confidence">
              <a:extLst>
                <a:ext uri="{FF2B5EF4-FFF2-40B4-BE49-F238E27FC236}">
                  <a16:creationId xmlns:a16="http://schemas.microsoft.com/office/drawing/2014/main" id="{7EA17E4B-56CE-8173-8814-5645D8368251}"/>
                </a:ext>
              </a:extLst>
            </p:cNvPr>
            <p:cNvPicPr>
              <a:picLocks noChangeAspect="1"/>
            </p:cNvPicPr>
            <p:nvPr/>
          </p:nvPicPr>
          <p:blipFill rotWithShape="1">
            <a:blip r:embed="rId6">
              <a:extLst>
                <a:ext uri="{28A0092B-C50C-407E-A947-70E740481C1C}">
                  <a14:useLocalDpi xmlns:a14="http://schemas.microsoft.com/office/drawing/2010/main" val="0"/>
                </a:ext>
              </a:extLst>
            </a:blip>
            <a:srcRect l="18863" t="14655" r="18267" b="29783"/>
            <a:stretch/>
          </p:blipFill>
          <p:spPr>
            <a:xfrm>
              <a:off x="1168684" y="3069923"/>
              <a:ext cx="1116000" cy="986279"/>
            </a:xfrm>
            <a:prstGeom prst="rect">
              <a:avLst/>
            </a:prstGeom>
          </p:spPr>
        </p:pic>
      </p:grpSp>
      <p:grpSp>
        <p:nvGrpSpPr>
          <p:cNvPr id="38" name="Group 37">
            <a:extLst>
              <a:ext uri="{FF2B5EF4-FFF2-40B4-BE49-F238E27FC236}">
                <a16:creationId xmlns:a16="http://schemas.microsoft.com/office/drawing/2014/main" id="{E010613A-59AF-F277-55AB-12C59774CF94}"/>
              </a:ext>
            </a:extLst>
          </p:cNvPr>
          <p:cNvGrpSpPr/>
          <p:nvPr/>
        </p:nvGrpSpPr>
        <p:grpSpPr>
          <a:xfrm>
            <a:off x="10424482" y="2036799"/>
            <a:ext cx="1821668" cy="1445336"/>
            <a:chOff x="2763582" y="3409742"/>
            <a:chExt cx="1821668" cy="1445336"/>
          </a:xfrm>
        </p:grpSpPr>
        <p:sp>
          <p:nvSpPr>
            <p:cNvPr id="39" name="Google Shape;236;p4">
              <a:extLst>
                <a:ext uri="{FF2B5EF4-FFF2-40B4-BE49-F238E27FC236}">
                  <a16:creationId xmlns:a16="http://schemas.microsoft.com/office/drawing/2014/main" id="{11F60E1E-284F-4096-AE34-5351DC12BBED}"/>
                </a:ext>
              </a:extLst>
            </p:cNvPr>
            <p:cNvSpPr/>
            <p:nvPr/>
          </p:nvSpPr>
          <p:spPr>
            <a:xfrm>
              <a:off x="2763582" y="4270343"/>
              <a:ext cx="1821668"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2060"/>
                  </a:solidFill>
                  <a:effectLst/>
                  <a:uLnTx/>
                  <a:uFillTx/>
                  <a:latin typeface="Calibri"/>
                  <a:ea typeface="Noto Sans"/>
                  <a:cs typeface="Calibri"/>
                </a:rPr>
                <a:t>Regulators &amp; policy-makers</a:t>
              </a:r>
            </a:p>
          </p:txBody>
        </p:sp>
        <p:sp>
          <p:nvSpPr>
            <p:cNvPr id="40" name="Content Placeholder 16">
              <a:extLst>
                <a:ext uri="{FF2B5EF4-FFF2-40B4-BE49-F238E27FC236}">
                  <a16:creationId xmlns:a16="http://schemas.microsoft.com/office/drawing/2014/main" id="{AE02FDDC-FE8C-48E8-AD2B-596EF7D7123C}"/>
                </a:ext>
              </a:extLst>
            </p:cNvPr>
            <p:cNvSpPr txBox="1">
              <a:spLocks/>
            </p:cNvSpPr>
            <p:nvPr/>
          </p:nvSpPr>
          <p:spPr bwMode="invGray">
            <a:xfrm>
              <a:off x="2942897" y="4085497"/>
              <a:ext cx="1430873" cy="257219"/>
            </a:xfrm>
            <a:prstGeom prst="rect">
              <a:avLst/>
            </a:prstGeom>
          </p:spPr>
          <p:txBody>
            <a:bodyPr vert="horz" lIns="18000" tIns="0" rIns="18000" bIns="0" rtlCol="0" anchor="ctr">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600"/>
                </a:spcAft>
                <a:buClr>
                  <a:prstClr val="black"/>
                </a:buClr>
                <a:buSzPct val="80000"/>
                <a:buFontTx/>
                <a:buNone/>
                <a:tabLst/>
                <a:defRPr/>
              </a:pPr>
              <a:r>
                <a:rPr kumimoji="0" lang="en-GB" sz="5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Credits: Studio 365</a:t>
              </a:r>
            </a:p>
          </p:txBody>
        </p:sp>
        <p:pic>
          <p:nvPicPr>
            <p:cNvPr id="41" name="Picture 40" descr="A black background with a black square&#10;&#10;Description automatically generated with medium confidence">
              <a:extLst>
                <a:ext uri="{FF2B5EF4-FFF2-40B4-BE49-F238E27FC236}">
                  <a16:creationId xmlns:a16="http://schemas.microsoft.com/office/drawing/2014/main" id="{4688975C-701F-E354-1DF1-5827B24F82C5}"/>
                </a:ext>
              </a:extLst>
            </p:cNvPr>
            <p:cNvPicPr>
              <a:picLocks noChangeAspect="1"/>
            </p:cNvPicPr>
            <p:nvPr/>
          </p:nvPicPr>
          <p:blipFill rotWithShape="1">
            <a:blip r:embed="rId7">
              <a:extLst>
                <a:ext uri="{28A0092B-C50C-407E-A947-70E740481C1C}">
                  <a14:useLocalDpi xmlns:a14="http://schemas.microsoft.com/office/drawing/2010/main" val="0"/>
                </a:ext>
              </a:extLst>
            </a:blip>
            <a:srcRect b="14715"/>
            <a:stretch/>
          </p:blipFill>
          <p:spPr>
            <a:xfrm>
              <a:off x="3200434" y="3409742"/>
              <a:ext cx="870068" cy="742034"/>
            </a:xfrm>
            <a:prstGeom prst="rect">
              <a:avLst/>
            </a:prstGeom>
          </p:spPr>
        </p:pic>
      </p:grpSp>
      <p:grpSp>
        <p:nvGrpSpPr>
          <p:cNvPr id="42" name="Group 41">
            <a:extLst>
              <a:ext uri="{FF2B5EF4-FFF2-40B4-BE49-F238E27FC236}">
                <a16:creationId xmlns:a16="http://schemas.microsoft.com/office/drawing/2014/main" id="{2A8B9DF4-7A09-09D2-39EE-7432F6C87075}"/>
              </a:ext>
            </a:extLst>
          </p:cNvPr>
          <p:cNvGrpSpPr/>
          <p:nvPr/>
        </p:nvGrpSpPr>
        <p:grpSpPr>
          <a:xfrm>
            <a:off x="8524624" y="4305961"/>
            <a:ext cx="1821668" cy="1244943"/>
            <a:chOff x="5355848" y="2609282"/>
            <a:chExt cx="1821668" cy="1244943"/>
          </a:xfrm>
        </p:grpSpPr>
        <p:sp>
          <p:nvSpPr>
            <p:cNvPr id="43" name="Google Shape;236;p4">
              <a:extLst>
                <a:ext uri="{FF2B5EF4-FFF2-40B4-BE49-F238E27FC236}">
                  <a16:creationId xmlns:a16="http://schemas.microsoft.com/office/drawing/2014/main" id="{B6CB229B-FAF6-A38F-43C7-435EDEB34E54}"/>
                </a:ext>
              </a:extLst>
            </p:cNvPr>
            <p:cNvSpPr/>
            <p:nvPr/>
          </p:nvSpPr>
          <p:spPr>
            <a:xfrm>
              <a:off x="5355848" y="3515711"/>
              <a:ext cx="182166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2060"/>
                  </a:solidFill>
                  <a:effectLst/>
                  <a:uLnTx/>
                  <a:uFillTx/>
                  <a:latin typeface="Calibri"/>
                  <a:ea typeface="Noto Sans"/>
                  <a:cs typeface="Calibri"/>
                </a:rPr>
                <a:t>Manufacturers</a:t>
              </a:r>
            </a:p>
          </p:txBody>
        </p:sp>
        <p:pic>
          <p:nvPicPr>
            <p:cNvPr id="44" name="Picture 43" descr="A black background with a black square&#10;&#10;Description automatically generated with medium confidence">
              <a:extLst>
                <a:ext uri="{FF2B5EF4-FFF2-40B4-BE49-F238E27FC236}">
                  <a16:creationId xmlns:a16="http://schemas.microsoft.com/office/drawing/2014/main" id="{DD0BE5EC-2295-812A-27C3-151F913595AB}"/>
                </a:ext>
              </a:extLst>
            </p:cNvPr>
            <p:cNvPicPr>
              <a:picLocks noChangeAspect="1"/>
            </p:cNvPicPr>
            <p:nvPr/>
          </p:nvPicPr>
          <p:blipFill rotWithShape="1">
            <a:blip r:embed="rId8">
              <a:extLst>
                <a:ext uri="{28A0092B-C50C-407E-A947-70E740481C1C}">
                  <a14:useLocalDpi xmlns:a14="http://schemas.microsoft.com/office/drawing/2010/main" val="0"/>
                </a:ext>
              </a:extLst>
            </a:blip>
            <a:srcRect r="4884" b="13598"/>
            <a:stretch/>
          </p:blipFill>
          <p:spPr>
            <a:xfrm>
              <a:off x="5819494" y="2609282"/>
              <a:ext cx="811987" cy="737600"/>
            </a:xfrm>
            <a:prstGeom prst="rect">
              <a:avLst/>
            </a:prstGeom>
          </p:spPr>
        </p:pic>
        <p:sp>
          <p:nvSpPr>
            <p:cNvPr id="45" name="Content Placeholder 16">
              <a:extLst>
                <a:ext uri="{FF2B5EF4-FFF2-40B4-BE49-F238E27FC236}">
                  <a16:creationId xmlns:a16="http://schemas.microsoft.com/office/drawing/2014/main" id="{8A231E1E-726C-8165-ED59-105BA23668F3}"/>
                </a:ext>
              </a:extLst>
            </p:cNvPr>
            <p:cNvSpPr txBox="1">
              <a:spLocks/>
            </p:cNvSpPr>
            <p:nvPr/>
          </p:nvSpPr>
          <p:spPr bwMode="invGray">
            <a:xfrm>
              <a:off x="5428418" y="3272702"/>
              <a:ext cx="1659411" cy="257523"/>
            </a:xfrm>
            <a:prstGeom prst="rect">
              <a:avLst/>
            </a:prstGeom>
          </p:spPr>
          <p:txBody>
            <a:bodyPr vert="horz" lIns="18000" tIns="0" rIns="18000" bIns="0" rtlCol="0" anchor="ctr">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600"/>
                </a:spcAft>
                <a:buClr>
                  <a:prstClr val="black"/>
                </a:buClr>
                <a:buSzPct val="80000"/>
                <a:buFontTx/>
                <a:buNone/>
                <a:tabLst/>
                <a:defRPr/>
              </a:pPr>
              <a:r>
                <a:rPr kumimoji="0" lang="en-GB" sz="5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Credits: Lars </a:t>
              </a:r>
              <a:r>
                <a:rPr kumimoji="0" lang="en-GB" sz="500" b="0" i="0" u="none" strike="noStrike" kern="1200" cap="none" spc="0" normalizeH="0" baseline="0" noProof="0" err="1">
                  <a:ln>
                    <a:noFill/>
                  </a:ln>
                  <a:solidFill>
                    <a:prstClr val="black"/>
                  </a:solidFill>
                  <a:effectLst/>
                  <a:uLnTx/>
                  <a:uFillTx/>
                  <a:latin typeface="Calibri" panose="020F0502020204030204"/>
                  <a:ea typeface="+mn-ea"/>
                  <a:cs typeface="Times New Roman" panose="02020603050405020304" pitchFamily="18" charset="0"/>
                </a:rPr>
                <a:t>Meiertoberens</a:t>
              </a:r>
              <a:endParaRPr kumimoji="0" lang="en-GB" sz="5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p:grpSp>
      <p:grpSp>
        <p:nvGrpSpPr>
          <p:cNvPr id="46" name="Group 45">
            <a:extLst>
              <a:ext uri="{FF2B5EF4-FFF2-40B4-BE49-F238E27FC236}">
                <a16:creationId xmlns:a16="http://schemas.microsoft.com/office/drawing/2014/main" id="{644DEDB4-7A4C-88B9-FC8C-B535B445A97F}"/>
              </a:ext>
            </a:extLst>
          </p:cNvPr>
          <p:cNvGrpSpPr/>
          <p:nvPr/>
        </p:nvGrpSpPr>
        <p:grpSpPr>
          <a:xfrm>
            <a:off x="10152651" y="4948487"/>
            <a:ext cx="2095834" cy="1303773"/>
            <a:chOff x="7358775" y="3685176"/>
            <a:chExt cx="2095834" cy="1303773"/>
          </a:xfrm>
        </p:grpSpPr>
        <p:sp>
          <p:nvSpPr>
            <p:cNvPr id="47" name="Google Shape;236;p4">
              <a:extLst>
                <a:ext uri="{FF2B5EF4-FFF2-40B4-BE49-F238E27FC236}">
                  <a16:creationId xmlns:a16="http://schemas.microsoft.com/office/drawing/2014/main" id="{D89E9B12-D4DC-0202-0838-227E1FBAD461}"/>
                </a:ext>
              </a:extLst>
            </p:cNvPr>
            <p:cNvSpPr/>
            <p:nvPr/>
          </p:nvSpPr>
          <p:spPr>
            <a:xfrm>
              <a:off x="7358775" y="4650435"/>
              <a:ext cx="2095834"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2060"/>
                  </a:solidFill>
                  <a:effectLst/>
                  <a:uLnTx/>
                  <a:uFillTx/>
                  <a:latin typeface="Calibri"/>
                  <a:ea typeface="Noto Sans"/>
                  <a:cs typeface="Calibri"/>
                </a:rPr>
                <a:t>Healthcare Workers</a:t>
              </a:r>
            </a:p>
          </p:txBody>
        </p:sp>
        <p:sp>
          <p:nvSpPr>
            <p:cNvPr id="48" name="Content Placeholder 16">
              <a:extLst>
                <a:ext uri="{FF2B5EF4-FFF2-40B4-BE49-F238E27FC236}">
                  <a16:creationId xmlns:a16="http://schemas.microsoft.com/office/drawing/2014/main" id="{5D78E7A2-B688-9BE7-533D-1D8C807A892D}"/>
                </a:ext>
              </a:extLst>
            </p:cNvPr>
            <p:cNvSpPr txBox="1">
              <a:spLocks/>
            </p:cNvSpPr>
            <p:nvPr/>
          </p:nvSpPr>
          <p:spPr bwMode="invGray">
            <a:xfrm>
              <a:off x="7886893" y="4450687"/>
              <a:ext cx="1191216" cy="257219"/>
            </a:xfrm>
            <a:prstGeom prst="rect">
              <a:avLst/>
            </a:prstGeom>
          </p:spPr>
          <p:txBody>
            <a:bodyPr vert="horz" lIns="18000" tIns="0" rIns="18000" bIns="0" rtlCol="0" anchor="ctr">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600"/>
                </a:spcAft>
                <a:buClr>
                  <a:prstClr val="black"/>
                </a:buClr>
                <a:buSzPct val="80000"/>
                <a:buFontTx/>
                <a:buNone/>
                <a:tabLst/>
                <a:defRPr/>
              </a:pPr>
              <a:r>
                <a:rPr kumimoji="0" lang="en-GB" sz="5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Credits: </a:t>
              </a:r>
              <a:r>
                <a:rPr kumimoji="0" lang="en-GB" sz="500" b="0" i="0" u="none" strike="noStrike" kern="1200" cap="none" spc="0" normalizeH="0" baseline="0" noProof="0" err="1">
                  <a:ln>
                    <a:noFill/>
                  </a:ln>
                  <a:solidFill>
                    <a:prstClr val="black"/>
                  </a:solidFill>
                  <a:effectLst/>
                  <a:uLnTx/>
                  <a:uFillTx/>
                  <a:latin typeface="Calibri" panose="020F0502020204030204"/>
                  <a:ea typeface="+mn-ea"/>
                  <a:cs typeface="Times New Roman" panose="02020603050405020304" pitchFamily="18" charset="0"/>
                </a:rPr>
                <a:t>Eucalyp</a:t>
              </a:r>
              <a:endParaRPr kumimoji="0" lang="en-GB" sz="5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p:pic>
          <p:nvPicPr>
            <p:cNvPr id="49" name="Picture 48" descr="A black background with a black square&#10;&#10;Description automatically generated with medium confidence">
              <a:extLst>
                <a:ext uri="{FF2B5EF4-FFF2-40B4-BE49-F238E27FC236}">
                  <a16:creationId xmlns:a16="http://schemas.microsoft.com/office/drawing/2014/main" id="{9D769FE9-06EF-DBEA-7FF9-92B2ED6744C0}"/>
                </a:ext>
              </a:extLst>
            </p:cNvPr>
            <p:cNvPicPr>
              <a:picLocks noChangeAspect="1"/>
            </p:cNvPicPr>
            <p:nvPr/>
          </p:nvPicPr>
          <p:blipFill rotWithShape="1">
            <a:blip r:embed="rId9">
              <a:extLst>
                <a:ext uri="{28A0092B-C50C-407E-A947-70E740481C1C}">
                  <a14:useLocalDpi xmlns:a14="http://schemas.microsoft.com/office/drawing/2010/main" val="0"/>
                </a:ext>
              </a:extLst>
            </a:blip>
            <a:srcRect l="11500" r="13381" b="13584"/>
            <a:stretch/>
          </p:blipFill>
          <p:spPr>
            <a:xfrm>
              <a:off x="8049223" y="3685176"/>
              <a:ext cx="717177" cy="825020"/>
            </a:xfrm>
            <a:prstGeom prst="rect">
              <a:avLst/>
            </a:prstGeom>
          </p:spPr>
        </p:pic>
      </p:grpSp>
      <p:grpSp>
        <p:nvGrpSpPr>
          <p:cNvPr id="50" name="Group 49">
            <a:extLst>
              <a:ext uri="{FF2B5EF4-FFF2-40B4-BE49-F238E27FC236}">
                <a16:creationId xmlns:a16="http://schemas.microsoft.com/office/drawing/2014/main" id="{287CAB18-03C3-54FF-501A-8BB7F442D09A}"/>
              </a:ext>
            </a:extLst>
          </p:cNvPr>
          <p:cNvGrpSpPr/>
          <p:nvPr/>
        </p:nvGrpSpPr>
        <p:grpSpPr>
          <a:xfrm>
            <a:off x="9864283" y="3580841"/>
            <a:ext cx="1626888" cy="1349313"/>
            <a:chOff x="9369061" y="3025251"/>
            <a:chExt cx="1626888" cy="1349313"/>
          </a:xfrm>
        </p:grpSpPr>
        <p:pic>
          <p:nvPicPr>
            <p:cNvPr id="51" name="Picture 50" descr="A black background with a black square&#10;&#10;Description automatically generated with medium confidence">
              <a:extLst>
                <a:ext uri="{FF2B5EF4-FFF2-40B4-BE49-F238E27FC236}">
                  <a16:creationId xmlns:a16="http://schemas.microsoft.com/office/drawing/2014/main" id="{FF9E33D1-65B2-4D9D-2695-A3C7BF9D3A0D}"/>
                </a:ext>
              </a:extLst>
            </p:cNvPr>
            <p:cNvPicPr>
              <a:picLocks noChangeAspect="1"/>
            </p:cNvPicPr>
            <p:nvPr/>
          </p:nvPicPr>
          <p:blipFill rotWithShape="1">
            <a:blip r:embed="rId10">
              <a:extLst>
                <a:ext uri="{28A0092B-C50C-407E-A947-70E740481C1C}">
                  <a14:useLocalDpi xmlns:a14="http://schemas.microsoft.com/office/drawing/2010/main" val="0"/>
                </a:ext>
              </a:extLst>
            </a:blip>
            <a:srcRect l="10266" r="11179" b="20439"/>
            <a:stretch/>
          </p:blipFill>
          <p:spPr>
            <a:xfrm>
              <a:off x="9813284" y="3025251"/>
              <a:ext cx="817263" cy="827717"/>
            </a:xfrm>
            <a:prstGeom prst="rect">
              <a:avLst/>
            </a:prstGeom>
          </p:spPr>
        </p:pic>
        <p:sp>
          <p:nvSpPr>
            <p:cNvPr id="52" name="Content Placeholder 16">
              <a:extLst>
                <a:ext uri="{FF2B5EF4-FFF2-40B4-BE49-F238E27FC236}">
                  <a16:creationId xmlns:a16="http://schemas.microsoft.com/office/drawing/2014/main" id="{07B4129B-9880-BFAF-596F-E809617423A0}"/>
                </a:ext>
              </a:extLst>
            </p:cNvPr>
            <p:cNvSpPr txBox="1">
              <a:spLocks/>
            </p:cNvSpPr>
            <p:nvPr/>
          </p:nvSpPr>
          <p:spPr bwMode="invGray">
            <a:xfrm>
              <a:off x="9548524" y="3778329"/>
              <a:ext cx="1191216" cy="257219"/>
            </a:xfrm>
            <a:prstGeom prst="rect">
              <a:avLst/>
            </a:prstGeom>
          </p:spPr>
          <p:txBody>
            <a:bodyPr vert="horz" lIns="18000" tIns="0" rIns="18000" bIns="0" rtlCol="0" anchor="ctr">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600"/>
                </a:spcAft>
                <a:buClr>
                  <a:prstClr val="black"/>
                </a:buClr>
                <a:buSzPct val="80000"/>
                <a:buFontTx/>
                <a:buNone/>
                <a:tabLst/>
                <a:defRPr/>
              </a:pPr>
              <a:r>
                <a:rPr kumimoji="0" lang="en-GB" sz="5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rPr>
                <a:t>Credits: Larea</a:t>
              </a:r>
            </a:p>
          </p:txBody>
        </p:sp>
        <p:sp>
          <p:nvSpPr>
            <p:cNvPr id="53" name="Google Shape;236;p4">
              <a:extLst>
                <a:ext uri="{FF2B5EF4-FFF2-40B4-BE49-F238E27FC236}">
                  <a16:creationId xmlns:a16="http://schemas.microsoft.com/office/drawing/2014/main" id="{B1CF0168-034C-500D-4DBE-7EFAE1DF4F15}"/>
                </a:ext>
              </a:extLst>
            </p:cNvPr>
            <p:cNvSpPr/>
            <p:nvPr/>
          </p:nvSpPr>
          <p:spPr>
            <a:xfrm>
              <a:off x="9369061" y="4036050"/>
              <a:ext cx="162688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2060"/>
                  </a:solidFill>
                  <a:effectLst/>
                  <a:uLnTx/>
                  <a:uFillTx/>
                  <a:latin typeface="Calibri"/>
                  <a:ea typeface="Noto Sans"/>
                  <a:cs typeface="Calibri"/>
                </a:rPr>
                <a:t>Patients</a:t>
              </a:r>
            </a:p>
          </p:txBody>
        </p:sp>
      </p:grpSp>
      <p:grpSp>
        <p:nvGrpSpPr>
          <p:cNvPr id="3" name="Group 2">
            <a:extLst>
              <a:ext uri="{FF2B5EF4-FFF2-40B4-BE49-F238E27FC236}">
                <a16:creationId xmlns:a16="http://schemas.microsoft.com/office/drawing/2014/main" id="{6DC17039-3A07-D8E3-7B13-A671758E6163}"/>
              </a:ext>
            </a:extLst>
          </p:cNvPr>
          <p:cNvGrpSpPr/>
          <p:nvPr/>
        </p:nvGrpSpPr>
        <p:grpSpPr>
          <a:xfrm>
            <a:off x="221558" y="495059"/>
            <a:ext cx="136661" cy="6029684"/>
            <a:chOff x="300705" y="1863698"/>
            <a:chExt cx="193528" cy="4397999"/>
          </a:xfrm>
        </p:grpSpPr>
        <p:sp>
          <p:nvSpPr>
            <p:cNvPr id="6" name="Rectangle 5">
              <a:extLst>
                <a:ext uri="{FF2B5EF4-FFF2-40B4-BE49-F238E27FC236}">
                  <a16:creationId xmlns:a16="http://schemas.microsoft.com/office/drawing/2014/main" id="{ED52CDD1-9E30-C7A0-685E-0ED111636A53}"/>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E1901A92-FA8C-6348-C060-7153773B589F}"/>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BC04ED59-7FE4-AE7D-D1FC-5FFB9C76B2DC}"/>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9130ECB4-2CD8-0DF5-75F4-D8967FDFE8A3}"/>
              </a:ext>
            </a:extLst>
          </p:cNvPr>
          <p:cNvGrpSpPr/>
          <p:nvPr/>
        </p:nvGrpSpPr>
        <p:grpSpPr>
          <a:xfrm>
            <a:off x="11109408" y="0"/>
            <a:ext cx="1084022" cy="1087460"/>
            <a:chOff x="11109408" y="0"/>
            <a:chExt cx="1084022" cy="1087460"/>
          </a:xfrm>
        </p:grpSpPr>
        <p:sp>
          <p:nvSpPr>
            <p:cNvPr id="54" name="Rectangle 53">
              <a:extLst>
                <a:ext uri="{FF2B5EF4-FFF2-40B4-BE49-F238E27FC236}">
                  <a16:creationId xmlns:a16="http://schemas.microsoft.com/office/drawing/2014/main" id="{3D4C236B-EFB8-BAB4-6983-EFC6097E0BE5}"/>
                </a:ext>
              </a:extLst>
            </p:cNvPr>
            <p:cNvSpPr/>
            <p:nvPr/>
          </p:nvSpPr>
          <p:spPr>
            <a:xfrm>
              <a:off x="11112000" y="0"/>
              <a:ext cx="1080000" cy="1080000"/>
            </a:xfrm>
            <a:prstGeom prst="rect">
              <a:avLst/>
            </a:prstGeom>
            <a:solidFill>
              <a:srgbClr val="109AD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SE" sz="1400" b="0" i="0" u="none" strike="noStrike" kern="0" cap="none" spc="0" normalizeH="0" baseline="0" noProof="0">
                <a:ln>
                  <a:noFill/>
                </a:ln>
                <a:solidFill>
                  <a:srgbClr val="FFFFFF"/>
                </a:solidFill>
                <a:effectLst/>
                <a:uLnTx/>
                <a:uFillTx/>
                <a:latin typeface="Aptos" panose="02110004020202020204"/>
                <a:ea typeface="+mn-ea"/>
                <a:cs typeface="+mn-cs"/>
                <a:sym typeface="Arial"/>
              </a:endParaRPr>
            </a:p>
          </p:txBody>
        </p:sp>
        <p:pic>
          <p:nvPicPr>
            <p:cNvPr id="55" name="Graphic 54" descr="Artificial Intelligence outline">
              <a:extLst>
                <a:ext uri="{FF2B5EF4-FFF2-40B4-BE49-F238E27FC236}">
                  <a16:creationId xmlns:a16="http://schemas.microsoft.com/office/drawing/2014/main" id="{73DE9F18-02CB-318F-6A53-25773882B6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09408" y="3437"/>
              <a:ext cx="1084022" cy="1084023"/>
            </a:xfrm>
            <a:prstGeom prst="rect">
              <a:avLst/>
            </a:prstGeom>
          </p:spPr>
        </p:pic>
      </p:grpSp>
    </p:spTree>
    <p:extLst>
      <p:ext uri="{BB962C8B-B14F-4D97-AF65-F5344CB8AC3E}">
        <p14:creationId xmlns:p14="http://schemas.microsoft.com/office/powerpoint/2010/main" val="2976824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86427" y="3065221"/>
            <a:ext cx="5098638" cy="1763851"/>
            <a:chOff x="0" y="-47625"/>
            <a:chExt cx="812800" cy="393744"/>
          </a:xfrm>
        </p:grpSpPr>
        <p:sp>
          <p:nvSpPr>
            <p:cNvPr id="3" name="Freeform 3"/>
            <p:cNvSpPr/>
            <p:nvPr/>
          </p:nvSpPr>
          <p:spPr>
            <a:xfrm>
              <a:off x="0" y="0"/>
              <a:ext cx="812800" cy="346119"/>
            </a:xfrm>
            <a:custGeom>
              <a:avLst/>
              <a:gdLst/>
              <a:ahLst/>
              <a:cxnLst/>
              <a:rect l="l" t="t" r="r" b="b"/>
              <a:pathLst>
                <a:path w="812800" h="346119">
                  <a:moveTo>
                    <a:pt x="131843" y="0"/>
                  </a:moveTo>
                  <a:lnTo>
                    <a:pt x="680957" y="0"/>
                  </a:lnTo>
                  <a:cubicBezTo>
                    <a:pt x="753772" y="0"/>
                    <a:pt x="812800" y="59028"/>
                    <a:pt x="812800" y="131843"/>
                  </a:cubicBezTo>
                  <a:lnTo>
                    <a:pt x="812800" y="214276"/>
                  </a:lnTo>
                  <a:cubicBezTo>
                    <a:pt x="812800" y="287091"/>
                    <a:pt x="753772" y="346119"/>
                    <a:pt x="680957" y="346119"/>
                  </a:cubicBezTo>
                  <a:lnTo>
                    <a:pt x="131843" y="346119"/>
                  </a:lnTo>
                  <a:cubicBezTo>
                    <a:pt x="59028" y="346119"/>
                    <a:pt x="0" y="287091"/>
                    <a:pt x="0" y="214276"/>
                  </a:cubicBezTo>
                  <a:lnTo>
                    <a:pt x="0" y="131843"/>
                  </a:lnTo>
                  <a:cubicBezTo>
                    <a:pt x="0" y="59028"/>
                    <a:pt x="59028" y="0"/>
                    <a:pt x="131843" y="0"/>
                  </a:cubicBezTo>
                  <a:close/>
                </a:path>
              </a:pathLst>
            </a:custGeom>
            <a:solidFill>
              <a:srgbClr val="004651"/>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812800" cy="393744"/>
            </a:xfrm>
            <a:prstGeom prst="rect">
              <a:avLst/>
            </a:prstGeom>
          </p:spPr>
          <p:txBody>
            <a:bodyPr lIns="169333" tIns="169333" rIns="169333" bIns="169333" rtlCol="0" anchor="ctr"/>
            <a:lstStyle/>
            <a:p>
              <a:pPr algn="ctr" defTabSz="609630"/>
              <a:r>
                <a:rPr lang="en-US" sz="2400">
                  <a:solidFill>
                    <a:srgbClr val="F4F4F4"/>
                  </a:solidFill>
                  <a:latin typeface="Fira Sans Medium"/>
                </a:rPr>
                <a:t>18 Recommendations for Regulatory Considerations in </a:t>
              </a:r>
            </a:p>
            <a:p>
              <a:pPr algn="ctr" defTabSz="609630"/>
              <a:r>
                <a:rPr lang="en-US" sz="2400">
                  <a:solidFill>
                    <a:srgbClr val="F4F4F4"/>
                  </a:solidFill>
                  <a:latin typeface="Fira Sans Medium"/>
                </a:rPr>
                <a:t>6 TOPIC AREAS</a:t>
              </a:r>
            </a:p>
          </p:txBody>
        </p:sp>
      </p:grpSp>
      <p:grpSp>
        <p:nvGrpSpPr>
          <p:cNvPr id="11" name="Group 11"/>
          <p:cNvGrpSpPr/>
          <p:nvPr/>
        </p:nvGrpSpPr>
        <p:grpSpPr>
          <a:xfrm>
            <a:off x="8686800" y="863372"/>
            <a:ext cx="2918773" cy="726881"/>
            <a:chOff x="0" y="0"/>
            <a:chExt cx="969651" cy="532522"/>
          </a:xfrm>
        </p:grpSpPr>
        <p:sp>
          <p:nvSpPr>
            <p:cNvPr id="12" name="Freeform 12"/>
            <p:cNvSpPr/>
            <p:nvPr/>
          </p:nvSpPr>
          <p:spPr>
            <a:xfrm>
              <a:off x="0" y="0"/>
              <a:ext cx="969651" cy="532522"/>
            </a:xfrm>
            <a:custGeom>
              <a:avLst/>
              <a:gdLst/>
              <a:ahLst/>
              <a:cxnLst/>
              <a:rect l="l" t="t" r="r" b="b"/>
              <a:pathLst>
                <a:path w="969651" h="532522">
                  <a:moveTo>
                    <a:pt x="0" y="0"/>
                  </a:moveTo>
                  <a:lnTo>
                    <a:pt x="969651" y="0"/>
                  </a:lnTo>
                  <a:lnTo>
                    <a:pt x="969651" y="532522"/>
                  </a:lnTo>
                  <a:lnTo>
                    <a:pt x="0" y="532522"/>
                  </a:lnTo>
                  <a:close/>
                </a:path>
              </a:pathLst>
            </a:custGeom>
            <a:solidFill>
              <a:srgbClr val="00A181"/>
            </a:solidFill>
          </p:spPr>
          <p:txBody>
            <a:bodyPr/>
            <a:lstStyle/>
            <a:p>
              <a:pPr defTabSz="609630"/>
              <a:endParaRPr lang="en-US" sz="1200">
                <a:solidFill>
                  <a:prstClr val="black"/>
                </a:solidFill>
                <a:latin typeface="Calibri"/>
              </a:endParaRPr>
            </a:p>
          </p:txBody>
        </p:sp>
        <p:sp>
          <p:nvSpPr>
            <p:cNvPr id="13" name="TextBox 13"/>
            <p:cNvSpPr txBox="1"/>
            <p:nvPr/>
          </p:nvSpPr>
          <p:spPr>
            <a:xfrm>
              <a:off x="0" y="-38100"/>
              <a:ext cx="969651" cy="570622"/>
            </a:xfrm>
            <a:prstGeom prst="rect">
              <a:avLst/>
            </a:prstGeom>
          </p:spPr>
          <p:txBody>
            <a:bodyPr lIns="169333" tIns="169333" rIns="169333" bIns="169333" rtlCol="0" anchor="ctr"/>
            <a:lstStyle/>
            <a:p>
              <a:pPr algn="ctr" defTabSz="609630"/>
              <a:r>
                <a:rPr lang="en-US" sz="1867">
                  <a:solidFill>
                    <a:srgbClr val="F4F4F4"/>
                  </a:solidFill>
                  <a:latin typeface="Fira Sans Medium"/>
                </a:rPr>
                <a:t>Documentation and Transparency</a:t>
              </a:r>
            </a:p>
          </p:txBody>
        </p:sp>
      </p:grpSp>
      <p:grpSp>
        <p:nvGrpSpPr>
          <p:cNvPr id="14" name="Group 14"/>
          <p:cNvGrpSpPr/>
          <p:nvPr/>
        </p:nvGrpSpPr>
        <p:grpSpPr>
          <a:xfrm>
            <a:off x="8695635" y="1723052"/>
            <a:ext cx="2918773" cy="1109329"/>
            <a:chOff x="0" y="-38100"/>
            <a:chExt cx="917919" cy="650072"/>
          </a:xfrm>
        </p:grpSpPr>
        <p:sp>
          <p:nvSpPr>
            <p:cNvPr id="15" name="Freeform 15"/>
            <p:cNvSpPr/>
            <p:nvPr/>
          </p:nvSpPr>
          <p:spPr>
            <a:xfrm>
              <a:off x="0" y="0"/>
              <a:ext cx="917918" cy="532522"/>
            </a:xfrm>
            <a:custGeom>
              <a:avLst/>
              <a:gdLst/>
              <a:ahLst/>
              <a:cxnLst/>
              <a:rect l="l" t="t" r="r" b="b"/>
              <a:pathLst>
                <a:path w="917918" h="532522">
                  <a:moveTo>
                    <a:pt x="0" y="0"/>
                  </a:moveTo>
                  <a:lnTo>
                    <a:pt x="917918" y="0"/>
                  </a:lnTo>
                  <a:lnTo>
                    <a:pt x="917918" y="532522"/>
                  </a:lnTo>
                  <a:lnTo>
                    <a:pt x="0" y="532522"/>
                  </a:lnTo>
                  <a:close/>
                </a:path>
              </a:pathLst>
            </a:custGeom>
            <a:solidFill>
              <a:srgbClr val="00A181"/>
            </a:solidFill>
          </p:spPr>
          <p:txBody>
            <a:bodyPr/>
            <a:lstStyle/>
            <a:p>
              <a:pPr defTabSz="609630"/>
              <a:endParaRPr lang="en-US" sz="1200">
                <a:solidFill>
                  <a:prstClr val="black"/>
                </a:solidFill>
                <a:latin typeface="Calibri"/>
              </a:endParaRPr>
            </a:p>
          </p:txBody>
        </p:sp>
        <p:sp>
          <p:nvSpPr>
            <p:cNvPr id="16" name="TextBox 16"/>
            <p:cNvSpPr txBox="1"/>
            <p:nvPr/>
          </p:nvSpPr>
          <p:spPr>
            <a:xfrm>
              <a:off x="0" y="-38100"/>
              <a:ext cx="917919" cy="650072"/>
            </a:xfrm>
            <a:prstGeom prst="rect">
              <a:avLst/>
            </a:prstGeom>
          </p:spPr>
          <p:txBody>
            <a:bodyPr lIns="169333" tIns="169333" rIns="169333" bIns="169333" rtlCol="0" anchor="ctr"/>
            <a:lstStyle/>
            <a:p>
              <a:pPr algn="ctr" defTabSz="609630"/>
              <a:r>
                <a:rPr lang="en-US" sz="1733">
                  <a:solidFill>
                    <a:srgbClr val="F4F4F4"/>
                  </a:solidFill>
                  <a:latin typeface="Fira Sans Medium"/>
                </a:rPr>
                <a:t>Risk Management and AI systems development lifecycle approaches</a:t>
              </a:r>
            </a:p>
          </p:txBody>
        </p:sp>
      </p:grpSp>
      <p:sp>
        <p:nvSpPr>
          <p:cNvPr id="18" name="AutoShape 18"/>
          <p:cNvSpPr/>
          <p:nvPr/>
        </p:nvSpPr>
        <p:spPr>
          <a:xfrm>
            <a:off x="6777264" y="4219639"/>
            <a:ext cx="1627983" cy="0"/>
          </a:xfrm>
          <a:prstGeom prst="line">
            <a:avLst/>
          </a:prstGeom>
          <a:ln w="28575" cap="rnd">
            <a:solidFill>
              <a:srgbClr val="000000"/>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19" name="AutoShape 19"/>
          <p:cNvSpPr/>
          <p:nvPr/>
        </p:nvSpPr>
        <p:spPr>
          <a:xfrm flipV="1">
            <a:off x="6756400" y="5179083"/>
            <a:ext cx="1648847" cy="0"/>
          </a:xfrm>
          <a:prstGeom prst="line">
            <a:avLst/>
          </a:prstGeom>
          <a:ln w="28575" cap="rnd">
            <a:solidFill>
              <a:srgbClr val="000000"/>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20" name="AutoShape 20"/>
          <p:cNvSpPr/>
          <p:nvPr/>
        </p:nvSpPr>
        <p:spPr>
          <a:xfrm>
            <a:off x="6756401" y="6277791"/>
            <a:ext cx="1676400" cy="21483"/>
          </a:xfrm>
          <a:prstGeom prst="line">
            <a:avLst/>
          </a:prstGeom>
          <a:ln w="28575" cap="rnd">
            <a:solidFill>
              <a:srgbClr val="000000"/>
            </a:solidFill>
            <a:prstDash val="solid"/>
            <a:headEnd type="none" w="sm" len="sm"/>
            <a:tailEnd type="triangle" w="lg" len="med"/>
          </a:ln>
        </p:spPr>
        <p:txBody>
          <a:bodyPr/>
          <a:lstStyle/>
          <a:p>
            <a:pPr defTabSz="609630"/>
            <a:endParaRPr lang="en-US" sz="1200">
              <a:solidFill>
                <a:prstClr val="black"/>
              </a:solidFill>
              <a:latin typeface="Calibri"/>
            </a:endParaRPr>
          </a:p>
        </p:txBody>
      </p:sp>
      <p:grpSp>
        <p:nvGrpSpPr>
          <p:cNvPr id="29" name="Group 29"/>
          <p:cNvGrpSpPr/>
          <p:nvPr/>
        </p:nvGrpSpPr>
        <p:grpSpPr>
          <a:xfrm>
            <a:off x="8695635" y="5767643"/>
            <a:ext cx="2903309" cy="855205"/>
            <a:chOff x="0" y="0"/>
            <a:chExt cx="1109790" cy="437362"/>
          </a:xfrm>
        </p:grpSpPr>
        <p:sp>
          <p:nvSpPr>
            <p:cNvPr id="30" name="Freeform 30"/>
            <p:cNvSpPr/>
            <p:nvPr/>
          </p:nvSpPr>
          <p:spPr>
            <a:xfrm>
              <a:off x="0" y="0"/>
              <a:ext cx="1109790" cy="437362"/>
            </a:xfrm>
            <a:custGeom>
              <a:avLst/>
              <a:gdLst/>
              <a:ahLst/>
              <a:cxnLst/>
              <a:rect l="l" t="t" r="r" b="b"/>
              <a:pathLst>
                <a:path w="1109790" h="437362">
                  <a:moveTo>
                    <a:pt x="0" y="0"/>
                  </a:moveTo>
                  <a:lnTo>
                    <a:pt x="1109790" y="0"/>
                  </a:lnTo>
                  <a:lnTo>
                    <a:pt x="1109790" y="437362"/>
                  </a:lnTo>
                  <a:lnTo>
                    <a:pt x="0" y="437362"/>
                  </a:lnTo>
                  <a:close/>
                </a:path>
              </a:pathLst>
            </a:custGeom>
            <a:solidFill>
              <a:srgbClr val="F2EF12"/>
            </a:solidFill>
          </p:spPr>
          <p:txBody>
            <a:bodyPr/>
            <a:lstStyle/>
            <a:p>
              <a:pPr defTabSz="609630"/>
              <a:endParaRPr lang="en-US" sz="1200">
                <a:solidFill>
                  <a:prstClr val="black"/>
                </a:solidFill>
                <a:latin typeface="Calibri"/>
              </a:endParaRPr>
            </a:p>
          </p:txBody>
        </p:sp>
        <p:sp>
          <p:nvSpPr>
            <p:cNvPr id="31" name="TextBox 31"/>
            <p:cNvSpPr txBox="1"/>
            <p:nvPr/>
          </p:nvSpPr>
          <p:spPr>
            <a:xfrm>
              <a:off x="0" y="-38100"/>
              <a:ext cx="1109790" cy="475462"/>
            </a:xfrm>
            <a:prstGeom prst="rect">
              <a:avLst/>
            </a:prstGeom>
          </p:spPr>
          <p:txBody>
            <a:bodyPr lIns="169333" tIns="169333" rIns="169333" bIns="169333" rtlCol="0" anchor="ctr"/>
            <a:lstStyle/>
            <a:p>
              <a:pPr algn="ctr" defTabSz="609630"/>
              <a:r>
                <a:rPr lang="en-US" sz="1867">
                  <a:solidFill>
                    <a:srgbClr val="000000"/>
                  </a:solidFill>
                  <a:latin typeface="Fira Sans Medium"/>
                </a:rPr>
                <a:t>Privacy and Data protection</a:t>
              </a:r>
            </a:p>
          </p:txBody>
        </p:sp>
      </p:grpSp>
      <p:grpSp>
        <p:nvGrpSpPr>
          <p:cNvPr id="32" name="Group 32"/>
          <p:cNvGrpSpPr/>
          <p:nvPr/>
        </p:nvGrpSpPr>
        <p:grpSpPr>
          <a:xfrm>
            <a:off x="8686800" y="4677191"/>
            <a:ext cx="2907727" cy="929705"/>
            <a:chOff x="0" y="-38100"/>
            <a:chExt cx="1109790" cy="475462"/>
          </a:xfrm>
        </p:grpSpPr>
        <p:sp>
          <p:nvSpPr>
            <p:cNvPr id="33" name="Freeform 33"/>
            <p:cNvSpPr/>
            <p:nvPr/>
          </p:nvSpPr>
          <p:spPr>
            <a:xfrm>
              <a:off x="0" y="0"/>
              <a:ext cx="1109790" cy="437362"/>
            </a:xfrm>
            <a:custGeom>
              <a:avLst/>
              <a:gdLst/>
              <a:ahLst/>
              <a:cxnLst/>
              <a:rect l="l" t="t" r="r" b="b"/>
              <a:pathLst>
                <a:path w="1109790" h="437362">
                  <a:moveTo>
                    <a:pt x="0" y="0"/>
                  </a:moveTo>
                  <a:lnTo>
                    <a:pt x="1109790" y="0"/>
                  </a:lnTo>
                  <a:lnTo>
                    <a:pt x="1109790" y="437362"/>
                  </a:lnTo>
                  <a:lnTo>
                    <a:pt x="0" y="437362"/>
                  </a:lnTo>
                  <a:close/>
                </a:path>
              </a:pathLst>
            </a:custGeom>
            <a:solidFill>
              <a:srgbClr val="F2EF12"/>
            </a:solidFill>
          </p:spPr>
          <p:txBody>
            <a:bodyPr/>
            <a:lstStyle/>
            <a:p>
              <a:pPr defTabSz="609630"/>
              <a:endParaRPr lang="en-US" sz="1200">
                <a:solidFill>
                  <a:prstClr val="black"/>
                </a:solidFill>
                <a:latin typeface="Calibri"/>
              </a:endParaRPr>
            </a:p>
          </p:txBody>
        </p:sp>
        <p:sp>
          <p:nvSpPr>
            <p:cNvPr id="34" name="TextBox 34"/>
            <p:cNvSpPr txBox="1"/>
            <p:nvPr/>
          </p:nvSpPr>
          <p:spPr>
            <a:xfrm>
              <a:off x="0" y="-38100"/>
              <a:ext cx="1109790" cy="475462"/>
            </a:xfrm>
            <a:prstGeom prst="rect">
              <a:avLst/>
            </a:prstGeom>
          </p:spPr>
          <p:txBody>
            <a:bodyPr lIns="169333" tIns="169333" rIns="169333" bIns="169333" rtlCol="0" anchor="ctr"/>
            <a:lstStyle/>
            <a:p>
              <a:pPr algn="ctr" defTabSz="609630"/>
              <a:r>
                <a:rPr lang="en-US" sz="1867">
                  <a:solidFill>
                    <a:srgbClr val="000000"/>
                  </a:solidFill>
                  <a:latin typeface="Fira Sans Medium"/>
                </a:rPr>
                <a:t>Engagement and Collaboration</a:t>
              </a:r>
            </a:p>
          </p:txBody>
        </p:sp>
      </p:grpSp>
      <p:grpSp>
        <p:nvGrpSpPr>
          <p:cNvPr id="37" name="Group 37"/>
          <p:cNvGrpSpPr/>
          <p:nvPr/>
        </p:nvGrpSpPr>
        <p:grpSpPr>
          <a:xfrm>
            <a:off x="8686800" y="3895140"/>
            <a:ext cx="2912144" cy="648996"/>
            <a:chOff x="0" y="-38100"/>
            <a:chExt cx="1109790" cy="475462"/>
          </a:xfrm>
        </p:grpSpPr>
        <p:sp>
          <p:nvSpPr>
            <p:cNvPr id="38" name="Freeform 38"/>
            <p:cNvSpPr/>
            <p:nvPr/>
          </p:nvSpPr>
          <p:spPr>
            <a:xfrm>
              <a:off x="0" y="0"/>
              <a:ext cx="1109790" cy="437362"/>
            </a:xfrm>
            <a:custGeom>
              <a:avLst/>
              <a:gdLst/>
              <a:ahLst/>
              <a:cxnLst/>
              <a:rect l="l" t="t" r="r" b="b"/>
              <a:pathLst>
                <a:path w="1109790" h="437362">
                  <a:moveTo>
                    <a:pt x="0" y="0"/>
                  </a:moveTo>
                  <a:lnTo>
                    <a:pt x="1109790" y="0"/>
                  </a:lnTo>
                  <a:lnTo>
                    <a:pt x="1109790" y="437362"/>
                  </a:lnTo>
                  <a:lnTo>
                    <a:pt x="0" y="437362"/>
                  </a:lnTo>
                  <a:close/>
                </a:path>
              </a:pathLst>
            </a:custGeom>
            <a:solidFill>
              <a:srgbClr val="A4E473"/>
            </a:solidFill>
          </p:spPr>
          <p:txBody>
            <a:bodyPr/>
            <a:lstStyle/>
            <a:p>
              <a:pPr defTabSz="609630"/>
              <a:endParaRPr lang="en-US" sz="1200">
                <a:solidFill>
                  <a:prstClr val="black"/>
                </a:solidFill>
                <a:latin typeface="Calibri"/>
              </a:endParaRPr>
            </a:p>
          </p:txBody>
        </p:sp>
        <p:sp>
          <p:nvSpPr>
            <p:cNvPr id="39" name="TextBox 39"/>
            <p:cNvSpPr txBox="1"/>
            <p:nvPr/>
          </p:nvSpPr>
          <p:spPr>
            <a:xfrm>
              <a:off x="0" y="-38100"/>
              <a:ext cx="1109790" cy="475462"/>
            </a:xfrm>
            <a:prstGeom prst="rect">
              <a:avLst/>
            </a:prstGeom>
          </p:spPr>
          <p:txBody>
            <a:bodyPr lIns="169333" tIns="169333" rIns="169333" bIns="169333" rtlCol="0" anchor="ctr"/>
            <a:lstStyle/>
            <a:p>
              <a:pPr algn="ctr" defTabSz="609630">
                <a:lnSpc>
                  <a:spcPts val="1400"/>
                </a:lnSpc>
              </a:pPr>
              <a:r>
                <a:rPr lang="en-US" sz="1867">
                  <a:solidFill>
                    <a:srgbClr val="000000"/>
                  </a:solidFill>
                  <a:latin typeface="Fira Sans Medium"/>
                </a:rPr>
                <a:t>Data Quality</a:t>
              </a:r>
            </a:p>
          </p:txBody>
        </p:sp>
      </p:grpSp>
      <p:grpSp>
        <p:nvGrpSpPr>
          <p:cNvPr id="41" name="Group 41"/>
          <p:cNvGrpSpPr/>
          <p:nvPr/>
        </p:nvGrpSpPr>
        <p:grpSpPr>
          <a:xfrm>
            <a:off x="8702261" y="2856768"/>
            <a:ext cx="2912144" cy="918717"/>
            <a:chOff x="0" y="0"/>
            <a:chExt cx="1109790" cy="437362"/>
          </a:xfrm>
        </p:grpSpPr>
        <p:sp>
          <p:nvSpPr>
            <p:cNvPr id="42" name="Freeform 42"/>
            <p:cNvSpPr/>
            <p:nvPr/>
          </p:nvSpPr>
          <p:spPr>
            <a:xfrm>
              <a:off x="0" y="0"/>
              <a:ext cx="1109790" cy="437362"/>
            </a:xfrm>
            <a:custGeom>
              <a:avLst/>
              <a:gdLst/>
              <a:ahLst/>
              <a:cxnLst/>
              <a:rect l="l" t="t" r="r" b="b"/>
              <a:pathLst>
                <a:path w="1109790" h="437362">
                  <a:moveTo>
                    <a:pt x="0" y="0"/>
                  </a:moveTo>
                  <a:lnTo>
                    <a:pt x="1109790" y="0"/>
                  </a:lnTo>
                  <a:lnTo>
                    <a:pt x="1109790" y="437362"/>
                  </a:lnTo>
                  <a:lnTo>
                    <a:pt x="0" y="437362"/>
                  </a:lnTo>
                  <a:close/>
                </a:path>
              </a:pathLst>
            </a:custGeom>
            <a:solidFill>
              <a:srgbClr val="A4E473"/>
            </a:solidFill>
          </p:spPr>
          <p:txBody>
            <a:bodyPr/>
            <a:lstStyle/>
            <a:p>
              <a:pPr defTabSz="609630"/>
              <a:endParaRPr lang="en-US" sz="1200">
                <a:solidFill>
                  <a:prstClr val="black"/>
                </a:solidFill>
                <a:latin typeface="Calibri"/>
              </a:endParaRPr>
            </a:p>
          </p:txBody>
        </p:sp>
        <p:sp>
          <p:nvSpPr>
            <p:cNvPr id="43" name="TextBox 43"/>
            <p:cNvSpPr txBox="1"/>
            <p:nvPr/>
          </p:nvSpPr>
          <p:spPr>
            <a:xfrm>
              <a:off x="0" y="-38100"/>
              <a:ext cx="1109790" cy="475462"/>
            </a:xfrm>
            <a:prstGeom prst="rect">
              <a:avLst/>
            </a:prstGeom>
          </p:spPr>
          <p:txBody>
            <a:bodyPr lIns="169333" tIns="169333" rIns="169333" bIns="169333" rtlCol="0" anchor="ctr"/>
            <a:lstStyle/>
            <a:p>
              <a:pPr algn="ctr" defTabSz="609630"/>
              <a:r>
                <a:rPr lang="en-US" sz="1867">
                  <a:solidFill>
                    <a:srgbClr val="000000"/>
                  </a:solidFill>
                  <a:latin typeface="Fira Sans Medium"/>
                </a:rPr>
                <a:t>Analytical and clinical validation</a:t>
              </a:r>
            </a:p>
          </p:txBody>
        </p:sp>
      </p:grpSp>
      <p:sp>
        <p:nvSpPr>
          <p:cNvPr id="53" name="TextBox 53"/>
          <p:cNvSpPr txBox="1"/>
          <p:nvPr/>
        </p:nvSpPr>
        <p:spPr>
          <a:xfrm>
            <a:off x="586427" y="519126"/>
            <a:ext cx="5098638" cy="2215991"/>
          </a:xfrm>
          <a:prstGeom prst="rect">
            <a:avLst/>
          </a:prstGeom>
        </p:spPr>
        <p:txBody>
          <a:bodyPr wrap="square" lIns="0" tIns="0" rIns="0" bIns="0" rtlCol="0" anchor="t">
            <a:spAutoFit/>
          </a:bodyPr>
          <a:lstStyle/>
          <a:p>
            <a:pPr defTabSz="609630"/>
            <a:r>
              <a:rPr lang="en-US" sz="3600" b="1">
                <a:solidFill>
                  <a:srgbClr val="000000"/>
                </a:solidFill>
                <a:latin typeface="Fira Sans"/>
              </a:rPr>
              <a:t>Regulatory Considerations on Artificial Intelligence for Health</a:t>
            </a:r>
            <a:endParaRPr lang="en-US" sz="3600" b="1">
              <a:solidFill>
                <a:srgbClr val="000000"/>
              </a:solidFill>
              <a:latin typeface="Fira Sans Light"/>
            </a:endParaRPr>
          </a:p>
        </p:txBody>
      </p:sp>
      <p:cxnSp>
        <p:nvCxnSpPr>
          <p:cNvPr id="62" name="Straight Connector 61">
            <a:extLst>
              <a:ext uri="{FF2B5EF4-FFF2-40B4-BE49-F238E27FC236}">
                <a16:creationId xmlns:a16="http://schemas.microsoft.com/office/drawing/2014/main" id="{0D195675-3AB0-4483-C678-7E1C77129F30}"/>
              </a:ext>
            </a:extLst>
          </p:cNvPr>
          <p:cNvCxnSpPr>
            <a:cxnSpLocks/>
          </p:cNvCxnSpPr>
          <p:nvPr/>
        </p:nvCxnSpPr>
        <p:spPr>
          <a:xfrm>
            <a:off x="6756400" y="1092201"/>
            <a:ext cx="0" cy="5207087"/>
          </a:xfrm>
          <a:prstGeom prst="line">
            <a:avLst/>
          </a:prstGeom>
        </p:spPr>
        <p:style>
          <a:lnRef idx="2">
            <a:schemeClr val="dk1"/>
          </a:lnRef>
          <a:fillRef idx="0">
            <a:schemeClr val="dk1"/>
          </a:fillRef>
          <a:effectRef idx="1">
            <a:schemeClr val="dk1"/>
          </a:effectRef>
          <a:fontRef idx="minor">
            <a:schemeClr val="tx1"/>
          </a:fontRef>
        </p:style>
      </p:cxnSp>
      <p:cxnSp>
        <p:nvCxnSpPr>
          <p:cNvPr id="7168" name="Straight Connector 7167">
            <a:extLst>
              <a:ext uri="{FF2B5EF4-FFF2-40B4-BE49-F238E27FC236}">
                <a16:creationId xmlns:a16="http://schemas.microsoft.com/office/drawing/2014/main" id="{DCC6983A-9592-68EA-B1F2-38E84FFCDD6F}"/>
              </a:ext>
            </a:extLst>
          </p:cNvPr>
          <p:cNvCxnSpPr>
            <a:cxnSpLocks/>
          </p:cNvCxnSpPr>
          <p:nvPr/>
        </p:nvCxnSpPr>
        <p:spPr>
          <a:xfrm>
            <a:off x="5685065" y="4219638"/>
            <a:ext cx="1071335" cy="0"/>
          </a:xfrm>
          <a:prstGeom prst="line">
            <a:avLst/>
          </a:prstGeom>
        </p:spPr>
        <p:style>
          <a:lnRef idx="2">
            <a:schemeClr val="dk1"/>
          </a:lnRef>
          <a:fillRef idx="0">
            <a:schemeClr val="dk1"/>
          </a:fillRef>
          <a:effectRef idx="1">
            <a:schemeClr val="dk1"/>
          </a:effectRef>
          <a:fontRef idx="minor">
            <a:schemeClr val="tx1"/>
          </a:fontRef>
        </p:style>
      </p:cxnSp>
      <p:sp>
        <p:nvSpPr>
          <p:cNvPr id="7173" name="AutoShape 18">
            <a:extLst>
              <a:ext uri="{FF2B5EF4-FFF2-40B4-BE49-F238E27FC236}">
                <a16:creationId xmlns:a16="http://schemas.microsoft.com/office/drawing/2014/main" id="{E38BDAF0-439B-4F31-A84B-DAA0533DD9D7}"/>
              </a:ext>
            </a:extLst>
          </p:cNvPr>
          <p:cNvSpPr/>
          <p:nvPr/>
        </p:nvSpPr>
        <p:spPr>
          <a:xfrm>
            <a:off x="6756399" y="3285373"/>
            <a:ext cx="1627983" cy="0"/>
          </a:xfrm>
          <a:prstGeom prst="line">
            <a:avLst/>
          </a:prstGeom>
          <a:ln w="28575" cap="rnd">
            <a:solidFill>
              <a:srgbClr val="000000"/>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7174" name="AutoShape 18">
            <a:extLst>
              <a:ext uri="{FF2B5EF4-FFF2-40B4-BE49-F238E27FC236}">
                <a16:creationId xmlns:a16="http://schemas.microsoft.com/office/drawing/2014/main" id="{861C6FE9-24F2-137C-BFBB-17E45BBF360F}"/>
              </a:ext>
            </a:extLst>
          </p:cNvPr>
          <p:cNvSpPr/>
          <p:nvPr/>
        </p:nvSpPr>
        <p:spPr>
          <a:xfrm>
            <a:off x="6756399" y="2311400"/>
            <a:ext cx="1627983" cy="0"/>
          </a:xfrm>
          <a:prstGeom prst="line">
            <a:avLst/>
          </a:prstGeom>
          <a:ln w="28575" cap="rnd">
            <a:solidFill>
              <a:srgbClr val="000000"/>
            </a:solidFill>
            <a:prstDash val="solid"/>
            <a:headEnd type="none" w="sm" len="sm"/>
            <a:tailEnd type="triangle" w="lg" len="med"/>
          </a:ln>
        </p:spPr>
        <p:txBody>
          <a:bodyPr/>
          <a:lstStyle/>
          <a:p>
            <a:pPr defTabSz="609630"/>
            <a:endParaRPr lang="en-US" sz="1200">
              <a:solidFill>
                <a:prstClr val="black"/>
              </a:solidFill>
              <a:latin typeface="Calibri"/>
            </a:endParaRPr>
          </a:p>
        </p:txBody>
      </p:sp>
      <p:sp>
        <p:nvSpPr>
          <p:cNvPr id="7175" name="AutoShape 18">
            <a:extLst>
              <a:ext uri="{FF2B5EF4-FFF2-40B4-BE49-F238E27FC236}">
                <a16:creationId xmlns:a16="http://schemas.microsoft.com/office/drawing/2014/main" id="{18900393-9E55-D113-121F-36BB3F1AB4ED}"/>
              </a:ext>
            </a:extLst>
          </p:cNvPr>
          <p:cNvSpPr/>
          <p:nvPr/>
        </p:nvSpPr>
        <p:spPr>
          <a:xfrm>
            <a:off x="6766831" y="1092200"/>
            <a:ext cx="1627983" cy="0"/>
          </a:xfrm>
          <a:prstGeom prst="line">
            <a:avLst/>
          </a:prstGeom>
          <a:ln w="28575" cap="rnd">
            <a:solidFill>
              <a:srgbClr val="000000"/>
            </a:solidFill>
            <a:prstDash val="solid"/>
            <a:headEnd type="none" w="sm" len="sm"/>
            <a:tailEnd type="triangle" w="lg" len="med"/>
          </a:ln>
        </p:spPr>
        <p:txBody>
          <a:bodyPr/>
          <a:lstStyle/>
          <a:p>
            <a:pPr defTabSz="609630"/>
            <a:endParaRPr lang="en-US" sz="1200">
              <a:solidFill>
                <a:prstClr val="black"/>
              </a:solidFill>
              <a:latin typeface="Calibri"/>
            </a:endParaRPr>
          </a:p>
        </p:txBody>
      </p:sp>
      <p:grpSp>
        <p:nvGrpSpPr>
          <p:cNvPr id="5" name="Group 4">
            <a:extLst>
              <a:ext uri="{FF2B5EF4-FFF2-40B4-BE49-F238E27FC236}">
                <a16:creationId xmlns:a16="http://schemas.microsoft.com/office/drawing/2014/main" id="{4E4D1758-E151-E6BA-A42D-A81B43F834A4}"/>
              </a:ext>
            </a:extLst>
          </p:cNvPr>
          <p:cNvGrpSpPr/>
          <p:nvPr/>
        </p:nvGrpSpPr>
        <p:grpSpPr>
          <a:xfrm>
            <a:off x="221558" y="495059"/>
            <a:ext cx="136661" cy="6029684"/>
            <a:chOff x="300705" y="1863698"/>
            <a:chExt cx="193528" cy="4397999"/>
          </a:xfrm>
        </p:grpSpPr>
        <p:sp>
          <p:nvSpPr>
            <p:cNvPr id="6" name="Rectangle 5">
              <a:extLst>
                <a:ext uri="{FF2B5EF4-FFF2-40B4-BE49-F238E27FC236}">
                  <a16:creationId xmlns:a16="http://schemas.microsoft.com/office/drawing/2014/main" id="{2C21B7A1-5EC4-0C3A-D4B1-71A2180A3C48}"/>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C2C8D468-11E8-9B70-C7A2-5665AE7D69D9}"/>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F1B0902-94C9-0B8D-7019-3433EC599A29}"/>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B5D77-C6E8-3E39-D81B-330494E22BC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F70163-9520-1E67-ED18-8AC4D538C22C}"/>
              </a:ext>
            </a:extLst>
          </p:cNvPr>
          <p:cNvSpPr txBox="1"/>
          <p:nvPr/>
        </p:nvSpPr>
        <p:spPr>
          <a:xfrm>
            <a:off x="519048" y="467814"/>
            <a:ext cx="1150199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D9ADB"/>
                </a:solidFill>
                <a:effectLst/>
                <a:uLnTx/>
                <a:uFillTx/>
                <a:latin typeface="Arial"/>
                <a:ea typeface="+mn-ea"/>
                <a:cs typeface="+mn-cs"/>
              </a:rPr>
              <a:t>WHO’s Working Group on Regulatory Considerations for AI in Health</a:t>
            </a:r>
          </a:p>
        </p:txBody>
      </p:sp>
      <p:grpSp>
        <p:nvGrpSpPr>
          <p:cNvPr id="3" name="Group 2">
            <a:extLst>
              <a:ext uri="{FF2B5EF4-FFF2-40B4-BE49-F238E27FC236}">
                <a16:creationId xmlns:a16="http://schemas.microsoft.com/office/drawing/2014/main" id="{C20568CF-36C2-1F02-D07D-E57C2905F601}"/>
              </a:ext>
            </a:extLst>
          </p:cNvPr>
          <p:cNvGrpSpPr/>
          <p:nvPr/>
        </p:nvGrpSpPr>
        <p:grpSpPr>
          <a:xfrm>
            <a:off x="221558" y="495059"/>
            <a:ext cx="136661" cy="6029684"/>
            <a:chOff x="300705" y="1863698"/>
            <a:chExt cx="193528" cy="4397999"/>
          </a:xfrm>
        </p:grpSpPr>
        <p:sp>
          <p:nvSpPr>
            <p:cNvPr id="4" name="Rectangle 3">
              <a:extLst>
                <a:ext uri="{FF2B5EF4-FFF2-40B4-BE49-F238E27FC236}">
                  <a16:creationId xmlns:a16="http://schemas.microsoft.com/office/drawing/2014/main" id="{B48771DD-2C6E-F66B-5F8E-8D5BCD591238}"/>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4CC28B61-B4A9-CDF9-D939-DB23595FB7F5}"/>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038657-3ED7-1308-F60F-C322038ADC20}"/>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847554BA-5EA1-691C-3ACB-3C07D3799E2F}"/>
              </a:ext>
            </a:extLst>
          </p:cNvPr>
          <p:cNvSpPr txBox="1"/>
          <p:nvPr/>
        </p:nvSpPr>
        <p:spPr>
          <a:xfrm>
            <a:off x="387934" y="895419"/>
            <a:ext cx="11501994" cy="461665"/>
          </a:xfrm>
          <a:prstGeom prst="rect">
            <a:avLst/>
          </a:prstGeom>
          <a:noFill/>
        </p:spPr>
        <p:txBody>
          <a:bodyPr wrap="square" rtlCol="0">
            <a:spAutoFit/>
          </a:bodyPr>
          <a:lstStyle/>
          <a:p>
            <a:pPr algn="ctr"/>
            <a:r>
              <a:rPr lang="en-US" sz="2400" b="1">
                <a:solidFill>
                  <a:schemeClr val="tx2">
                    <a:lumMod val="90000"/>
                    <a:lumOff val="10000"/>
                  </a:schemeClr>
                </a:solidFill>
              </a:rPr>
              <a:t>EXPERT MEMBERS</a:t>
            </a:r>
          </a:p>
        </p:txBody>
      </p:sp>
      <p:grpSp>
        <p:nvGrpSpPr>
          <p:cNvPr id="13" name="Group 12">
            <a:extLst>
              <a:ext uri="{FF2B5EF4-FFF2-40B4-BE49-F238E27FC236}">
                <a16:creationId xmlns:a16="http://schemas.microsoft.com/office/drawing/2014/main" id="{C28A4CD0-FE1A-4BCE-2620-B74AB7AD1307}"/>
              </a:ext>
            </a:extLst>
          </p:cNvPr>
          <p:cNvGrpSpPr/>
          <p:nvPr/>
        </p:nvGrpSpPr>
        <p:grpSpPr>
          <a:xfrm>
            <a:off x="365746" y="1461071"/>
            <a:ext cx="2318287" cy="1521173"/>
            <a:chOff x="358216" y="1515139"/>
            <a:chExt cx="2318287" cy="1521173"/>
          </a:xfrm>
        </p:grpSpPr>
        <p:pic>
          <p:nvPicPr>
            <p:cNvPr id="1026" name="Picture 2">
              <a:extLst>
                <a:ext uri="{FF2B5EF4-FFF2-40B4-BE49-F238E27FC236}">
                  <a16:creationId xmlns:a16="http://schemas.microsoft.com/office/drawing/2014/main" id="{52ED1469-7DA3-24A3-5A1D-2F4548A8C5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58" r="2386"/>
            <a:stretch/>
          </p:blipFill>
          <p:spPr bwMode="auto">
            <a:xfrm>
              <a:off x="931914" y="1515139"/>
              <a:ext cx="1113873" cy="1115568"/>
            </a:xfrm>
            <a:prstGeom prst="round2Diag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747A17-88D6-6E05-3213-74F63A8F95EF}"/>
                </a:ext>
              </a:extLst>
            </p:cNvPr>
            <p:cNvSpPr txBox="1"/>
            <p:nvPr/>
          </p:nvSpPr>
          <p:spPr>
            <a:xfrm>
              <a:off x="358216" y="2605425"/>
              <a:ext cx="2318287" cy="430887"/>
            </a:xfrm>
            <a:prstGeom prst="rect">
              <a:avLst/>
            </a:prstGeom>
            <a:noFill/>
          </p:spPr>
          <p:txBody>
            <a:bodyPr wrap="square" rtlCol="0" anchor="ctr">
              <a:spAutoFit/>
            </a:bodyPr>
            <a:lstStyle/>
            <a:p>
              <a:pPr algn="ctr"/>
              <a:r>
                <a:rPr lang="en-US" sz="1100" b="1">
                  <a:solidFill>
                    <a:schemeClr val="tx2">
                      <a:lumMod val="90000"/>
                      <a:lumOff val="10000"/>
                    </a:schemeClr>
                  </a:solidFill>
                </a:rPr>
                <a:t>Justice </a:t>
              </a:r>
              <a:r>
                <a:rPr lang="en-US" sz="1100" b="1" err="1">
                  <a:solidFill>
                    <a:schemeClr val="tx2">
                      <a:lumMod val="90000"/>
                      <a:lumOff val="10000"/>
                    </a:schemeClr>
                  </a:solidFill>
                </a:rPr>
                <a:t>Prathiba</a:t>
              </a:r>
              <a:r>
                <a:rPr lang="en-US" sz="1100" b="1">
                  <a:solidFill>
                    <a:schemeClr val="tx2">
                      <a:lumMod val="90000"/>
                      <a:lumOff val="10000"/>
                    </a:schemeClr>
                  </a:solidFill>
                </a:rPr>
                <a:t> M. Singh</a:t>
              </a:r>
            </a:p>
            <a:p>
              <a:pPr algn="ctr"/>
              <a:r>
                <a:rPr lang="en-US" sz="1100">
                  <a:solidFill>
                    <a:schemeClr val="tx2">
                      <a:lumMod val="90000"/>
                      <a:lumOff val="10000"/>
                    </a:schemeClr>
                  </a:solidFill>
                </a:rPr>
                <a:t>Judge, High Court of Delhi, India </a:t>
              </a:r>
            </a:p>
          </p:txBody>
        </p:sp>
      </p:grpSp>
      <p:grpSp>
        <p:nvGrpSpPr>
          <p:cNvPr id="27" name="Group 26">
            <a:extLst>
              <a:ext uri="{FF2B5EF4-FFF2-40B4-BE49-F238E27FC236}">
                <a16:creationId xmlns:a16="http://schemas.microsoft.com/office/drawing/2014/main" id="{0F501511-2B57-FED6-B9DD-D20130F2B49B}"/>
              </a:ext>
            </a:extLst>
          </p:cNvPr>
          <p:cNvGrpSpPr/>
          <p:nvPr/>
        </p:nvGrpSpPr>
        <p:grpSpPr>
          <a:xfrm>
            <a:off x="598741" y="5143129"/>
            <a:ext cx="1787323" cy="1549590"/>
            <a:chOff x="591211" y="5197197"/>
            <a:chExt cx="1787323" cy="1549590"/>
          </a:xfrm>
        </p:grpSpPr>
        <p:pic>
          <p:nvPicPr>
            <p:cNvPr id="1032" name="Picture 8" descr="Ricardo Baptista Leite | The Obama Foundation">
              <a:extLst>
                <a:ext uri="{FF2B5EF4-FFF2-40B4-BE49-F238E27FC236}">
                  <a16:creationId xmlns:a16="http://schemas.microsoft.com/office/drawing/2014/main" id="{E80291F6-D54A-2355-FCDA-F30BBC06AD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 r="81"/>
            <a:stretch/>
          </p:blipFill>
          <p:spPr bwMode="auto">
            <a:xfrm>
              <a:off x="930219" y="5197197"/>
              <a:ext cx="1115568" cy="1115568"/>
            </a:xfrm>
            <a:prstGeom prst="round2Diag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7C9B285-CEB3-075C-647F-3315EE5488CE}"/>
                </a:ext>
              </a:extLst>
            </p:cNvPr>
            <p:cNvSpPr txBox="1"/>
            <p:nvPr/>
          </p:nvSpPr>
          <p:spPr>
            <a:xfrm>
              <a:off x="591211" y="6315900"/>
              <a:ext cx="1787323" cy="430887"/>
            </a:xfrm>
            <a:prstGeom prst="rect">
              <a:avLst/>
            </a:prstGeom>
            <a:noFill/>
          </p:spPr>
          <p:txBody>
            <a:bodyPr wrap="square" rtlCol="0">
              <a:spAutoFit/>
            </a:bodyPr>
            <a:lstStyle/>
            <a:p>
              <a:pPr algn="ctr"/>
              <a:r>
                <a:rPr lang="en-US" sz="1100" b="1" i="0">
                  <a:solidFill>
                    <a:schemeClr val="tx2">
                      <a:lumMod val="90000"/>
                      <a:lumOff val="10000"/>
                    </a:schemeClr>
                  </a:solidFill>
                  <a:effectLst/>
                </a:rPr>
                <a:t>Dr. Ricardo Baptista Leite</a:t>
              </a:r>
            </a:p>
            <a:p>
              <a:pPr algn="ctr"/>
              <a:r>
                <a:rPr lang="en-US" sz="1100" i="0">
                  <a:solidFill>
                    <a:schemeClr val="tx2">
                      <a:lumMod val="90000"/>
                      <a:lumOff val="10000"/>
                    </a:schemeClr>
                  </a:solidFill>
                  <a:effectLst/>
                </a:rPr>
                <a:t>CEO of </a:t>
              </a:r>
              <a:r>
                <a:rPr lang="en-US" sz="1100" i="0" err="1">
                  <a:solidFill>
                    <a:schemeClr val="tx2">
                      <a:lumMod val="90000"/>
                      <a:lumOff val="10000"/>
                    </a:schemeClr>
                  </a:solidFill>
                  <a:effectLst/>
                </a:rPr>
                <a:t>HealthAI</a:t>
              </a:r>
              <a:endParaRPr lang="en-US" sz="1100">
                <a:solidFill>
                  <a:schemeClr val="tx2">
                    <a:lumMod val="90000"/>
                    <a:lumOff val="10000"/>
                  </a:schemeClr>
                </a:solidFill>
              </a:endParaRPr>
            </a:p>
          </p:txBody>
        </p:sp>
      </p:grpSp>
      <p:grpSp>
        <p:nvGrpSpPr>
          <p:cNvPr id="23" name="Group 22">
            <a:extLst>
              <a:ext uri="{FF2B5EF4-FFF2-40B4-BE49-F238E27FC236}">
                <a16:creationId xmlns:a16="http://schemas.microsoft.com/office/drawing/2014/main" id="{6320C0C4-4D63-19F5-5A06-BAC11422239E}"/>
              </a:ext>
            </a:extLst>
          </p:cNvPr>
          <p:cNvGrpSpPr/>
          <p:nvPr/>
        </p:nvGrpSpPr>
        <p:grpSpPr>
          <a:xfrm>
            <a:off x="4239731" y="1462275"/>
            <a:ext cx="2723420" cy="1671138"/>
            <a:chOff x="123163" y="3454363"/>
            <a:chExt cx="2723420" cy="1671138"/>
          </a:xfrm>
        </p:grpSpPr>
        <p:pic>
          <p:nvPicPr>
            <p:cNvPr id="1030" name="Picture 6">
              <a:extLst>
                <a:ext uri="{FF2B5EF4-FFF2-40B4-BE49-F238E27FC236}">
                  <a16:creationId xmlns:a16="http://schemas.microsoft.com/office/drawing/2014/main" id="{1C651EC4-BF50-CF23-3F61-6A7CD5EF4A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930" b="9000"/>
            <a:stretch/>
          </p:blipFill>
          <p:spPr bwMode="auto">
            <a:xfrm flipH="1">
              <a:off x="931066" y="3454363"/>
              <a:ext cx="1115568" cy="1115568"/>
            </a:xfrm>
            <a:prstGeom prst="round2Diag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91D9A38-3512-B227-0ECE-DF8E46535645}"/>
                </a:ext>
              </a:extLst>
            </p:cNvPr>
            <p:cNvSpPr txBox="1"/>
            <p:nvPr/>
          </p:nvSpPr>
          <p:spPr>
            <a:xfrm>
              <a:off x="123163" y="4525337"/>
              <a:ext cx="2723420" cy="600164"/>
            </a:xfrm>
            <a:prstGeom prst="rect">
              <a:avLst/>
            </a:prstGeom>
            <a:noFill/>
          </p:spPr>
          <p:txBody>
            <a:bodyPr wrap="square" rtlCol="0">
              <a:spAutoFit/>
            </a:bodyPr>
            <a:lstStyle/>
            <a:p>
              <a:pPr algn="ctr" fontAlgn="ctr"/>
              <a:r>
                <a:rPr lang="en-US" sz="1100" b="1" i="0" u="none" strike="noStrike">
                  <a:solidFill>
                    <a:schemeClr val="tx2">
                      <a:lumMod val="90000"/>
                      <a:lumOff val="10000"/>
                    </a:schemeClr>
                  </a:solidFill>
                  <a:effectLst/>
                  <a:latin typeface="+mn-lt"/>
                </a:rPr>
                <a:t>Prof. Dean Ho</a:t>
              </a:r>
            </a:p>
            <a:p>
              <a:pPr algn="ctr" fontAlgn="ctr"/>
              <a:r>
                <a:rPr lang="en-US" sz="1100" b="0" i="0" u="none" strike="noStrike">
                  <a:solidFill>
                    <a:schemeClr val="tx2">
                      <a:lumMod val="90000"/>
                      <a:lumOff val="10000"/>
                    </a:schemeClr>
                  </a:solidFill>
                  <a:effectLst/>
                  <a:latin typeface="+mn-lt"/>
                </a:rPr>
                <a:t>Provost’s Chair Professor</a:t>
              </a:r>
              <a:br>
                <a:rPr lang="en-US" sz="1100" b="0" i="0" u="none" strike="noStrike">
                  <a:solidFill>
                    <a:schemeClr val="tx2">
                      <a:lumMod val="90000"/>
                      <a:lumOff val="10000"/>
                    </a:schemeClr>
                  </a:solidFill>
                  <a:effectLst/>
                  <a:latin typeface="+mn-lt"/>
                </a:rPr>
              </a:br>
              <a:r>
                <a:rPr lang="en-US" sz="1100" b="0" i="0" u="none" strike="noStrike">
                  <a:solidFill>
                    <a:schemeClr val="tx2">
                      <a:lumMod val="90000"/>
                      <a:lumOff val="10000"/>
                    </a:schemeClr>
                  </a:solidFill>
                  <a:effectLst/>
                  <a:latin typeface="+mn-lt"/>
                </a:rPr>
                <a:t>Director, NUS, Singapore</a:t>
              </a:r>
            </a:p>
          </p:txBody>
        </p:sp>
      </p:grpSp>
      <p:grpSp>
        <p:nvGrpSpPr>
          <p:cNvPr id="19" name="Group 18">
            <a:extLst>
              <a:ext uri="{FF2B5EF4-FFF2-40B4-BE49-F238E27FC236}">
                <a16:creationId xmlns:a16="http://schemas.microsoft.com/office/drawing/2014/main" id="{42FE95DD-41E9-5C09-F6B5-632C3A5AEA1A}"/>
              </a:ext>
            </a:extLst>
          </p:cNvPr>
          <p:cNvGrpSpPr/>
          <p:nvPr/>
        </p:nvGrpSpPr>
        <p:grpSpPr>
          <a:xfrm>
            <a:off x="10211970" y="1385644"/>
            <a:ext cx="1681166" cy="1610915"/>
            <a:chOff x="4838253" y="2002751"/>
            <a:chExt cx="1681166" cy="1610915"/>
          </a:xfrm>
        </p:grpSpPr>
        <p:pic>
          <p:nvPicPr>
            <p:cNvPr id="2050" name="Picture 2" descr="DR S">
              <a:extLst>
                <a:ext uri="{FF2B5EF4-FFF2-40B4-BE49-F238E27FC236}">
                  <a16:creationId xmlns:a16="http://schemas.microsoft.com/office/drawing/2014/main" id="{CDA2FCB3-DDFC-A80B-2E63-457428C65F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159407" y="2002751"/>
              <a:ext cx="1137155" cy="1137155"/>
            </a:xfrm>
            <a:prstGeom prst="round2Diag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B61095-E1B1-CDDE-D12C-F3673BD1D7DE}"/>
                </a:ext>
              </a:extLst>
            </p:cNvPr>
            <p:cNvSpPr txBox="1"/>
            <p:nvPr/>
          </p:nvSpPr>
          <p:spPr>
            <a:xfrm>
              <a:off x="4838253" y="3152001"/>
              <a:ext cx="1681166" cy="461665"/>
            </a:xfrm>
            <a:prstGeom prst="rect">
              <a:avLst/>
            </a:prstGeom>
            <a:noFill/>
          </p:spPr>
          <p:txBody>
            <a:bodyPr wrap="none" rtlCol="0">
              <a:spAutoFit/>
            </a:bodyPr>
            <a:lstStyle/>
            <a:p>
              <a:pPr algn="ctr"/>
              <a:r>
                <a:rPr lang="en-US" sz="1200">
                  <a:solidFill>
                    <a:srgbClr val="002060"/>
                  </a:solidFill>
                </a:rPr>
                <a:t>Dr. </a:t>
              </a:r>
              <a:r>
                <a:rPr lang="en-US" sz="1200" b="0" i="0">
                  <a:solidFill>
                    <a:srgbClr val="002060"/>
                  </a:solidFill>
                  <a:effectLst/>
                </a:rPr>
                <a:t>Robert </a:t>
              </a:r>
              <a:r>
                <a:rPr lang="en-US" sz="1200" b="0" i="0" err="1">
                  <a:solidFill>
                    <a:srgbClr val="002060"/>
                  </a:solidFill>
                  <a:effectLst/>
                </a:rPr>
                <a:t>Ssekitoleko</a:t>
              </a:r>
              <a:endParaRPr lang="en-US" sz="1200" b="0" i="0">
                <a:solidFill>
                  <a:srgbClr val="002060"/>
                </a:solidFill>
                <a:effectLst/>
              </a:endParaRPr>
            </a:p>
            <a:p>
              <a:pPr algn="ctr"/>
              <a:r>
                <a:rPr lang="en-US" sz="1200">
                  <a:solidFill>
                    <a:srgbClr val="002060"/>
                  </a:solidFill>
                </a:rPr>
                <a:t>(Makerere Uni, Uganda)</a:t>
              </a:r>
              <a:endParaRPr lang="en-US" sz="1200" b="0" i="0">
                <a:solidFill>
                  <a:srgbClr val="002060"/>
                </a:solidFill>
                <a:effectLst/>
              </a:endParaRPr>
            </a:p>
          </p:txBody>
        </p:sp>
      </p:grpSp>
      <p:grpSp>
        <p:nvGrpSpPr>
          <p:cNvPr id="18" name="Group 17">
            <a:extLst>
              <a:ext uri="{FF2B5EF4-FFF2-40B4-BE49-F238E27FC236}">
                <a16:creationId xmlns:a16="http://schemas.microsoft.com/office/drawing/2014/main" id="{AE831C8E-872A-A2FC-A96D-38C556D81DAE}"/>
              </a:ext>
            </a:extLst>
          </p:cNvPr>
          <p:cNvGrpSpPr>
            <a:grpSpLocks noChangeAspect="1"/>
          </p:cNvGrpSpPr>
          <p:nvPr/>
        </p:nvGrpSpPr>
        <p:grpSpPr>
          <a:xfrm>
            <a:off x="6589959" y="1443994"/>
            <a:ext cx="1734562" cy="1564760"/>
            <a:chOff x="4819578" y="3613655"/>
            <a:chExt cx="1734562" cy="1564760"/>
          </a:xfrm>
        </p:grpSpPr>
        <p:pic>
          <p:nvPicPr>
            <p:cNvPr id="2052" name="Picture 4" descr="Dr. Abdelrahman Al Mahmoud - AI for All">
              <a:extLst>
                <a:ext uri="{FF2B5EF4-FFF2-40B4-BE49-F238E27FC236}">
                  <a16:creationId xmlns:a16="http://schemas.microsoft.com/office/drawing/2014/main" id="{9EC4919B-304E-55E7-DB1B-AEF3CE332BB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159406" y="3613655"/>
              <a:ext cx="1137155" cy="1137155"/>
            </a:xfrm>
            <a:prstGeom prst="round2Diag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CE57384-0BED-3518-346B-09662D31C4D0}"/>
                </a:ext>
              </a:extLst>
            </p:cNvPr>
            <p:cNvSpPr txBox="1"/>
            <p:nvPr/>
          </p:nvSpPr>
          <p:spPr>
            <a:xfrm>
              <a:off x="4819578" y="4716750"/>
              <a:ext cx="1734562" cy="461665"/>
            </a:xfrm>
            <a:prstGeom prst="rect">
              <a:avLst/>
            </a:prstGeom>
            <a:noFill/>
          </p:spPr>
          <p:txBody>
            <a:bodyPr wrap="square">
              <a:spAutoFit/>
            </a:bodyPr>
            <a:lstStyle/>
            <a:p>
              <a:pPr algn="ctr"/>
              <a:r>
                <a:rPr lang="en-US" sz="1200">
                  <a:solidFill>
                    <a:srgbClr val="002060"/>
                  </a:solidFill>
                </a:rPr>
                <a:t>Dr. Abdelrahman Al Mahmoud (UAE </a:t>
              </a:r>
              <a:r>
                <a:rPr lang="en-US" sz="1200" err="1">
                  <a:solidFill>
                    <a:srgbClr val="002060"/>
                  </a:solidFill>
                </a:rPr>
                <a:t>MoAI</a:t>
              </a:r>
              <a:r>
                <a:rPr lang="en-US" sz="1200">
                  <a:solidFill>
                    <a:srgbClr val="002060"/>
                  </a:solidFill>
                </a:rPr>
                <a:t>)</a:t>
              </a:r>
            </a:p>
          </p:txBody>
        </p:sp>
      </p:grpSp>
      <p:grpSp>
        <p:nvGrpSpPr>
          <p:cNvPr id="46" name="Group 45">
            <a:extLst>
              <a:ext uri="{FF2B5EF4-FFF2-40B4-BE49-F238E27FC236}">
                <a16:creationId xmlns:a16="http://schemas.microsoft.com/office/drawing/2014/main" id="{C2696727-C9BF-732E-10C1-DBD9B082D86D}"/>
              </a:ext>
            </a:extLst>
          </p:cNvPr>
          <p:cNvGrpSpPr/>
          <p:nvPr/>
        </p:nvGrpSpPr>
        <p:grpSpPr>
          <a:xfrm>
            <a:off x="2607178" y="1450989"/>
            <a:ext cx="1970411" cy="1560934"/>
            <a:chOff x="2719641" y="1517412"/>
            <a:chExt cx="1970411" cy="1560934"/>
          </a:xfrm>
        </p:grpSpPr>
        <p:pic>
          <p:nvPicPr>
            <p:cNvPr id="24" name="Picture 2" descr="Marco Marsella (@marsemo) / X">
              <a:extLst>
                <a:ext uri="{FF2B5EF4-FFF2-40B4-BE49-F238E27FC236}">
                  <a16:creationId xmlns:a16="http://schemas.microsoft.com/office/drawing/2014/main" id="{B8BB806E-C59B-FBCE-DD85-708D8270B0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2309" y="1517412"/>
              <a:ext cx="1111022" cy="1111022"/>
            </a:xfrm>
            <a:prstGeom prst="round2Diag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F44A09A-8858-8310-4FDE-68D4918ADA95}"/>
                </a:ext>
              </a:extLst>
            </p:cNvPr>
            <p:cNvSpPr txBox="1"/>
            <p:nvPr/>
          </p:nvSpPr>
          <p:spPr>
            <a:xfrm>
              <a:off x="2719641" y="2616681"/>
              <a:ext cx="1970411" cy="461665"/>
            </a:xfrm>
            <a:prstGeom prst="rect">
              <a:avLst/>
            </a:prstGeom>
            <a:noFill/>
          </p:spPr>
          <p:txBody>
            <a:bodyPr wrap="square">
              <a:spAutoFit/>
            </a:bodyPr>
            <a:lstStyle/>
            <a:p>
              <a:pPr algn="ctr"/>
              <a:r>
                <a:rPr lang="en-US" sz="1200">
                  <a:solidFill>
                    <a:schemeClr val="tx2">
                      <a:lumMod val="90000"/>
                      <a:lumOff val="10000"/>
                    </a:schemeClr>
                  </a:solidFill>
                </a:rPr>
                <a:t>Dr. Marco Marsella (Director – Digital, DG SANTE)</a:t>
              </a:r>
            </a:p>
          </p:txBody>
        </p:sp>
      </p:grpSp>
      <p:grpSp>
        <p:nvGrpSpPr>
          <p:cNvPr id="29" name="Group 28">
            <a:extLst>
              <a:ext uri="{FF2B5EF4-FFF2-40B4-BE49-F238E27FC236}">
                <a16:creationId xmlns:a16="http://schemas.microsoft.com/office/drawing/2014/main" id="{54571FB0-8ECD-1237-73CA-E1466685C5C3}"/>
              </a:ext>
            </a:extLst>
          </p:cNvPr>
          <p:cNvGrpSpPr/>
          <p:nvPr/>
        </p:nvGrpSpPr>
        <p:grpSpPr>
          <a:xfrm>
            <a:off x="8233158" y="3221848"/>
            <a:ext cx="2180598" cy="1788883"/>
            <a:chOff x="6209247" y="3538373"/>
            <a:chExt cx="2180598" cy="1788883"/>
          </a:xfrm>
        </p:grpSpPr>
        <p:pic>
          <p:nvPicPr>
            <p:cNvPr id="2054" name="Picture 6" descr="Paulyne Wairimu">
              <a:extLst>
                <a:ext uri="{FF2B5EF4-FFF2-40B4-BE49-F238E27FC236}">
                  <a16:creationId xmlns:a16="http://schemas.microsoft.com/office/drawing/2014/main" id="{2AEC0428-014F-2B06-5BF0-B110DE92335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215" b="23007"/>
            <a:stretch/>
          </p:blipFill>
          <p:spPr bwMode="auto">
            <a:xfrm>
              <a:off x="6852842" y="3538373"/>
              <a:ext cx="1137155" cy="1137155"/>
            </a:xfrm>
            <a:prstGeom prst="round2Diag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5822B522-40E4-17B9-2718-07E73FF28BA4}"/>
                </a:ext>
              </a:extLst>
            </p:cNvPr>
            <p:cNvSpPr txBox="1"/>
            <p:nvPr/>
          </p:nvSpPr>
          <p:spPr>
            <a:xfrm>
              <a:off x="6209247" y="4680925"/>
              <a:ext cx="2180598" cy="646331"/>
            </a:xfrm>
            <a:prstGeom prst="rect">
              <a:avLst/>
            </a:prstGeom>
            <a:noFill/>
          </p:spPr>
          <p:txBody>
            <a:bodyPr wrap="square">
              <a:spAutoFit/>
            </a:bodyPr>
            <a:lstStyle/>
            <a:p>
              <a:pPr algn="ctr"/>
              <a:r>
                <a:rPr lang="en-US" sz="1200" b="0" i="0">
                  <a:solidFill>
                    <a:srgbClr val="002060"/>
                  </a:solidFill>
                  <a:effectLst/>
                </a:rPr>
                <a:t>Dr. Paulyne Wairimu</a:t>
              </a:r>
            </a:p>
            <a:p>
              <a:pPr algn="ctr"/>
              <a:r>
                <a:rPr lang="en-US" sz="1200">
                  <a:solidFill>
                    <a:srgbClr val="002060"/>
                  </a:solidFill>
                </a:rPr>
                <a:t>(Deputy Director at Pharmacy and Poisons Board Kenya)</a:t>
              </a:r>
            </a:p>
          </p:txBody>
        </p:sp>
      </p:grpSp>
      <p:grpSp>
        <p:nvGrpSpPr>
          <p:cNvPr id="32" name="Group 31">
            <a:extLst>
              <a:ext uri="{FF2B5EF4-FFF2-40B4-BE49-F238E27FC236}">
                <a16:creationId xmlns:a16="http://schemas.microsoft.com/office/drawing/2014/main" id="{EC7EA3D2-C66F-0092-90EF-CAE1D9DD6EE8}"/>
              </a:ext>
            </a:extLst>
          </p:cNvPr>
          <p:cNvGrpSpPr/>
          <p:nvPr/>
        </p:nvGrpSpPr>
        <p:grpSpPr>
          <a:xfrm>
            <a:off x="6503456" y="5131397"/>
            <a:ext cx="1988233" cy="1679275"/>
            <a:chOff x="6283177" y="5180974"/>
            <a:chExt cx="1988233" cy="1679275"/>
          </a:xfrm>
        </p:grpSpPr>
        <p:pic>
          <p:nvPicPr>
            <p:cNvPr id="2056" name="Picture 8">
              <a:extLst>
                <a:ext uri="{FF2B5EF4-FFF2-40B4-BE49-F238E27FC236}">
                  <a16:creationId xmlns:a16="http://schemas.microsoft.com/office/drawing/2014/main" id="{7BB4275F-B65D-DDA0-76FF-E4438049CE2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2333" b="12333"/>
            <a:stretch/>
          </p:blipFill>
          <p:spPr bwMode="auto">
            <a:xfrm>
              <a:off x="6852842" y="5180974"/>
              <a:ext cx="1153769" cy="1153769"/>
            </a:xfrm>
            <a:prstGeom prst="round2Diag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8D66C3F-ACE7-339B-FD35-721A2147BEBA}"/>
                </a:ext>
              </a:extLst>
            </p:cNvPr>
            <p:cNvSpPr txBox="1"/>
            <p:nvPr/>
          </p:nvSpPr>
          <p:spPr>
            <a:xfrm>
              <a:off x="6283177" y="6213918"/>
              <a:ext cx="1988233" cy="646331"/>
            </a:xfrm>
            <a:prstGeom prst="rect">
              <a:avLst/>
            </a:prstGeom>
            <a:noFill/>
          </p:spPr>
          <p:txBody>
            <a:bodyPr wrap="square">
              <a:spAutoFit/>
            </a:bodyPr>
            <a:lstStyle/>
            <a:p>
              <a:pPr algn="ctr"/>
              <a:r>
                <a:rPr lang="en-US" sz="1200" i="0">
                  <a:solidFill>
                    <a:srgbClr val="002060"/>
                  </a:solidFill>
                  <a:effectLst/>
                  <a:latin typeface="Aptos" panose="020B0004020202020204" pitchFamily="34" charset="0"/>
                </a:rPr>
                <a:t>Dr. George</a:t>
              </a:r>
              <a:r>
                <a:rPr lang="en-US" sz="1200">
                  <a:solidFill>
                    <a:srgbClr val="002060"/>
                  </a:solidFill>
                  <a:latin typeface="Aptos" panose="020B0004020202020204" pitchFamily="34" charset="0"/>
                </a:rPr>
                <a:t> </a:t>
              </a:r>
              <a:r>
                <a:rPr lang="en-US" sz="1200" i="0">
                  <a:solidFill>
                    <a:srgbClr val="002060"/>
                  </a:solidFill>
                  <a:effectLst/>
                  <a:latin typeface="Aptos" panose="020B0004020202020204" pitchFamily="34" charset="0"/>
                </a:rPr>
                <a:t>Mensah</a:t>
              </a:r>
            </a:p>
            <a:p>
              <a:pPr algn="ctr"/>
              <a:r>
                <a:rPr lang="en-US" sz="1200" i="0">
                  <a:solidFill>
                    <a:srgbClr val="002060"/>
                  </a:solidFill>
                  <a:effectLst/>
                  <a:latin typeface="Aptos" panose="020B0004020202020204" pitchFamily="34" charset="0"/>
                </a:rPr>
                <a:t>(Artica Institute </a:t>
              </a:r>
              <a:r>
                <a:rPr lang="en-US" sz="1200">
                  <a:solidFill>
                    <a:srgbClr val="002060"/>
                  </a:solidFill>
                  <a:latin typeface="Aptos" panose="020B0004020202020204" pitchFamily="34" charset="0"/>
                </a:rPr>
                <a:t>for Regulatory Affairs, </a:t>
              </a:r>
              <a:r>
                <a:rPr lang="en-US" sz="1200" i="0">
                  <a:solidFill>
                    <a:srgbClr val="002060"/>
                  </a:solidFill>
                  <a:effectLst/>
                  <a:latin typeface="Aptos" panose="020B0004020202020204" pitchFamily="34" charset="0"/>
                </a:rPr>
                <a:t>Ghana)</a:t>
              </a:r>
              <a:endParaRPr lang="en-US" sz="1200">
                <a:solidFill>
                  <a:srgbClr val="002060"/>
                </a:solidFill>
                <a:latin typeface="Aptos" panose="020B0004020202020204" pitchFamily="34" charset="0"/>
              </a:endParaRPr>
            </a:p>
          </p:txBody>
        </p:sp>
      </p:grpSp>
      <p:grpSp>
        <p:nvGrpSpPr>
          <p:cNvPr id="36" name="Group 35">
            <a:extLst>
              <a:ext uri="{FF2B5EF4-FFF2-40B4-BE49-F238E27FC236}">
                <a16:creationId xmlns:a16="http://schemas.microsoft.com/office/drawing/2014/main" id="{658F2AF5-A0BB-84EA-1675-3FF19517A45E}"/>
              </a:ext>
            </a:extLst>
          </p:cNvPr>
          <p:cNvGrpSpPr/>
          <p:nvPr/>
        </p:nvGrpSpPr>
        <p:grpSpPr>
          <a:xfrm>
            <a:off x="8734974" y="1443671"/>
            <a:ext cx="1364558" cy="1602757"/>
            <a:chOff x="8437728" y="1903305"/>
            <a:chExt cx="1364558" cy="1602757"/>
          </a:xfrm>
        </p:grpSpPr>
        <p:pic>
          <p:nvPicPr>
            <p:cNvPr id="2058" name="Picture 10" descr="Paula E. Kohan">
              <a:extLst>
                <a:ext uri="{FF2B5EF4-FFF2-40B4-BE49-F238E27FC236}">
                  <a16:creationId xmlns:a16="http://schemas.microsoft.com/office/drawing/2014/main" id="{ECBAB097-A4D9-DBB8-9FEE-4DB46A60F75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286" b="10286"/>
            <a:stretch/>
          </p:blipFill>
          <p:spPr bwMode="auto">
            <a:xfrm>
              <a:off x="8551430" y="1903305"/>
              <a:ext cx="1137155" cy="1137155"/>
            </a:xfrm>
            <a:prstGeom prst="round2Diag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BD25900-4C77-F42C-3968-BB4B44EFDF5E}"/>
                </a:ext>
              </a:extLst>
            </p:cNvPr>
            <p:cNvSpPr txBox="1"/>
            <p:nvPr/>
          </p:nvSpPr>
          <p:spPr>
            <a:xfrm>
              <a:off x="8437728" y="3044397"/>
              <a:ext cx="1364558" cy="461665"/>
            </a:xfrm>
            <a:prstGeom prst="rect">
              <a:avLst/>
            </a:prstGeom>
            <a:noFill/>
          </p:spPr>
          <p:txBody>
            <a:bodyPr wrap="square">
              <a:spAutoFit/>
            </a:bodyPr>
            <a:lstStyle/>
            <a:p>
              <a:pPr algn="ctr"/>
              <a:r>
                <a:rPr lang="en-US" sz="1200" b="0" i="0">
                  <a:solidFill>
                    <a:srgbClr val="002060"/>
                  </a:solidFill>
                  <a:effectLst/>
                </a:rPr>
                <a:t>Paula E. Kohan</a:t>
              </a:r>
            </a:p>
            <a:p>
              <a:pPr algn="ctr"/>
              <a:r>
                <a:rPr lang="en-US" sz="1200">
                  <a:solidFill>
                    <a:srgbClr val="002060"/>
                  </a:solidFill>
                </a:rPr>
                <a:t>(Argentina)</a:t>
              </a:r>
            </a:p>
          </p:txBody>
        </p:sp>
      </p:grpSp>
      <p:grpSp>
        <p:nvGrpSpPr>
          <p:cNvPr id="38" name="Group 37">
            <a:extLst>
              <a:ext uri="{FF2B5EF4-FFF2-40B4-BE49-F238E27FC236}">
                <a16:creationId xmlns:a16="http://schemas.microsoft.com/office/drawing/2014/main" id="{5152EEE1-8C79-EBD2-AC28-DDA2CF4B8194}"/>
              </a:ext>
            </a:extLst>
          </p:cNvPr>
          <p:cNvGrpSpPr/>
          <p:nvPr/>
        </p:nvGrpSpPr>
        <p:grpSpPr>
          <a:xfrm>
            <a:off x="3020905" y="5113725"/>
            <a:ext cx="1240789" cy="1642644"/>
            <a:chOff x="8550506" y="1889177"/>
            <a:chExt cx="1240789" cy="1642644"/>
          </a:xfrm>
        </p:grpSpPr>
        <p:pic>
          <p:nvPicPr>
            <p:cNvPr id="2062" name="Picture 14" descr="Dr. Nikhil Tandon | EGDRC | Emory University">
              <a:extLst>
                <a:ext uri="{FF2B5EF4-FFF2-40B4-BE49-F238E27FC236}">
                  <a16:creationId xmlns:a16="http://schemas.microsoft.com/office/drawing/2014/main" id="{63872B23-E5A3-42B2-B721-506BA796C33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9026" t="4121" r="13597" b="25279"/>
            <a:stretch/>
          </p:blipFill>
          <p:spPr bwMode="auto">
            <a:xfrm>
              <a:off x="8564036" y="1889177"/>
              <a:ext cx="1188800" cy="1180980"/>
            </a:xfrm>
            <a:prstGeom prst="round2Diag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C349C5E-1A2A-2123-DFB7-0424068838B1}"/>
                </a:ext>
              </a:extLst>
            </p:cNvPr>
            <p:cNvSpPr txBox="1"/>
            <p:nvPr/>
          </p:nvSpPr>
          <p:spPr>
            <a:xfrm>
              <a:off x="8550506" y="3070156"/>
              <a:ext cx="1240789" cy="461665"/>
            </a:xfrm>
            <a:prstGeom prst="rect">
              <a:avLst/>
            </a:prstGeom>
            <a:noFill/>
          </p:spPr>
          <p:txBody>
            <a:bodyPr wrap="none" rtlCol="0">
              <a:spAutoFit/>
            </a:bodyPr>
            <a:lstStyle/>
            <a:p>
              <a:pPr algn="ctr"/>
              <a:r>
                <a:rPr lang="en-US" sz="1200">
                  <a:solidFill>
                    <a:srgbClr val="002060"/>
                  </a:solidFill>
                </a:rPr>
                <a:t>Dr. Nikhil Tandon</a:t>
              </a:r>
            </a:p>
            <a:p>
              <a:pPr algn="ctr"/>
              <a:r>
                <a:rPr lang="en-US" sz="1200">
                  <a:solidFill>
                    <a:srgbClr val="002060"/>
                  </a:solidFill>
                </a:rPr>
                <a:t>(AIIMS, India)</a:t>
              </a:r>
            </a:p>
          </p:txBody>
        </p:sp>
      </p:grpSp>
      <p:grpSp>
        <p:nvGrpSpPr>
          <p:cNvPr id="20" name="Group 19">
            <a:extLst>
              <a:ext uri="{FF2B5EF4-FFF2-40B4-BE49-F238E27FC236}">
                <a16:creationId xmlns:a16="http://schemas.microsoft.com/office/drawing/2014/main" id="{F3B28DC5-1338-6412-7B5B-DA783D9DEA24}"/>
              </a:ext>
            </a:extLst>
          </p:cNvPr>
          <p:cNvGrpSpPr/>
          <p:nvPr/>
        </p:nvGrpSpPr>
        <p:grpSpPr>
          <a:xfrm>
            <a:off x="10011401" y="3227453"/>
            <a:ext cx="2180599" cy="1781397"/>
            <a:chOff x="9378237" y="3442450"/>
            <a:chExt cx="2180599" cy="1781397"/>
          </a:xfrm>
        </p:grpSpPr>
        <p:pic>
          <p:nvPicPr>
            <p:cNvPr id="2066" name="Picture 18" descr="Sam Halabi - O'Neill : O'Neill">
              <a:extLst>
                <a:ext uri="{FF2B5EF4-FFF2-40B4-BE49-F238E27FC236}">
                  <a16:creationId xmlns:a16="http://schemas.microsoft.com/office/drawing/2014/main" id="{38B967B2-7ECE-0AE5-AC72-85BDAAB1DE3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a:stretch/>
          </p:blipFill>
          <p:spPr bwMode="auto">
            <a:xfrm>
              <a:off x="9856478" y="3442450"/>
              <a:ext cx="1171007" cy="1171007"/>
            </a:xfrm>
            <a:prstGeom prst="round2Diag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AE491F9F-67FB-8613-A4A1-954AC9C10896}"/>
                </a:ext>
              </a:extLst>
            </p:cNvPr>
            <p:cNvSpPr txBox="1"/>
            <p:nvPr/>
          </p:nvSpPr>
          <p:spPr>
            <a:xfrm>
              <a:off x="9378237" y="4577516"/>
              <a:ext cx="2180599" cy="646331"/>
            </a:xfrm>
            <a:prstGeom prst="rect">
              <a:avLst/>
            </a:prstGeom>
            <a:noFill/>
          </p:spPr>
          <p:txBody>
            <a:bodyPr wrap="square" rtlCol="0">
              <a:spAutoFit/>
            </a:bodyPr>
            <a:lstStyle/>
            <a:p>
              <a:pPr algn="ctr"/>
              <a:r>
                <a:rPr lang="en-US" sz="1200">
                  <a:solidFill>
                    <a:srgbClr val="002060"/>
                  </a:solidFill>
                </a:rPr>
                <a:t>Prof. Sam Halabi</a:t>
              </a:r>
            </a:p>
            <a:p>
              <a:pPr algn="ctr"/>
              <a:r>
                <a:rPr lang="en-US" sz="1200">
                  <a:solidFill>
                    <a:srgbClr val="002060"/>
                  </a:solidFill>
                </a:rPr>
                <a:t>(Georgetown University,</a:t>
              </a:r>
            </a:p>
            <a:p>
              <a:pPr algn="ctr"/>
              <a:r>
                <a:rPr lang="en-US" sz="1200">
                  <a:solidFill>
                    <a:srgbClr val="002060"/>
                  </a:solidFill>
                </a:rPr>
                <a:t>USA)</a:t>
              </a:r>
            </a:p>
          </p:txBody>
        </p:sp>
      </p:grpSp>
      <p:grpSp>
        <p:nvGrpSpPr>
          <p:cNvPr id="44" name="Group 43">
            <a:extLst>
              <a:ext uri="{FF2B5EF4-FFF2-40B4-BE49-F238E27FC236}">
                <a16:creationId xmlns:a16="http://schemas.microsoft.com/office/drawing/2014/main" id="{1016616D-C5BD-C9DB-CF65-D6ADE640B3C7}"/>
              </a:ext>
            </a:extLst>
          </p:cNvPr>
          <p:cNvGrpSpPr/>
          <p:nvPr/>
        </p:nvGrpSpPr>
        <p:grpSpPr>
          <a:xfrm>
            <a:off x="4353453" y="3264323"/>
            <a:ext cx="2356665" cy="1751030"/>
            <a:chOff x="3997489" y="5232082"/>
            <a:chExt cx="2356665" cy="1751030"/>
          </a:xfrm>
        </p:grpSpPr>
        <p:pic>
          <p:nvPicPr>
            <p:cNvPr id="2070" name="Picture 22" descr="Photo of Paul Byrne">
              <a:extLst>
                <a:ext uri="{FF2B5EF4-FFF2-40B4-BE49-F238E27FC236}">
                  <a16:creationId xmlns:a16="http://schemas.microsoft.com/office/drawing/2014/main" id="{5D4337E3-BF39-2838-6D06-923209B713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17885" y="5232082"/>
              <a:ext cx="1176847" cy="1176847"/>
            </a:xfrm>
            <a:prstGeom prst="round2Diag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5CE7A474-31E9-DAF2-149D-167E70608362}"/>
                </a:ext>
              </a:extLst>
            </p:cNvPr>
            <p:cNvSpPr txBox="1"/>
            <p:nvPr/>
          </p:nvSpPr>
          <p:spPr>
            <a:xfrm>
              <a:off x="3997489" y="6367559"/>
              <a:ext cx="2356665" cy="615553"/>
            </a:xfrm>
            <a:prstGeom prst="rect">
              <a:avLst/>
            </a:prstGeom>
            <a:noFill/>
          </p:spPr>
          <p:txBody>
            <a:bodyPr wrap="square" rtlCol="0">
              <a:spAutoFit/>
            </a:bodyPr>
            <a:lstStyle/>
            <a:p>
              <a:pPr algn="ctr"/>
              <a:r>
                <a:rPr lang="en-US" sz="1200">
                  <a:solidFill>
                    <a:srgbClr val="002060"/>
                  </a:solidFill>
                </a:rPr>
                <a:t>Paul Byrne </a:t>
              </a:r>
              <a:r>
                <a:rPr lang="en-US" sz="1100">
                  <a:solidFill>
                    <a:srgbClr val="002060"/>
                  </a:solidFill>
                </a:rPr>
                <a:t>(Regulatory Operations &amp; Support Services, Medical Council, Ireland)</a:t>
              </a:r>
            </a:p>
          </p:txBody>
        </p:sp>
      </p:grpSp>
      <p:grpSp>
        <p:nvGrpSpPr>
          <p:cNvPr id="47" name="Group 46">
            <a:extLst>
              <a:ext uri="{FF2B5EF4-FFF2-40B4-BE49-F238E27FC236}">
                <a16:creationId xmlns:a16="http://schemas.microsoft.com/office/drawing/2014/main" id="{3E2A4E7B-3BE1-1BE0-F9DC-0D976901EF1C}"/>
              </a:ext>
            </a:extLst>
          </p:cNvPr>
          <p:cNvGrpSpPr/>
          <p:nvPr/>
        </p:nvGrpSpPr>
        <p:grpSpPr>
          <a:xfrm>
            <a:off x="8848676" y="5094899"/>
            <a:ext cx="1359345" cy="1641018"/>
            <a:chOff x="8520796" y="5201706"/>
            <a:chExt cx="1359345" cy="1641018"/>
          </a:xfrm>
        </p:grpSpPr>
        <p:pic>
          <p:nvPicPr>
            <p:cNvPr id="2072" name="Picture 24" descr="Eva Weicken">
              <a:extLst>
                <a:ext uri="{FF2B5EF4-FFF2-40B4-BE49-F238E27FC236}">
                  <a16:creationId xmlns:a16="http://schemas.microsoft.com/office/drawing/2014/main" id="{738954EA-9305-4217-90F2-B15926DFB5C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07845" y="5201706"/>
              <a:ext cx="1153769" cy="1153769"/>
            </a:xfrm>
            <a:prstGeom prst="round2Diag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BE1F7EB-6084-85CA-1430-CD3D000B5999}"/>
                </a:ext>
              </a:extLst>
            </p:cNvPr>
            <p:cNvSpPr txBox="1"/>
            <p:nvPr/>
          </p:nvSpPr>
          <p:spPr>
            <a:xfrm>
              <a:off x="8520796" y="6381059"/>
              <a:ext cx="1359345" cy="461665"/>
            </a:xfrm>
            <a:prstGeom prst="rect">
              <a:avLst/>
            </a:prstGeom>
            <a:noFill/>
          </p:spPr>
          <p:txBody>
            <a:bodyPr wrap="square" lIns="91440" tIns="45720" rIns="91440" bIns="45720" rtlCol="0" anchor="t">
              <a:spAutoFit/>
            </a:bodyPr>
            <a:lstStyle/>
            <a:p>
              <a:pPr algn="ctr"/>
              <a:r>
                <a:rPr lang="en-US" sz="1200">
                  <a:solidFill>
                    <a:srgbClr val="002060"/>
                  </a:solidFill>
                </a:rPr>
                <a:t>Dr. Eva </a:t>
              </a:r>
              <a:r>
                <a:rPr lang="en-US" sz="1200" err="1">
                  <a:solidFill>
                    <a:srgbClr val="002060"/>
                  </a:solidFill>
                </a:rPr>
                <a:t>Weicken</a:t>
              </a:r>
              <a:r>
                <a:rPr lang="en-US" sz="1200">
                  <a:solidFill>
                    <a:srgbClr val="002060"/>
                  </a:solidFill>
                </a:rPr>
                <a:t> (</a:t>
              </a:r>
              <a:r>
                <a:rPr lang="en-US" sz="1200"/>
                <a:t>HHI </a:t>
              </a:r>
              <a:r>
                <a:rPr lang="en-US" sz="1200">
                  <a:solidFill>
                    <a:srgbClr val="002060"/>
                  </a:solidFill>
                </a:rPr>
                <a:t>Germany)</a:t>
              </a:r>
            </a:p>
          </p:txBody>
        </p:sp>
      </p:grpSp>
      <p:grpSp>
        <p:nvGrpSpPr>
          <p:cNvPr id="48" name="Group 47">
            <a:extLst>
              <a:ext uri="{FF2B5EF4-FFF2-40B4-BE49-F238E27FC236}">
                <a16:creationId xmlns:a16="http://schemas.microsoft.com/office/drawing/2014/main" id="{A6DF17E5-1962-F51F-7098-C84B8A44DAF7}"/>
              </a:ext>
            </a:extLst>
          </p:cNvPr>
          <p:cNvGrpSpPr/>
          <p:nvPr/>
        </p:nvGrpSpPr>
        <p:grpSpPr>
          <a:xfrm>
            <a:off x="4996192" y="5124816"/>
            <a:ext cx="1332160" cy="1639685"/>
            <a:chOff x="10250360" y="5221284"/>
            <a:chExt cx="1332160" cy="1639685"/>
          </a:xfrm>
        </p:grpSpPr>
        <p:pic>
          <p:nvPicPr>
            <p:cNvPr id="2074" name="Picture 26" descr="Solaiman, Barry ">
              <a:extLst>
                <a:ext uri="{FF2B5EF4-FFF2-40B4-BE49-F238E27FC236}">
                  <a16:creationId xmlns:a16="http://schemas.microsoft.com/office/drawing/2014/main" id="{A497981D-6460-B148-A199-4FB39145F67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085" t="2876" r="1085" b="30764"/>
            <a:stretch/>
          </p:blipFill>
          <p:spPr bwMode="auto">
            <a:xfrm>
              <a:off x="10362786" y="5221284"/>
              <a:ext cx="1161428" cy="1161428"/>
            </a:xfrm>
            <a:prstGeom prst="round2Diag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693D8C3-5562-66A0-DEBE-023C5939AE9A}"/>
                </a:ext>
              </a:extLst>
            </p:cNvPr>
            <p:cNvSpPr txBox="1"/>
            <p:nvPr/>
          </p:nvSpPr>
          <p:spPr>
            <a:xfrm>
              <a:off x="10250360" y="6399304"/>
              <a:ext cx="1332160" cy="461665"/>
            </a:xfrm>
            <a:prstGeom prst="rect">
              <a:avLst/>
            </a:prstGeom>
            <a:noFill/>
          </p:spPr>
          <p:txBody>
            <a:bodyPr wrap="none" lIns="91440" tIns="45720" rIns="91440" bIns="45720" rtlCol="0" anchor="t">
              <a:spAutoFit/>
            </a:bodyPr>
            <a:lstStyle/>
            <a:p>
              <a:pPr algn="ctr"/>
              <a:r>
                <a:rPr lang="en-US" sz="1200">
                  <a:solidFill>
                    <a:srgbClr val="002060"/>
                  </a:solidFill>
                </a:rPr>
                <a:t>Dr. Barry Solaiman</a:t>
              </a:r>
            </a:p>
            <a:p>
              <a:pPr algn="ctr"/>
              <a:r>
                <a:rPr lang="en-US" sz="1200">
                  <a:solidFill>
                    <a:srgbClr val="002060"/>
                  </a:solidFill>
                </a:rPr>
                <a:t>(HBKU, UAE)</a:t>
              </a:r>
            </a:p>
          </p:txBody>
        </p:sp>
      </p:grpSp>
      <p:grpSp>
        <p:nvGrpSpPr>
          <p:cNvPr id="50" name="Group 49">
            <a:extLst>
              <a:ext uri="{FF2B5EF4-FFF2-40B4-BE49-F238E27FC236}">
                <a16:creationId xmlns:a16="http://schemas.microsoft.com/office/drawing/2014/main" id="{CF1FE151-78CB-BC8A-34A6-172E074B7FB8}"/>
              </a:ext>
            </a:extLst>
          </p:cNvPr>
          <p:cNvGrpSpPr/>
          <p:nvPr/>
        </p:nvGrpSpPr>
        <p:grpSpPr>
          <a:xfrm>
            <a:off x="9959874" y="5053988"/>
            <a:ext cx="2180599" cy="1722840"/>
            <a:chOff x="10141567" y="1528319"/>
            <a:chExt cx="2180599" cy="1722840"/>
          </a:xfrm>
        </p:grpSpPr>
        <p:sp>
          <p:nvSpPr>
            <p:cNvPr id="51" name="TextBox 50">
              <a:extLst>
                <a:ext uri="{FF2B5EF4-FFF2-40B4-BE49-F238E27FC236}">
                  <a16:creationId xmlns:a16="http://schemas.microsoft.com/office/drawing/2014/main" id="{004A8FED-D03C-30DA-ED05-DCBCE6D2B2D3}"/>
                </a:ext>
              </a:extLst>
            </p:cNvPr>
            <p:cNvSpPr txBox="1"/>
            <p:nvPr/>
          </p:nvSpPr>
          <p:spPr>
            <a:xfrm>
              <a:off x="10141567" y="2650995"/>
              <a:ext cx="2180599" cy="600164"/>
            </a:xfrm>
            <a:prstGeom prst="rect">
              <a:avLst/>
            </a:prstGeom>
            <a:noFill/>
          </p:spPr>
          <p:txBody>
            <a:bodyPr wrap="square">
              <a:spAutoFit/>
            </a:bodyPr>
            <a:lstStyle/>
            <a:p>
              <a:pPr algn="ctr"/>
              <a:r>
                <a:rPr lang="en-US" sz="1100" b="0" i="0">
                  <a:solidFill>
                    <a:srgbClr val="002060"/>
                  </a:solidFill>
                  <a:effectLst/>
                </a:rPr>
                <a:t>Prof. Phoebe Li</a:t>
              </a:r>
            </a:p>
            <a:p>
              <a:pPr algn="ctr"/>
              <a:r>
                <a:rPr lang="en-US" sz="1100">
                  <a:solidFill>
                    <a:srgbClr val="002060"/>
                  </a:solidFill>
                </a:rPr>
                <a:t>(Professor of Law &amp; Tech, University of Sussex, UK)</a:t>
              </a:r>
            </a:p>
          </p:txBody>
        </p:sp>
        <p:pic>
          <p:nvPicPr>
            <p:cNvPr id="2076" name="Picture 28" descr="Photo of Prof Phoebe Li">
              <a:extLst>
                <a:ext uri="{FF2B5EF4-FFF2-40B4-BE49-F238E27FC236}">
                  <a16:creationId xmlns:a16="http://schemas.microsoft.com/office/drawing/2014/main" id="{590536B1-4B57-CB5A-7A95-C2CA64FBD12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a:stretch/>
          </p:blipFill>
          <p:spPr bwMode="auto">
            <a:xfrm>
              <a:off x="10715223" y="1528319"/>
              <a:ext cx="1144571" cy="1144571"/>
            </a:xfrm>
            <a:prstGeom prst="round2Diag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058F82CA-5CD1-08A0-75B5-62A14A4F6855}"/>
              </a:ext>
            </a:extLst>
          </p:cNvPr>
          <p:cNvGrpSpPr/>
          <p:nvPr/>
        </p:nvGrpSpPr>
        <p:grpSpPr>
          <a:xfrm>
            <a:off x="2903854" y="3247537"/>
            <a:ext cx="1377058" cy="1630573"/>
            <a:chOff x="10439618" y="3394812"/>
            <a:chExt cx="1377058" cy="1630573"/>
          </a:xfrm>
        </p:grpSpPr>
        <p:sp>
          <p:nvSpPr>
            <p:cNvPr id="54" name="TextBox 53">
              <a:extLst>
                <a:ext uri="{FF2B5EF4-FFF2-40B4-BE49-F238E27FC236}">
                  <a16:creationId xmlns:a16="http://schemas.microsoft.com/office/drawing/2014/main" id="{CD7B437A-1F3E-7239-FBE0-8A6C2433F6BE}"/>
                </a:ext>
              </a:extLst>
            </p:cNvPr>
            <p:cNvSpPr txBox="1"/>
            <p:nvPr/>
          </p:nvSpPr>
          <p:spPr>
            <a:xfrm>
              <a:off x="10439618" y="4563720"/>
              <a:ext cx="1377058" cy="461665"/>
            </a:xfrm>
            <a:prstGeom prst="rect">
              <a:avLst/>
            </a:prstGeom>
            <a:noFill/>
          </p:spPr>
          <p:txBody>
            <a:bodyPr wrap="square" rtlCol="0">
              <a:spAutoFit/>
            </a:bodyPr>
            <a:lstStyle/>
            <a:p>
              <a:pPr algn="ctr"/>
              <a:r>
                <a:rPr lang="en-US" sz="1200">
                  <a:solidFill>
                    <a:srgbClr val="002060"/>
                  </a:solidFill>
                </a:rPr>
                <a:t>Dr. Abdulmalik A.</a:t>
              </a:r>
            </a:p>
            <a:p>
              <a:pPr algn="ctr"/>
              <a:r>
                <a:rPr lang="en-US" sz="1200">
                  <a:solidFill>
                    <a:srgbClr val="002060"/>
                  </a:solidFill>
                </a:rPr>
                <a:t>(Saudi Arabia FDA)</a:t>
              </a:r>
            </a:p>
          </p:txBody>
        </p:sp>
        <p:pic>
          <p:nvPicPr>
            <p:cNvPr id="10" name="Picture 9">
              <a:extLst>
                <a:ext uri="{FF2B5EF4-FFF2-40B4-BE49-F238E27FC236}">
                  <a16:creationId xmlns:a16="http://schemas.microsoft.com/office/drawing/2014/main" id="{91D31EE0-8DB7-9105-AE09-F7440E605DEA}"/>
                </a:ext>
              </a:extLst>
            </p:cNvPr>
            <p:cNvPicPr>
              <a:picLocks noChangeAspect="1"/>
            </p:cNvPicPr>
            <p:nvPr/>
          </p:nvPicPr>
          <p:blipFill>
            <a:blip r:embed="rId18"/>
            <a:srcRect t="12692" r="12692"/>
            <a:stretch/>
          </p:blipFill>
          <p:spPr>
            <a:xfrm>
              <a:off x="10591630" y="3394812"/>
              <a:ext cx="1109952" cy="1160093"/>
            </a:xfrm>
            <a:prstGeom prst="round2DiagRect">
              <a:avLst/>
            </a:prstGeom>
            <a:noFill/>
          </p:spPr>
        </p:pic>
      </p:grpSp>
      <p:grpSp>
        <p:nvGrpSpPr>
          <p:cNvPr id="16" name="Group 15">
            <a:extLst>
              <a:ext uri="{FF2B5EF4-FFF2-40B4-BE49-F238E27FC236}">
                <a16:creationId xmlns:a16="http://schemas.microsoft.com/office/drawing/2014/main" id="{C43DCBDC-8781-9B2A-A814-2FA9467EEB8D}"/>
              </a:ext>
            </a:extLst>
          </p:cNvPr>
          <p:cNvGrpSpPr/>
          <p:nvPr/>
        </p:nvGrpSpPr>
        <p:grpSpPr>
          <a:xfrm>
            <a:off x="6731244" y="3264323"/>
            <a:ext cx="1468939" cy="1796952"/>
            <a:chOff x="8030242" y="3442450"/>
            <a:chExt cx="1468939" cy="1796952"/>
          </a:xfrm>
        </p:grpSpPr>
        <p:sp>
          <p:nvSpPr>
            <p:cNvPr id="39" name="TextBox 38">
              <a:extLst>
                <a:ext uri="{FF2B5EF4-FFF2-40B4-BE49-F238E27FC236}">
                  <a16:creationId xmlns:a16="http://schemas.microsoft.com/office/drawing/2014/main" id="{2AAC3E9A-9237-9F0F-FE53-6959CBCC139D}"/>
                </a:ext>
              </a:extLst>
            </p:cNvPr>
            <p:cNvSpPr txBox="1"/>
            <p:nvPr/>
          </p:nvSpPr>
          <p:spPr>
            <a:xfrm>
              <a:off x="8030242" y="4593071"/>
              <a:ext cx="1468939" cy="646331"/>
            </a:xfrm>
            <a:prstGeom prst="rect">
              <a:avLst/>
            </a:prstGeom>
            <a:noFill/>
          </p:spPr>
          <p:txBody>
            <a:bodyPr wrap="square" rtlCol="0">
              <a:spAutoFit/>
            </a:bodyPr>
            <a:lstStyle/>
            <a:p>
              <a:pPr algn="ctr"/>
              <a:r>
                <a:rPr lang="en-US" sz="1200">
                  <a:solidFill>
                    <a:srgbClr val="002060"/>
                  </a:solidFill>
                </a:rPr>
                <a:t>Prof. </a:t>
              </a:r>
              <a:r>
                <a:rPr lang="en-US" sz="1200"/>
                <a:t>Pei-Lee The (Monash University, Malaysia)</a:t>
              </a:r>
            </a:p>
          </p:txBody>
        </p:sp>
        <p:pic>
          <p:nvPicPr>
            <p:cNvPr id="12" name="Picture 11">
              <a:extLst>
                <a:ext uri="{FF2B5EF4-FFF2-40B4-BE49-F238E27FC236}">
                  <a16:creationId xmlns:a16="http://schemas.microsoft.com/office/drawing/2014/main" id="{51C94803-FCBC-1F0F-EEF6-FF32605A7DEA}"/>
                </a:ext>
              </a:extLst>
            </p:cNvPr>
            <p:cNvPicPr>
              <a:picLocks/>
            </p:cNvPicPr>
            <p:nvPr/>
          </p:nvPicPr>
          <p:blipFill>
            <a:blip r:embed="rId19"/>
            <a:stretch>
              <a:fillRect/>
            </a:stretch>
          </p:blipFill>
          <p:spPr>
            <a:xfrm>
              <a:off x="8256689" y="3442450"/>
              <a:ext cx="1170432" cy="1170432"/>
            </a:xfrm>
            <a:prstGeom prst="round2DiagRect">
              <a:avLst/>
            </a:prstGeom>
          </p:spPr>
        </p:pic>
      </p:grpSp>
      <p:grpSp>
        <p:nvGrpSpPr>
          <p:cNvPr id="45" name="Group 44">
            <a:extLst>
              <a:ext uri="{FF2B5EF4-FFF2-40B4-BE49-F238E27FC236}">
                <a16:creationId xmlns:a16="http://schemas.microsoft.com/office/drawing/2014/main" id="{400FD06E-245E-CB52-1D63-596AA5478B6F}"/>
              </a:ext>
            </a:extLst>
          </p:cNvPr>
          <p:cNvGrpSpPr/>
          <p:nvPr/>
        </p:nvGrpSpPr>
        <p:grpSpPr>
          <a:xfrm>
            <a:off x="506531" y="3293727"/>
            <a:ext cx="1970411" cy="1537918"/>
            <a:chOff x="2683965" y="1491873"/>
            <a:chExt cx="1970411" cy="1537918"/>
          </a:xfrm>
        </p:grpSpPr>
        <p:pic>
          <p:nvPicPr>
            <p:cNvPr id="30" name="Picture 2">
              <a:extLst>
                <a:ext uri="{FF2B5EF4-FFF2-40B4-BE49-F238E27FC236}">
                  <a16:creationId xmlns:a16="http://schemas.microsoft.com/office/drawing/2014/main" id="{36E508AB-2FF5-677C-F34E-C6027C2F183D}"/>
                </a:ext>
              </a:extLst>
            </p:cNvPr>
            <p:cNvPicPr>
              <a:picLocks noChangeArrowheads="1"/>
            </p:cNvPicPr>
            <p:nvPr/>
          </p:nvPicPr>
          <p:blipFill rotWithShape="1">
            <a:blip r:embed="rId20">
              <a:extLst>
                <a:ext uri="{28A0092B-C50C-407E-A947-70E740481C1C}">
                  <a14:useLocalDpi xmlns:a14="http://schemas.microsoft.com/office/drawing/2010/main" val="0"/>
                </a:ext>
              </a:extLst>
            </a:blip>
            <a:srcRect l="-12" t="3282" r="12" b="14760"/>
            <a:stretch>
              <a:fillRect/>
            </a:stretch>
          </p:blipFill>
          <p:spPr bwMode="auto">
            <a:xfrm>
              <a:off x="3131622" y="1491873"/>
              <a:ext cx="1097280" cy="1115568"/>
            </a:xfrm>
            <a:prstGeom prst="round2Diag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C2569A9-1F2C-993A-3BFF-0719AC108810}"/>
                </a:ext>
              </a:extLst>
            </p:cNvPr>
            <p:cNvSpPr txBox="1"/>
            <p:nvPr/>
          </p:nvSpPr>
          <p:spPr>
            <a:xfrm>
              <a:off x="2683965" y="2598904"/>
              <a:ext cx="1970411" cy="430887"/>
            </a:xfrm>
            <a:prstGeom prst="rect">
              <a:avLst/>
            </a:prstGeom>
            <a:noFill/>
          </p:spPr>
          <p:txBody>
            <a:bodyPr wrap="none" rtlCol="0">
              <a:spAutoFit/>
            </a:bodyPr>
            <a:lstStyle/>
            <a:p>
              <a:pPr algn="ctr"/>
              <a:r>
                <a:rPr lang="en-US" sz="1100">
                  <a:solidFill>
                    <a:schemeClr val="accent1">
                      <a:lumMod val="50000"/>
                    </a:schemeClr>
                  </a:solidFill>
                </a:rPr>
                <a:t>University in the Principality of </a:t>
              </a:r>
            </a:p>
            <a:p>
              <a:pPr algn="ctr"/>
              <a:r>
                <a:rPr lang="en-US" sz="1100">
                  <a:solidFill>
                    <a:schemeClr val="accent1">
                      <a:lumMod val="50000"/>
                    </a:schemeClr>
                  </a:solidFill>
                </a:rPr>
                <a:t>Liechtenstein (UFL), </a:t>
              </a:r>
              <a:r>
                <a:rPr lang="en-US" sz="1100" err="1">
                  <a:solidFill>
                    <a:schemeClr val="accent1">
                      <a:lumMod val="50000"/>
                    </a:schemeClr>
                  </a:solidFill>
                </a:rPr>
                <a:t>Triesen</a:t>
              </a:r>
              <a:endParaRPr lang="en-US" sz="1100">
                <a:solidFill>
                  <a:schemeClr val="accent1">
                    <a:lumMod val="50000"/>
                  </a:schemeClr>
                </a:solidFill>
              </a:endParaRPr>
            </a:p>
          </p:txBody>
        </p:sp>
      </p:grpSp>
    </p:spTree>
    <p:extLst>
      <p:ext uri="{BB962C8B-B14F-4D97-AF65-F5344CB8AC3E}">
        <p14:creationId xmlns:p14="http://schemas.microsoft.com/office/powerpoint/2010/main" val="3230019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4A663-98AE-1727-AD31-C6B0A7D45B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6BAE85-F3E9-9366-9E56-828026CA083F}"/>
              </a:ext>
            </a:extLst>
          </p:cNvPr>
          <p:cNvPicPr>
            <a:picLocks noChangeAspect="1"/>
          </p:cNvPicPr>
          <p:nvPr/>
        </p:nvPicPr>
        <p:blipFill>
          <a:blip r:embed="rId2"/>
          <a:stretch>
            <a:fillRect/>
          </a:stretch>
        </p:blipFill>
        <p:spPr>
          <a:xfrm>
            <a:off x="901371" y="1191153"/>
            <a:ext cx="3714696" cy="5271547"/>
          </a:xfrm>
          <a:prstGeom prst="rect">
            <a:avLst/>
          </a:prstGeom>
        </p:spPr>
      </p:pic>
      <p:pic>
        <p:nvPicPr>
          <p:cNvPr id="4" name="Picture 3">
            <a:extLst>
              <a:ext uri="{FF2B5EF4-FFF2-40B4-BE49-F238E27FC236}">
                <a16:creationId xmlns:a16="http://schemas.microsoft.com/office/drawing/2014/main" id="{9FC7A6ED-1FDD-D749-9FB3-96FE37D9172D}"/>
              </a:ext>
            </a:extLst>
          </p:cNvPr>
          <p:cNvPicPr>
            <a:picLocks noChangeAspect="1"/>
          </p:cNvPicPr>
          <p:nvPr/>
        </p:nvPicPr>
        <p:blipFill>
          <a:blip r:embed="rId3"/>
          <a:stretch>
            <a:fillRect/>
          </a:stretch>
        </p:blipFill>
        <p:spPr>
          <a:xfrm>
            <a:off x="5173729" y="1204143"/>
            <a:ext cx="6408556" cy="5301624"/>
          </a:xfrm>
          <a:prstGeom prst="rect">
            <a:avLst/>
          </a:prstGeom>
        </p:spPr>
      </p:pic>
      <p:sp>
        <p:nvSpPr>
          <p:cNvPr id="9" name="TextBox 8">
            <a:extLst>
              <a:ext uri="{FF2B5EF4-FFF2-40B4-BE49-F238E27FC236}">
                <a16:creationId xmlns:a16="http://schemas.microsoft.com/office/drawing/2014/main" id="{A1647EC1-9233-71B5-9953-7D77A3195097}"/>
              </a:ext>
            </a:extLst>
          </p:cNvPr>
          <p:cNvSpPr txBox="1"/>
          <p:nvPr/>
        </p:nvSpPr>
        <p:spPr>
          <a:xfrm>
            <a:off x="5900928" y="557812"/>
            <a:ext cx="12105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Arial"/>
                <a:ea typeface="+mn-ea"/>
                <a:cs typeface="Arial"/>
                <a:sym typeface="Arial"/>
              </a:rPr>
              <a:t>2024</a:t>
            </a:r>
          </a:p>
        </p:txBody>
      </p:sp>
      <p:sp>
        <p:nvSpPr>
          <p:cNvPr id="11" name="object 2">
            <a:extLst>
              <a:ext uri="{FF2B5EF4-FFF2-40B4-BE49-F238E27FC236}">
                <a16:creationId xmlns:a16="http://schemas.microsoft.com/office/drawing/2014/main" id="{188FFDEC-D369-7570-7085-BA441B3E2342}"/>
              </a:ext>
            </a:extLst>
          </p:cNvPr>
          <p:cNvSpPr txBox="1">
            <a:spLocks/>
          </p:cNvSpPr>
          <p:nvPr/>
        </p:nvSpPr>
        <p:spPr>
          <a:xfrm>
            <a:off x="901371" y="645812"/>
            <a:ext cx="9494679" cy="444352"/>
          </a:xfrm>
          <a:prstGeom prst="rect">
            <a:avLst/>
          </a:prstGeom>
          <a:solidFill>
            <a:schemeClr val="bg1"/>
          </a:solidFill>
        </p:spPr>
        <p:txBody>
          <a:bodyPr vert="horz" wrap="square" lIns="0" tIns="13335" rIns="0" bIns="0" rtlCol="0" anchor="t" anchorCtr="0">
            <a:spAutoFit/>
          </a:bodyPr>
          <a:lstStyle>
            <a:lvl1pPr algn="l" defTabSz="914400" rtl="0" eaLnBrk="1" latinLnBrk="0" hangingPunct="1">
              <a:lnSpc>
                <a:spcPct val="90000"/>
              </a:lnSpc>
              <a:spcBef>
                <a:spcPct val="0"/>
              </a:spcBef>
              <a:buNone/>
              <a:defRPr sz="3200" b="0" i="0" kern="1200">
                <a:solidFill>
                  <a:srgbClr val="00205C"/>
                </a:solidFill>
                <a:latin typeface="+mn-lt"/>
                <a:ea typeface="+mj-ea"/>
                <a:cs typeface="+mj-cs"/>
              </a:defRPr>
            </a:lvl1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lang="en-IN" sz="2800" b="1" spc="-5">
                <a:solidFill>
                  <a:srgbClr val="002060"/>
                </a:solidFill>
                <a:latin typeface="Arial" panose="020B0604020202020204" pitchFamily="34" charset="0"/>
                <a:cs typeface="Arial" panose="020B0604020202020204" pitchFamily="34" charset="0"/>
              </a:rPr>
              <a:t>NOBEL PRIZE 2024 AND ARTIFICIAL INTELLIGENCE </a:t>
            </a:r>
            <a:endParaRPr kumimoji="0" lang="en-IN" sz="2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8" name="Picture 2" descr="Nobel Prize png images | PNGWing">
            <a:extLst>
              <a:ext uri="{FF2B5EF4-FFF2-40B4-BE49-F238E27FC236}">
                <a16:creationId xmlns:a16="http://schemas.microsoft.com/office/drawing/2014/main" id="{E9FCB691-3DD2-00B4-A56F-17B01A33E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0322" y="212432"/>
            <a:ext cx="1559961" cy="1433298"/>
          </a:xfrm>
          <a:prstGeom prst="ellipse">
            <a:avLst/>
          </a:prstGeom>
          <a:noFill/>
          <a:effectLst>
            <a:outerShdw blurRad="123950" sx="102000" sy="102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0819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ADDCC-F040-CCD5-B1D5-AC6D15973936}"/>
            </a:ext>
          </a:extLst>
        </p:cNvPr>
        <p:cNvGrpSpPr/>
        <p:nvPr/>
      </p:nvGrpSpPr>
      <p:grpSpPr>
        <a:xfrm>
          <a:off x="0" y="0"/>
          <a:ext cx="0" cy="0"/>
          <a:chOff x="0" y="0"/>
          <a:chExt cx="0" cy="0"/>
        </a:xfrm>
      </p:grpSpPr>
      <p:pic>
        <p:nvPicPr>
          <p:cNvPr id="1028" name="Picture 4" descr="273+ Thousand Analyze Icon Royalty-Free Images, Stock Photos &amp; Pictures |  Shutterstock">
            <a:extLst>
              <a:ext uri="{FF2B5EF4-FFF2-40B4-BE49-F238E27FC236}">
                <a16:creationId xmlns:a16="http://schemas.microsoft.com/office/drawing/2014/main" id="{1C858336-5828-1CA0-F8C3-320B6FAD6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247" y="1590183"/>
            <a:ext cx="864326" cy="8643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0B390A-8364-53BA-519A-AE47728B08E3}"/>
              </a:ext>
            </a:extLst>
          </p:cNvPr>
          <p:cNvSpPr txBox="1"/>
          <p:nvPr/>
        </p:nvSpPr>
        <p:spPr>
          <a:xfrm>
            <a:off x="545565" y="495059"/>
            <a:ext cx="11501995"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D9ADB"/>
                </a:solidFill>
                <a:effectLst/>
                <a:uLnTx/>
                <a:uFillTx/>
                <a:latin typeface="Arial"/>
                <a:ea typeface="+mn-ea"/>
                <a:cs typeface="+mn-cs"/>
              </a:rPr>
              <a:t>WHO’s Working Group on Regulatory Considerations for AI in Health</a:t>
            </a:r>
          </a:p>
        </p:txBody>
      </p:sp>
      <p:grpSp>
        <p:nvGrpSpPr>
          <p:cNvPr id="3" name="Group 2">
            <a:extLst>
              <a:ext uri="{FF2B5EF4-FFF2-40B4-BE49-F238E27FC236}">
                <a16:creationId xmlns:a16="http://schemas.microsoft.com/office/drawing/2014/main" id="{A052896B-A1B1-585F-7A40-502ACDD6E4F2}"/>
              </a:ext>
            </a:extLst>
          </p:cNvPr>
          <p:cNvGrpSpPr/>
          <p:nvPr/>
        </p:nvGrpSpPr>
        <p:grpSpPr>
          <a:xfrm>
            <a:off x="221558" y="495059"/>
            <a:ext cx="136661" cy="6029684"/>
            <a:chOff x="300705" y="1863698"/>
            <a:chExt cx="193528" cy="4397999"/>
          </a:xfrm>
        </p:grpSpPr>
        <p:sp>
          <p:nvSpPr>
            <p:cNvPr id="4" name="Rectangle 3">
              <a:extLst>
                <a:ext uri="{FF2B5EF4-FFF2-40B4-BE49-F238E27FC236}">
                  <a16:creationId xmlns:a16="http://schemas.microsoft.com/office/drawing/2014/main" id="{D3331890-D39F-1241-7C9B-B338364E0E4B}"/>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2C52E7AE-B698-C2D9-E626-55B7626D9DA8}"/>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71FA1F5B-963C-C8EA-5025-8298BCEA000F}"/>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E625100A-CD12-2938-D893-B749A6C11A36}"/>
              </a:ext>
            </a:extLst>
          </p:cNvPr>
          <p:cNvSpPr txBox="1"/>
          <p:nvPr/>
        </p:nvSpPr>
        <p:spPr>
          <a:xfrm>
            <a:off x="601931" y="1002890"/>
            <a:ext cx="109881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002060"/>
                </a:solidFill>
                <a:latin typeface="Arial"/>
              </a:rPr>
              <a:t>Journey from AIRIS 2024            AIRIS 2025</a:t>
            </a:r>
            <a:endParaRPr kumimoji="0" lang="en-US" sz="2400" b="1" i="0" u="none" strike="noStrike" kern="1200" cap="none" spc="0" normalizeH="0" baseline="0" noProof="0">
              <a:ln>
                <a:noFill/>
              </a:ln>
              <a:solidFill>
                <a:srgbClr val="002060"/>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43D93B6-3D74-FD2C-7419-C3CCA4E059B8}"/>
              </a:ext>
            </a:extLst>
          </p:cNvPr>
          <p:cNvGrpSpPr/>
          <p:nvPr/>
        </p:nvGrpSpPr>
        <p:grpSpPr>
          <a:xfrm>
            <a:off x="849086" y="1613654"/>
            <a:ext cx="2376250" cy="4937760"/>
            <a:chOff x="451421" y="1101022"/>
            <a:chExt cx="2749290" cy="4761063"/>
          </a:xfrm>
        </p:grpSpPr>
        <p:sp>
          <p:nvSpPr>
            <p:cNvPr id="8" name="Rounded Rectangle 7">
              <a:extLst>
                <a:ext uri="{FF2B5EF4-FFF2-40B4-BE49-F238E27FC236}">
                  <a16:creationId xmlns:a16="http://schemas.microsoft.com/office/drawing/2014/main" id="{544CBBB7-387F-0F06-3888-F5CCD517DDD7}"/>
                </a:ext>
              </a:extLst>
            </p:cNvPr>
            <p:cNvSpPr/>
            <p:nvPr/>
          </p:nvSpPr>
          <p:spPr>
            <a:xfrm>
              <a:off x="451421" y="1101022"/>
              <a:ext cx="2749290" cy="4761063"/>
            </a:xfrm>
            <a:prstGeom prst="roundRect">
              <a:avLst/>
            </a:prstGeom>
            <a:noFill/>
            <a:ln w="10795" cap="flat">
              <a:solidFill>
                <a:srgbClr val="40B1F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0000"/>
                </a:solidFill>
                <a:effectLst/>
                <a:uLnTx/>
                <a:uFillTx/>
                <a:latin typeface="Arial"/>
                <a:ea typeface="+mj-ea"/>
                <a:cs typeface="Arial"/>
                <a:sym typeface="Arial"/>
              </a:endParaRPr>
            </a:p>
          </p:txBody>
        </p:sp>
        <p:sp>
          <p:nvSpPr>
            <p:cNvPr id="9" name="TextBox 8">
              <a:extLst>
                <a:ext uri="{FF2B5EF4-FFF2-40B4-BE49-F238E27FC236}">
                  <a16:creationId xmlns:a16="http://schemas.microsoft.com/office/drawing/2014/main" id="{4C5EBE7F-57CB-0C78-8A7D-8D6A8C9CF1B3}"/>
                </a:ext>
              </a:extLst>
            </p:cNvPr>
            <p:cNvSpPr txBox="1"/>
            <p:nvPr/>
          </p:nvSpPr>
          <p:spPr>
            <a:xfrm>
              <a:off x="489599" y="1922039"/>
              <a:ext cx="2665197" cy="8902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6670" marR="0" lvl="0" indent="-26670" algn="ctr" defTabSz="914400" rtl="1"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00B0F1"/>
                  </a:solidFill>
                  <a:effectLst/>
                  <a:uLnTx/>
                  <a:uFillTx/>
                  <a:latin typeface="Arial"/>
                  <a:cs typeface="Arial"/>
                  <a:sym typeface="Arial"/>
                </a:rPr>
                <a:t>Regulatory Landscape on </a:t>
              </a:r>
              <a:endParaRPr kumimoji="0" lang="ar-SA" sz="2000" b="0" i="0" u="none" strike="noStrike" kern="0" cap="none" spc="0" normalizeH="0" baseline="0" noProof="0">
                <a:ln>
                  <a:noFill/>
                </a:ln>
                <a:solidFill>
                  <a:srgbClr val="000000"/>
                </a:solidFill>
                <a:effectLst/>
                <a:uLnTx/>
                <a:uFillTx/>
                <a:latin typeface="Arial"/>
                <a:cs typeface="Arial"/>
                <a:sym typeface="Arial"/>
              </a:endParaRPr>
            </a:p>
            <a:p>
              <a:pPr marL="26670" marR="0" lvl="0" indent="-26670" algn="ctr" defTabSz="914400" rtl="1"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00B0F1"/>
                  </a:solidFill>
                  <a:effectLst/>
                  <a:uLnTx/>
                  <a:uFillTx/>
                  <a:latin typeface="Arial"/>
                  <a:cs typeface="Arial"/>
                  <a:sym typeface="Arial"/>
                </a:rPr>
                <a:t>AI in Health</a:t>
              </a:r>
              <a:endParaRPr kumimoji="0" lang="en-GB" sz="2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 name="Group 9">
            <a:extLst>
              <a:ext uri="{FF2B5EF4-FFF2-40B4-BE49-F238E27FC236}">
                <a16:creationId xmlns:a16="http://schemas.microsoft.com/office/drawing/2014/main" id="{AB374425-F5D1-5BCD-1711-B1147CA57B7A}"/>
              </a:ext>
            </a:extLst>
          </p:cNvPr>
          <p:cNvGrpSpPr/>
          <p:nvPr/>
        </p:nvGrpSpPr>
        <p:grpSpPr>
          <a:xfrm>
            <a:off x="3584497" y="1613654"/>
            <a:ext cx="2386266" cy="4937760"/>
            <a:chOff x="3277122" y="1074378"/>
            <a:chExt cx="2518317" cy="4735769"/>
          </a:xfrm>
        </p:grpSpPr>
        <p:sp>
          <p:nvSpPr>
            <p:cNvPr id="11" name="Rounded Rectangle 10">
              <a:extLst>
                <a:ext uri="{FF2B5EF4-FFF2-40B4-BE49-F238E27FC236}">
                  <a16:creationId xmlns:a16="http://schemas.microsoft.com/office/drawing/2014/main" id="{583A1996-C694-487E-9CE6-ECCE4FD6E9DB}"/>
                </a:ext>
              </a:extLst>
            </p:cNvPr>
            <p:cNvSpPr/>
            <p:nvPr/>
          </p:nvSpPr>
          <p:spPr>
            <a:xfrm>
              <a:off x="3286436" y="1074378"/>
              <a:ext cx="2509003" cy="4735769"/>
            </a:xfrm>
            <a:prstGeom prst="roundRect">
              <a:avLst/>
            </a:prstGeom>
            <a:noFill/>
            <a:ln w="10795" cap="flat">
              <a:solidFill>
                <a:srgbClr val="9344B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r" defTabSz="914400" rtl="1" eaLnBrk="1" fontAlgn="auto" latinLnBrk="0" hangingPunct="0">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0000"/>
                </a:solidFill>
                <a:effectLst/>
                <a:uLnTx/>
                <a:uFillTx/>
                <a:latin typeface="Arial"/>
                <a:ea typeface="+mj-ea"/>
                <a:cs typeface="Arial"/>
                <a:sym typeface="Arial"/>
              </a:endParaRPr>
            </a:p>
          </p:txBody>
        </p:sp>
        <p:sp>
          <p:nvSpPr>
            <p:cNvPr id="13" name="TextBox 12">
              <a:extLst>
                <a:ext uri="{FF2B5EF4-FFF2-40B4-BE49-F238E27FC236}">
                  <a16:creationId xmlns:a16="http://schemas.microsoft.com/office/drawing/2014/main" id="{D6BF2B04-2ED4-81A1-4B59-1ACBF5DA8194}"/>
                </a:ext>
              </a:extLst>
            </p:cNvPr>
            <p:cNvSpPr txBox="1"/>
            <p:nvPr/>
          </p:nvSpPr>
          <p:spPr>
            <a:xfrm>
              <a:off x="3277122" y="1846755"/>
              <a:ext cx="2499691" cy="974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ctr" defTabSz="914400" rtl="0" eaLnBrk="1" fontAlgn="ctr"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9344B7"/>
                  </a:solidFill>
                  <a:effectLst/>
                  <a:uLnTx/>
                  <a:uFillTx/>
                  <a:latin typeface="Arial"/>
                  <a:cs typeface="Arial"/>
                  <a:sym typeface="Arial"/>
                </a:rPr>
                <a:t>Template Law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9344B7"/>
                  </a:solidFill>
                  <a:effectLst/>
                  <a:uLnTx/>
                  <a:uFillTx/>
                  <a:latin typeface="Arial"/>
                  <a:cs typeface="Arial"/>
                  <a:sym typeface="Arial"/>
                </a:rPr>
                <a:t>for </a:t>
              </a:r>
              <a:endParaRPr kumimoji="0" lang="ar-SA" sz="20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9344B7"/>
                  </a:solidFill>
                  <a:effectLst/>
                  <a:uLnTx/>
                  <a:uFillTx/>
                  <a:latin typeface="Arial"/>
                  <a:cs typeface="Arial"/>
                  <a:sym typeface="Arial"/>
                </a:rPr>
                <a:t>AI in Health</a:t>
              </a:r>
              <a:endParaRPr kumimoji="0" lang="en-GB" sz="6600" b="1" i="0" u="none" strike="noStrike" kern="0" cap="none" spc="0" normalizeH="0" baseline="0" noProof="0">
                <a:ln>
                  <a:noFill/>
                </a:ln>
                <a:solidFill>
                  <a:srgbClr val="9344B7"/>
                </a:solidFill>
                <a:effectLst/>
                <a:uLnTx/>
                <a:uFillTx/>
                <a:latin typeface="Arial"/>
                <a:cs typeface="Arial"/>
                <a:sym typeface="Arial"/>
              </a:endParaRPr>
            </a:p>
          </p:txBody>
        </p:sp>
      </p:grpSp>
      <p:grpSp>
        <p:nvGrpSpPr>
          <p:cNvPr id="14" name="Group 13">
            <a:extLst>
              <a:ext uri="{FF2B5EF4-FFF2-40B4-BE49-F238E27FC236}">
                <a16:creationId xmlns:a16="http://schemas.microsoft.com/office/drawing/2014/main" id="{0B6743E2-0A71-0E30-9EB2-288EF7415488}"/>
              </a:ext>
            </a:extLst>
          </p:cNvPr>
          <p:cNvGrpSpPr/>
          <p:nvPr/>
        </p:nvGrpSpPr>
        <p:grpSpPr>
          <a:xfrm>
            <a:off x="6329924" y="1590898"/>
            <a:ext cx="2386266" cy="4937760"/>
            <a:chOff x="6118483" y="1087700"/>
            <a:chExt cx="2538042" cy="4739465"/>
          </a:xfrm>
        </p:grpSpPr>
        <p:sp>
          <p:nvSpPr>
            <p:cNvPr id="15" name="Rounded Rectangle 14">
              <a:extLst>
                <a:ext uri="{FF2B5EF4-FFF2-40B4-BE49-F238E27FC236}">
                  <a16:creationId xmlns:a16="http://schemas.microsoft.com/office/drawing/2014/main" id="{B2A9277A-3D2D-2B54-7867-FE15777B89CE}"/>
                </a:ext>
              </a:extLst>
            </p:cNvPr>
            <p:cNvSpPr/>
            <p:nvPr/>
          </p:nvSpPr>
          <p:spPr>
            <a:xfrm>
              <a:off x="6118483" y="1087700"/>
              <a:ext cx="2528654" cy="4739465"/>
            </a:xfrm>
            <a:prstGeom prst="roundRect">
              <a:avLst/>
            </a:prstGeom>
            <a:noFill/>
            <a:ln w="10795" cap="flat">
              <a:solidFill>
                <a:srgbClr val="12AA7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r" defTabSz="914400" rtl="1" eaLnBrk="1" fontAlgn="auto" latinLnBrk="0" hangingPunct="0">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0000"/>
                </a:solidFill>
                <a:effectLst/>
                <a:uLnTx/>
                <a:uFillTx/>
                <a:latin typeface="Arial"/>
                <a:ea typeface="+mj-ea"/>
                <a:cs typeface="Arial"/>
                <a:sym typeface="Arial"/>
              </a:endParaRPr>
            </a:p>
          </p:txBody>
        </p:sp>
        <p:sp>
          <p:nvSpPr>
            <p:cNvPr id="16" name="TextBox 15">
              <a:extLst>
                <a:ext uri="{FF2B5EF4-FFF2-40B4-BE49-F238E27FC236}">
                  <a16:creationId xmlns:a16="http://schemas.microsoft.com/office/drawing/2014/main" id="{4181066B-4190-BA91-2688-22C63CA862E5}"/>
                </a:ext>
              </a:extLst>
            </p:cNvPr>
            <p:cNvSpPr txBox="1"/>
            <p:nvPr/>
          </p:nvSpPr>
          <p:spPr>
            <a:xfrm>
              <a:off x="6127870" y="1838209"/>
              <a:ext cx="2528655" cy="974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12AA78"/>
                  </a:solidFill>
                  <a:effectLst/>
                  <a:uLnTx/>
                  <a:uFillTx/>
                  <a:latin typeface="Arial"/>
                  <a:cs typeface="Arial"/>
                  <a:sym typeface="Arial"/>
                </a:rPr>
                <a:t>Training</a:t>
              </a:r>
              <a:r>
                <a:rPr kumimoji="0" lang="en-GB" sz="2000" b="1" i="0" u="none" strike="noStrike" kern="0" cap="none" spc="0" normalizeH="0" baseline="0" noProof="0">
                  <a:ln>
                    <a:noFill/>
                  </a:ln>
                  <a:solidFill>
                    <a:srgbClr val="12AA78"/>
                  </a:solidFill>
                  <a:effectLst/>
                  <a:uLnTx/>
                  <a:uFillTx/>
                  <a:latin typeface="Arial"/>
                  <a:cs typeface="Arial"/>
                  <a:sym typeface="Arial"/>
                </a:rPr>
                <a:t> &amp; Knowledge Tools on AI Regulation</a:t>
              </a:r>
              <a:endParaRPr kumimoji="0" lang="en-US" sz="2800" b="1" i="0" u="none" strike="noStrike" kern="0" cap="none" spc="0" normalizeH="0" baseline="0" noProof="0">
                <a:ln>
                  <a:noFill/>
                </a:ln>
                <a:solidFill>
                  <a:srgbClr val="12AA78"/>
                </a:solidFill>
                <a:effectLst/>
                <a:uLnTx/>
                <a:uFillTx/>
                <a:latin typeface="Arial"/>
                <a:cs typeface="Arial"/>
                <a:sym typeface="Arial"/>
              </a:endParaRPr>
            </a:p>
          </p:txBody>
        </p:sp>
      </p:grpSp>
      <p:grpSp>
        <p:nvGrpSpPr>
          <p:cNvPr id="17" name="Group 16">
            <a:extLst>
              <a:ext uri="{FF2B5EF4-FFF2-40B4-BE49-F238E27FC236}">
                <a16:creationId xmlns:a16="http://schemas.microsoft.com/office/drawing/2014/main" id="{55D6FA74-02B3-9A2C-253D-90E8C3AA25E6}"/>
              </a:ext>
            </a:extLst>
          </p:cNvPr>
          <p:cNvGrpSpPr/>
          <p:nvPr/>
        </p:nvGrpSpPr>
        <p:grpSpPr>
          <a:xfrm>
            <a:off x="9075351" y="1574021"/>
            <a:ext cx="2377440" cy="4937760"/>
            <a:chOff x="8953811" y="1169628"/>
            <a:chExt cx="2547071" cy="4754032"/>
          </a:xfrm>
        </p:grpSpPr>
        <p:sp>
          <p:nvSpPr>
            <p:cNvPr id="18" name="Rounded Rectangle 17">
              <a:extLst>
                <a:ext uri="{FF2B5EF4-FFF2-40B4-BE49-F238E27FC236}">
                  <a16:creationId xmlns:a16="http://schemas.microsoft.com/office/drawing/2014/main" id="{A3CD5331-68DE-F6A1-F626-4981842AE32B}"/>
                </a:ext>
              </a:extLst>
            </p:cNvPr>
            <p:cNvSpPr/>
            <p:nvPr/>
          </p:nvSpPr>
          <p:spPr>
            <a:xfrm>
              <a:off x="8953811" y="1169628"/>
              <a:ext cx="2547071" cy="4754032"/>
            </a:xfrm>
            <a:prstGeom prst="roundRect">
              <a:avLst/>
            </a:prstGeom>
            <a:noFill/>
            <a:ln w="10795" cap="flat">
              <a:solidFill>
                <a:srgbClr val="FF62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0000"/>
                </a:solidFill>
                <a:effectLst/>
                <a:uLnTx/>
                <a:uFillTx/>
                <a:latin typeface="Arial"/>
                <a:ea typeface="+mj-ea"/>
                <a:cs typeface="Arial"/>
                <a:sym typeface="Arial"/>
              </a:endParaRPr>
            </a:p>
          </p:txBody>
        </p:sp>
        <p:sp>
          <p:nvSpPr>
            <p:cNvPr id="19" name="TextBox 18">
              <a:extLst>
                <a:ext uri="{FF2B5EF4-FFF2-40B4-BE49-F238E27FC236}">
                  <a16:creationId xmlns:a16="http://schemas.microsoft.com/office/drawing/2014/main" id="{40D721B2-6518-1F64-1CCA-24A8D4DAE08B}"/>
                </a:ext>
              </a:extLst>
            </p:cNvPr>
            <p:cNvSpPr txBox="1"/>
            <p:nvPr/>
          </p:nvSpPr>
          <p:spPr>
            <a:xfrm>
              <a:off x="8963267" y="1983142"/>
              <a:ext cx="2537615" cy="977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6200"/>
                  </a:solidFill>
                  <a:effectLst/>
                  <a:uLnTx/>
                  <a:uFillTx/>
                  <a:latin typeface="Arial"/>
                  <a:cs typeface="Arial"/>
                  <a:sym typeface="Arial"/>
                </a:rPr>
                <a:t>Implementation Toolkit (step-by-step guidance)</a:t>
              </a:r>
              <a:r>
                <a:rPr kumimoji="0" lang="en-US" sz="2000" b="1" i="0" u="none" strike="noStrike" kern="0" cap="none" spc="0" normalizeH="0" baseline="0" noProof="0">
                  <a:ln>
                    <a:noFill/>
                  </a:ln>
                  <a:solidFill>
                    <a:srgbClr val="12AA78"/>
                  </a:solidFill>
                  <a:effectLst/>
                  <a:uLnTx/>
                  <a:uFillTx/>
                  <a:latin typeface="Arial"/>
                  <a:cs typeface="Arial"/>
                  <a:sym typeface="Arial"/>
                </a:rPr>
                <a:t> </a:t>
              </a:r>
              <a:endParaRPr kumimoji="0" lang="en-GB"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ounded Rectangle 41">
            <a:extLst>
              <a:ext uri="{FF2B5EF4-FFF2-40B4-BE49-F238E27FC236}">
                <a16:creationId xmlns:a16="http://schemas.microsoft.com/office/drawing/2014/main" id="{4F62CAFE-119E-F1D3-9BE8-6D26B4EE2787}"/>
              </a:ext>
            </a:extLst>
          </p:cNvPr>
          <p:cNvSpPr/>
          <p:nvPr/>
        </p:nvSpPr>
        <p:spPr>
          <a:xfrm rot="16200000" flipH="1">
            <a:off x="2022551" y="2592296"/>
            <a:ext cx="45719" cy="1876804"/>
          </a:xfrm>
          <a:custGeom>
            <a:avLst/>
            <a:gdLst/>
            <a:ahLst/>
            <a:cxnLst/>
            <a:rect l="0" t="0" r="0" b="0"/>
            <a:pathLst>
              <a:path w="8053" h="893956">
                <a:moveTo>
                  <a:pt x="0" y="0"/>
                </a:moveTo>
                <a:lnTo>
                  <a:pt x="0" y="446978"/>
                </a:lnTo>
                <a:lnTo>
                  <a:pt x="0" y="893956"/>
                </a:lnTo>
              </a:path>
            </a:pathLst>
          </a:custGeom>
          <a:solidFill>
            <a:srgbClr val="00B0F0"/>
          </a:solidFill>
          <a:ln w="12080">
            <a:solidFill>
              <a:srgbClr val="349ADB"/>
            </a:solidFill>
            <a:prstDash val="dash"/>
          </a:ln>
        </p:spPr>
        <p:txBody>
          <a:bodyPr rtlCol="0" anchor="ctr"/>
          <a:lstStyle/>
          <a:p>
            <a:pPr algn="ctr"/>
            <a:endParaRPr/>
          </a:p>
        </p:txBody>
      </p:sp>
      <p:sp>
        <p:nvSpPr>
          <p:cNvPr id="21" name="Rounded Rectangle 41">
            <a:extLst>
              <a:ext uri="{FF2B5EF4-FFF2-40B4-BE49-F238E27FC236}">
                <a16:creationId xmlns:a16="http://schemas.microsoft.com/office/drawing/2014/main" id="{2F9F7823-7A84-697E-8A99-3CDAC2D657C3}"/>
              </a:ext>
            </a:extLst>
          </p:cNvPr>
          <p:cNvSpPr/>
          <p:nvPr/>
        </p:nvSpPr>
        <p:spPr>
          <a:xfrm rot="16200000" flipH="1">
            <a:off x="4759183" y="2592296"/>
            <a:ext cx="45719" cy="1876804"/>
          </a:xfrm>
          <a:custGeom>
            <a:avLst/>
            <a:gdLst/>
            <a:ahLst/>
            <a:cxnLst/>
            <a:rect l="0" t="0" r="0" b="0"/>
            <a:pathLst>
              <a:path w="8053" h="893956">
                <a:moveTo>
                  <a:pt x="0" y="0"/>
                </a:moveTo>
                <a:lnTo>
                  <a:pt x="0" y="446978"/>
                </a:lnTo>
                <a:lnTo>
                  <a:pt x="0" y="893956"/>
                </a:lnTo>
              </a:path>
            </a:pathLst>
          </a:custGeom>
          <a:solidFill>
            <a:srgbClr val="7030A0"/>
          </a:solidFill>
          <a:ln w="12080">
            <a:solidFill>
              <a:srgbClr val="7030A0"/>
            </a:solidFill>
            <a:prstDash val="dash"/>
          </a:ln>
        </p:spPr>
        <p:txBody>
          <a:bodyPr rtlCol="0" anchor="ctr"/>
          <a:lstStyle/>
          <a:p>
            <a:pPr algn="ctr"/>
            <a:endParaRPr/>
          </a:p>
        </p:txBody>
      </p:sp>
      <p:sp>
        <p:nvSpPr>
          <p:cNvPr id="22" name="Rounded Rectangle 41">
            <a:extLst>
              <a:ext uri="{FF2B5EF4-FFF2-40B4-BE49-F238E27FC236}">
                <a16:creationId xmlns:a16="http://schemas.microsoft.com/office/drawing/2014/main" id="{B2CA858C-BEB9-BD0B-BB1E-9D3049B8AAFB}"/>
              </a:ext>
            </a:extLst>
          </p:cNvPr>
          <p:cNvSpPr/>
          <p:nvPr/>
        </p:nvSpPr>
        <p:spPr>
          <a:xfrm rot="16200000" flipH="1">
            <a:off x="7489880" y="2592296"/>
            <a:ext cx="45719" cy="1876804"/>
          </a:xfrm>
          <a:custGeom>
            <a:avLst/>
            <a:gdLst/>
            <a:ahLst/>
            <a:cxnLst/>
            <a:rect l="0" t="0" r="0" b="0"/>
            <a:pathLst>
              <a:path w="8053" h="893956">
                <a:moveTo>
                  <a:pt x="0" y="0"/>
                </a:moveTo>
                <a:lnTo>
                  <a:pt x="0" y="446978"/>
                </a:lnTo>
                <a:lnTo>
                  <a:pt x="0" y="893956"/>
                </a:lnTo>
              </a:path>
            </a:pathLst>
          </a:custGeom>
          <a:noFill/>
          <a:ln w="12080">
            <a:solidFill>
              <a:srgbClr val="00B050"/>
            </a:solidFill>
            <a:prstDash val="dash"/>
          </a:ln>
        </p:spPr>
        <p:txBody>
          <a:bodyPr rtlCol="0" anchor="ctr"/>
          <a:lstStyle/>
          <a:p>
            <a:pPr algn="ctr"/>
            <a:endParaRPr/>
          </a:p>
        </p:txBody>
      </p:sp>
      <p:sp>
        <p:nvSpPr>
          <p:cNvPr id="23" name="Rounded Rectangle 41">
            <a:extLst>
              <a:ext uri="{FF2B5EF4-FFF2-40B4-BE49-F238E27FC236}">
                <a16:creationId xmlns:a16="http://schemas.microsoft.com/office/drawing/2014/main" id="{5E406D7B-D6B2-F19B-D485-B155F7CC857B}"/>
              </a:ext>
            </a:extLst>
          </p:cNvPr>
          <p:cNvSpPr/>
          <p:nvPr/>
        </p:nvSpPr>
        <p:spPr>
          <a:xfrm rot="16200000" flipH="1">
            <a:off x="10241212" y="2576893"/>
            <a:ext cx="45719" cy="1876804"/>
          </a:xfrm>
          <a:custGeom>
            <a:avLst/>
            <a:gdLst/>
            <a:ahLst/>
            <a:cxnLst/>
            <a:rect l="0" t="0" r="0" b="0"/>
            <a:pathLst>
              <a:path w="8053" h="893956">
                <a:moveTo>
                  <a:pt x="0" y="0"/>
                </a:moveTo>
                <a:lnTo>
                  <a:pt x="0" y="446978"/>
                </a:lnTo>
                <a:lnTo>
                  <a:pt x="0" y="893956"/>
                </a:lnTo>
              </a:path>
            </a:pathLst>
          </a:custGeom>
          <a:noFill/>
          <a:ln w="12080">
            <a:solidFill>
              <a:srgbClr val="F66102"/>
            </a:solidFill>
            <a:prstDash val="dash"/>
          </a:ln>
        </p:spPr>
        <p:txBody>
          <a:bodyPr rtlCol="0" anchor="ctr"/>
          <a:lstStyle/>
          <a:p>
            <a:pPr algn="ctr"/>
            <a:endParaRPr/>
          </a:p>
        </p:txBody>
      </p:sp>
      <p:sp>
        <p:nvSpPr>
          <p:cNvPr id="24" name="TextBox 23">
            <a:extLst>
              <a:ext uri="{FF2B5EF4-FFF2-40B4-BE49-F238E27FC236}">
                <a16:creationId xmlns:a16="http://schemas.microsoft.com/office/drawing/2014/main" id="{098AE9E4-CAA4-7B8F-2412-B770C6465581}"/>
              </a:ext>
            </a:extLst>
          </p:cNvPr>
          <p:cNvSpPr txBox="1"/>
          <p:nvPr/>
        </p:nvSpPr>
        <p:spPr>
          <a:xfrm>
            <a:off x="1095466" y="3702657"/>
            <a:ext cx="1876805" cy="2446824"/>
          </a:xfrm>
          <a:prstGeom prst="rect">
            <a:avLst/>
          </a:prstGeom>
          <a:noFill/>
        </p:spPr>
        <p:txBody>
          <a:bodyPr wrap="square" rtlCol="0">
            <a:spAutoFit/>
          </a:bodyPr>
          <a:lstStyle/>
          <a:p>
            <a:pPr algn="ctr"/>
            <a:r>
              <a:rPr lang="en-US" sz="1700">
                <a:solidFill>
                  <a:schemeClr val="bg1">
                    <a:lumMod val="50000"/>
                  </a:schemeClr>
                </a:solidFill>
                <a:latin typeface="Arial" panose="020B0604020202020204" pitchFamily="34" charset="0"/>
                <a:cs typeface="Arial" panose="020B0604020202020204" pitchFamily="34" charset="0"/>
              </a:rPr>
              <a:t>Maps and analyzes existing and emerging global regulations on AI in healthcare to identify gaps, trends, and opportunities.</a:t>
            </a:r>
          </a:p>
        </p:txBody>
      </p:sp>
      <p:sp>
        <p:nvSpPr>
          <p:cNvPr id="25" name="TextBox 24">
            <a:extLst>
              <a:ext uri="{FF2B5EF4-FFF2-40B4-BE49-F238E27FC236}">
                <a16:creationId xmlns:a16="http://schemas.microsoft.com/office/drawing/2014/main" id="{FCA7B856-27C5-E6F5-B1A6-D3FF30925B99}"/>
              </a:ext>
            </a:extLst>
          </p:cNvPr>
          <p:cNvSpPr txBox="1"/>
          <p:nvPr/>
        </p:nvSpPr>
        <p:spPr>
          <a:xfrm>
            <a:off x="3843640" y="3702657"/>
            <a:ext cx="1876805" cy="2554545"/>
          </a:xfrm>
          <a:prstGeom prst="rect">
            <a:avLst/>
          </a:prstGeom>
          <a:noFill/>
        </p:spPr>
        <p:txBody>
          <a:bodyPr wrap="square" rtlCol="0">
            <a:spAutoFit/>
          </a:bodyPr>
          <a:lstStyle/>
          <a:p>
            <a:pPr algn="ctr"/>
            <a:r>
              <a:rPr lang="en-US" sz="1600">
                <a:solidFill>
                  <a:schemeClr val="bg1">
                    <a:lumMod val="50000"/>
                  </a:schemeClr>
                </a:solidFill>
                <a:latin typeface="Arial" panose="020B0604020202020204" pitchFamily="34" charset="0"/>
                <a:cs typeface="Arial" panose="020B0604020202020204" pitchFamily="34" charset="0"/>
              </a:rPr>
              <a:t>Provide a global blueprint to ensure the ethical, safe, and equitable use of AI technologies in healthcare, balancing innovation with robust regulation and patient rights.</a:t>
            </a:r>
          </a:p>
        </p:txBody>
      </p:sp>
      <p:sp>
        <p:nvSpPr>
          <p:cNvPr id="26" name="TextBox 25">
            <a:extLst>
              <a:ext uri="{FF2B5EF4-FFF2-40B4-BE49-F238E27FC236}">
                <a16:creationId xmlns:a16="http://schemas.microsoft.com/office/drawing/2014/main" id="{46847506-34D5-B260-5146-E45692A7B166}"/>
              </a:ext>
            </a:extLst>
          </p:cNvPr>
          <p:cNvSpPr txBox="1"/>
          <p:nvPr/>
        </p:nvSpPr>
        <p:spPr>
          <a:xfrm>
            <a:off x="6574336" y="3649459"/>
            <a:ext cx="1876805" cy="2708434"/>
          </a:xfrm>
          <a:prstGeom prst="rect">
            <a:avLst/>
          </a:prstGeom>
          <a:noFill/>
        </p:spPr>
        <p:txBody>
          <a:bodyPr wrap="square" rtlCol="0">
            <a:spAutoFit/>
          </a:bodyPr>
          <a:lstStyle/>
          <a:p>
            <a:pPr algn="ctr"/>
            <a:r>
              <a:rPr lang="en-US" sz="1700">
                <a:solidFill>
                  <a:schemeClr val="bg1">
                    <a:lumMod val="50000"/>
                  </a:schemeClr>
                </a:solidFill>
                <a:latin typeface="Arial" panose="020B0604020202020204" pitchFamily="34" charset="0"/>
                <a:cs typeface="Arial" panose="020B0604020202020204" pitchFamily="34" charset="0"/>
              </a:rPr>
              <a:t>Develops training modules and knowledge resources to strengthen regulatory capacity and build workforce expertise on AI in health.</a:t>
            </a:r>
          </a:p>
        </p:txBody>
      </p:sp>
      <p:sp>
        <p:nvSpPr>
          <p:cNvPr id="27" name="TextBox 26">
            <a:extLst>
              <a:ext uri="{FF2B5EF4-FFF2-40B4-BE49-F238E27FC236}">
                <a16:creationId xmlns:a16="http://schemas.microsoft.com/office/drawing/2014/main" id="{3C1BC350-BFB4-0EFB-7A95-9DBF27C9BB0C}"/>
              </a:ext>
            </a:extLst>
          </p:cNvPr>
          <p:cNvSpPr txBox="1"/>
          <p:nvPr/>
        </p:nvSpPr>
        <p:spPr>
          <a:xfrm>
            <a:off x="9332921" y="3702657"/>
            <a:ext cx="1876805" cy="2446824"/>
          </a:xfrm>
          <a:prstGeom prst="rect">
            <a:avLst/>
          </a:prstGeom>
          <a:noFill/>
        </p:spPr>
        <p:txBody>
          <a:bodyPr wrap="square" rtlCol="0">
            <a:spAutoFit/>
          </a:bodyPr>
          <a:lstStyle/>
          <a:p>
            <a:pPr algn="ctr"/>
            <a:r>
              <a:rPr lang="en-US" sz="1700">
                <a:solidFill>
                  <a:schemeClr val="bg1">
                    <a:lumMod val="50000"/>
                  </a:schemeClr>
                </a:solidFill>
                <a:latin typeface="Arial" panose="020B0604020202020204" pitchFamily="34" charset="0"/>
                <a:cs typeface="Arial" panose="020B0604020202020204" pitchFamily="34" charset="0"/>
              </a:rPr>
              <a:t>Provides step-by-step guidance, practical tools, and real-world use cases to support countries in implementing AI regulatory frameworks.</a:t>
            </a:r>
          </a:p>
        </p:txBody>
      </p:sp>
      <p:pic>
        <p:nvPicPr>
          <p:cNvPr id="1030" name="Picture 6" descr="Regulation - Free miscellaneous icons">
            <a:extLst>
              <a:ext uri="{FF2B5EF4-FFF2-40B4-BE49-F238E27FC236}">
                <a16:creationId xmlns:a16="http://schemas.microsoft.com/office/drawing/2014/main" id="{329B06AE-551A-E581-6A95-55633BAB2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415" y="1753917"/>
            <a:ext cx="587163" cy="5871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nowledge icon for your website, mobile, presentation, and logo design.  19138982 Vector Art at Vecteezy">
            <a:extLst>
              <a:ext uri="{FF2B5EF4-FFF2-40B4-BE49-F238E27FC236}">
                <a16:creationId xmlns:a16="http://schemas.microsoft.com/office/drawing/2014/main" id="{1B8CCF2A-FAC6-1A7C-A60C-37987D1CA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07" t="14623" r="14837" b="13376"/>
          <a:stretch>
            <a:fillRect/>
          </a:stretch>
        </p:blipFill>
        <p:spPr bwMode="auto">
          <a:xfrm>
            <a:off x="7215490" y="1734021"/>
            <a:ext cx="623960" cy="6269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plementation - Free technology icons">
            <a:extLst>
              <a:ext uri="{FF2B5EF4-FFF2-40B4-BE49-F238E27FC236}">
                <a16:creationId xmlns:a16="http://schemas.microsoft.com/office/drawing/2014/main" id="{41D8F3B5-9406-1272-2306-E4E34DA345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8676" y="1636355"/>
            <a:ext cx="770789" cy="77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6356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1FD46-220C-5C8A-C78C-09B4467E5D2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0FB3E63-8DDD-8215-D3BF-663CA57F4359}"/>
              </a:ext>
            </a:extLst>
          </p:cNvPr>
          <p:cNvSpPr txBox="1"/>
          <p:nvPr/>
        </p:nvSpPr>
        <p:spPr>
          <a:xfrm>
            <a:off x="1327254" y="4936720"/>
            <a:ext cx="2469356" cy="1077218"/>
          </a:xfrm>
          <a:prstGeom prst="rect">
            <a:avLst/>
          </a:prstGeom>
          <a:solidFill>
            <a:schemeClr val="bg1"/>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E2B"/>
                </a:solidFill>
                <a:effectLst/>
                <a:uLnTx/>
                <a:uFillTx/>
                <a:latin typeface="-apple-system"/>
                <a:ea typeface="+mn-ea"/>
                <a:cs typeface="+mn-cs"/>
              </a:rPr>
              <a:t>Ethics and Governance of Artificial Intelligence for Health</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E2B"/>
                </a:solidFill>
                <a:effectLst/>
                <a:uLnTx/>
                <a:uFillTx/>
                <a:latin typeface="-apple-system"/>
                <a:ea typeface="+mn-ea"/>
                <a:cs typeface="+mn-cs"/>
              </a:rPr>
              <a:t>2021</a:t>
            </a:r>
          </a:p>
        </p:txBody>
      </p:sp>
      <p:sp>
        <p:nvSpPr>
          <p:cNvPr id="15" name="TextBox 14">
            <a:extLst>
              <a:ext uri="{FF2B5EF4-FFF2-40B4-BE49-F238E27FC236}">
                <a16:creationId xmlns:a16="http://schemas.microsoft.com/office/drawing/2014/main" id="{FBB4254A-B4E6-F01E-9BE0-1C4DB3F92514}"/>
              </a:ext>
            </a:extLst>
          </p:cNvPr>
          <p:cNvSpPr txBox="1"/>
          <p:nvPr/>
        </p:nvSpPr>
        <p:spPr>
          <a:xfrm>
            <a:off x="4506883" y="4948595"/>
            <a:ext cx="2651760" cy="1077218"/>
          </a:xfrm>
          <a:prstGeom prst="rect">
            <a:avLst/>
          </a:prstGeom>
          <a:solidFill>
            <a:schemeClr val="bg1"/>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E2B"/>
                </a:solidFill>
                <a:effectLst/>
                <a:uLnTx/>
                <a:uFillTx/>
                <a:latin typeface="-apple-system"/>
                <a:ea typeface="+mn-ea"/>
                <a:cs typeface="+mn-cs"/>
              </a:rPr>
              <a:t>Regulatory Considerations on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E2B"/>
                </a:solidFill>
                <a:effectLst/>
                <a:uLnTx/>
                <a:uFillTx/>
                <a:latin typeface="-apple-system"/>
                <a:ea typeface="+mn-ea"/>
                <a:cs typeface="+mn-cs"/>
              </a:rPr>
              <a:t>Artificial Intelligence for Health</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E2B"/>
                </a:solidFill>
                <a:effectLst/>
                <a:uLnTx/>
                <a:uFillTx/>
                <a:latin typeface="-apple-system"/>
                <a:ea typeface="+mn-ea"/>
                <a:cs typeface="+mn-cs"/>
              </a:rPr>
              <a:t>2023</a:t>
            </a:r>
          </a:p>
        </p:txBody>
      </p:sp>
      <p:sp>
        <p:nvSpPr>
          <p:cNvPr id="19" name="TextBox 18">
            <a:extLst>
              <a:ext uri="{FF2B5EF4-FFF2-40B4-BE49-F238E27FC236}">
                <a16:creationId xmlns:a16="http://schemas.microsoft.com/office/drawing/2014/main" id="{BE1A3A9C-BF29-EB27-030E-D737A6F029E4}"/>
              </a:ext>
            </a:extLst>
          </p:cNvPr>
          <p:cNvSpPr txBox="1"/>
          <p:nvPr/>
        </p:nvSpPr>
        <p:spPr>
          <a:xfrm>
            <a:off x="5502816" y="125046"/>
            <a:ext cx="184731"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000000"/>
              </a:solidFill>
              <a:effectLst/>
              <a:uLnTx/>
              <a:uFillTx/>
              <a:latin typeface="Arial"/>
              <a:ea typeface="+mn-ea"/>
              <a:cs typeface="+mn-cs"/>
            </a:endParaRPr>
          </a:p>
        </p:txBody>
      </p:sp>
      <p:pic>
        <p:nvPicPr>
          <p:cNvPr id="23" name="Picture 22">
            <a:extLst>
              <a:ext uri="{FF2B5EF4-FFF2-40B4-BE49-F238E27FC236}">
                <a16:creationId xmlns:a16="http://schemas.microsoft.com/office/drawing/2014/main" id="{6E26D46A-993E-CBD7-E3DF-2F26FFFE79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713" y="1983777"/>
            <a:ext cx="2020438" cy="2890445"/>
          </a:xfrm>
          <a:prstGeom prst="rect">
            <a:avLst/>
          </a:prstGeom>
        </p:spPr>
      </p:pic>
      <p:pic>
        <p:nvPicPr>
          <p:cNvPr id="26" name="Picture 2" descr="image">
            <a:extLst>
              <a:ext uri="{FF2B5EF4-FFF2-40B4-BE49-F238E27FC236}">
                <a16:creationId xmlns:a16="http://schemas.microsoft.com/office/drawing/2014/main" id="{BAD99846-6030-BE70-7748-0FEF9F75139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07223" y="3338279"/>
            <a:ext cx="1379458" cy="1379458"/>
          </a:xfrm>
          <a:prstGeom prst="rect">
            <a:avLst/>
          </a:prstGeom>
          <a:solidFill>
            <a:schemeClr val="bg2">
              <a:lumMod val="90000"/>
            </a:schemeClr>
          </a:solidFill>
        </p:spPr>
      </p:pic>
      <p:pic>
        <p:nvPicPr>
          <p:cNvPr id="31" name="Picture 30" descr="A poster of a computer network&#10;&#10;Description automatically generated with medium confidence">
            <a:extLst>
              <a:ext uri="{FF2B5EF4-FFF2-40B4-BE49-F238E27FC236}">
                <a16:creationId xmlns:a16="http://schemas.microsoft.com/office/drawing/2014/main" id="{00B81294-C23B-0C76-ECB0-D8EC02A5E61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04374" y="1955212"/>
            <a:ext cx="2056779" cy="2919010"/>
          </a:xfrm>
          <a:prstGeom prst="rect">
            <a:avLst/>
          </a:prstGeom>
        </p:spPr>
      </p:pic>
      <p:pic>
        <p:nvPicPr>
          <p:cNvPr id="32" name="Picture 31">
            <a:extLst>
              <a:ext uri="{FF2B5EF4-FFF2-40B4-BE49-F238E27FC236}">
                <a16:creationId xmlns:a16="http://schemas.microsoft.com/office/drawing/2014/main" id="{6CD288C4-967E-3A5E-5E45-988A32D6E99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33338" y="3255638"/>
            <a:ext cx="1379459" cy="13794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cover of a book&#10;&#10;Description automatically generated">
            <a:extLst>
              <a:ext uri="{FF2B5EF4-FFF2-40B4-BE49-F238E27FC236}">
                <a16:creationId xmlns:a16="http://schemas.microsoft.com/office/drawing/2014/main" id="{F1B4DA4A-5743-3370-0FAF-39B5A24CAEE3}"/>
              </a:ext>
            </a:extLst>
          </p:cNvPr>
          <p:cNvPicPr>
            <a:picLocks noChangeAspect="1"/>
          </p:cNvPicPr>
          <p:nvPr/>
        </p:nvPicPr>
        <p:blipFill>
          <a:blip r:embed="rId7"/>
          <a:stretch>
            <a:fillRect/>
          </a:stretch>
        </p:blipFill>
        <p:spPr>
          <a:xfrm>
            <a:off x="8247304" y="1983777"/>
            <a:ext cx="2056778" cy="2917494"/>
          </a:xfrm>
          <a:prstGeom prst="rect">
            <a:avLst/>
          </a:prstGeom>
        </p:spPr>
      </p:pic>
      <p:sp>
        <p:nvSpPr>
          <p:cNvPr id="34" name="TextBox 33">
            <a:extLst>
              <a:ext uri="{FF2B5EF4-FFF2-40B4-BE49-F238E27FC236}">
                <a16:creationId xmlns:a16="http://schemas.microsoft.com/office/drawing/2014/main" id="{45A9C11E-A8B4-8170-D51D-ECF02D503575}"/>
              </a:ext>
            </a:extLst>
          </p:cNvPr>
          <p:cNvSpPr txBox="1"/>
          <p:nvPr/>
        </p:nvSpPr>
        <p:spPr>
          <a:xfrm>
            <a:off x="7926921" y="4967711"/>
            <a:ext cx="2651760" cy="1077218"/>
          </a:xfrm>
          <a:prstGeom prst="rect">
            <a:avLst/>
          </a:prstGeom>
          <a:solidFill>
            <a:schemeClr val="bg1"/>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E2B"/>
                </a:solidFill>
                <a:effectLst/>
                <a:uLnTx/>
                <a:uFillTx/>
                <a:latin typeface="-apple-system"/>
                <a:ea typeface="+mn-ea"/>
                <a:cs typeface="+mn-cs"/>
              </a:rPr>
              <a:t>Ethics and Governance of AI for Health: Large Multi-Modal Models</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E2B"/>
                </a:solidFill>
                <a:effectLst/>
                <a:uLnTx/>
                <a:uFillTx/>
                <a:latin typeface="-apple-system"/>
                <a:ea typeface="+mn-ea"/>
                <a:cs typeface="+mn-cs"/>
              </a:rPr>
              <a:t>2024</a:t>
            </a:r>
          </a:p>
        </p:txBody>
      </p:sp>
      <p:pic>
        <p:nvPicPr>
          <p:cNvPr id="35" name="Picture 34">
            <a:extLst>
              <a:ext uri="{FF2B5EF4-FFF2-40B4-BE49-F238E27FC236}">
                <a16:creationId xmlns:a16="http://schemas.microsoft.com/office/drawing/2014/main" id="{E062CEBE-E6DF-9EAD-412C-737240B1AAFB}"/>
              </a:ext>
            </a:extLst>
          </p:cNvPr>
          <p:cNvPicPr>
            <a:picLocks noChangeAspect="1"/>
          </p:cNvPicPr>
          <p:nvPr/>
        </p:nvPicPr>
        <p:blipFill>
          <a:blip r:embed="rId8"/>
          <a:stretch>
            <a:fillRect/>
          </a:stretch>
        </p:blipFill>
        <p:spPr>
          <a:xfrm>
            <a:off x="9373000" y="3274755"/>
            <a:ext cx="1382848" cy="1379458"/>
          </a:xfrm>
          <a:prstGeom prst="rect">
            <a:avLst/>
          </a:prstGeom>
        </p:spPr>
      </p:pic>
      <p:sp>
        <p:nvSpPr>
          <p:cNvPr id="3" name="Title 1">
            <a:extLst>
              <a:ext uri="{FF2B5EF4-FFF2-40B4-BE49-F238E27FC236}">
                <a16:creationId xmlns:a16="http://schemas.microsoft.com/office/drawing/2014/main" id="{C92BC8F7-6860-128A-202B-34323F7C03D6}"/>
              </a:ext>
            </a:extLst>
          </p:cNvPr>
          <p:cNvSpPr txBox="1">
            <a:spLocks/>
          </p:cNvSpPr>
          <p:nvPr/>
        </p:nvSpPr>
        <p:spPr>
          <a:xfrm>
            <a:off x="550730" y="631063"/>
            <a:ext cx="9227079" cy="662394"/>
          </a:xfrm>
          <a:prstGeom prst="rect">
            <a:avLst/>
          </a:prstGeom>
        </p:spPr>
        <p:txBody>
          <a:bodyPr lIns="91440" tIns="45720" rIns="91440" bIns="45720" anchor="t">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00B0F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Enable</a:t>
            </a:r>
            <a:r>
              <a:rPr kumimoji="0" lang="en-GB" sz="2800" b="1" i="0" u="none" strike="noStrike" kern="0" cap="none" spc="0" normalizeH="0" baseline="0" noProof="0">
                <a:ln>
                  <a:noFill/>
                </a:ln>
                <a:solidFill>
                  <a:srgbClr val="002060"/>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a:t>
            </a:r>
            <a:r>
              <a:rPr kumimoji="0" lang="en-GB" sz="2800" b="1" i="0" u="none" strike="noStrike" kern="0" cap="none" spc="0" normalizeH="0" baseline="0" noProof="0">
                <a:ln>
                  <a:noFill/>
                </a:ln>
                <a:solidFill>
                  <a:srgbClr val="000E2B"/>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policies, standards, guidance on AI for health</a:t>
            </a:r>
          </a:p>
        </p:txBody>
      </p:sp>
      <p:sp>
        <p:nvSpPr>
          <p:cNvPr id="4" name="Google Shape;236;p4">
            <a:extLst>
              <a:ext uri="{FF2B5EF4-FFF2-40B4-BE49-F238E27FC236}">
                <a16:creationId xmlns:a16="http://schemas.microsoft.com/office/drawing/2014/main" id="{F1BA81AE-D7AD-6BBA-5D58-9F439999FE97}"/>
              </a:ext>
            </a:extLst>
          </p:cNvPr>
          <p:cNvSpPr/>
          <p:nvPr/>
        </p:nvSpPr>
        <p:spPr>
          <a:xfrm>
            <a:off x="550730" y="1134592"/>
            <a:ext cx="1141971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F0"/>
                </a:solidFill>
                <a:effectLst/>
                <a:uLnTx/>
                <a:uFillTx/>
                <a:latin typeface="Noto Sans" panose="020B0502040504020204" pitchFamily="34" charset="0"/>
                <a:ea typeface="Noto Sans" panose="020B0502040504020204" pitchFamily="34" charset="0"/>
                <a:cs typeface="Noto Sans" panose="020B0502040504020204" pitchFamily="34" charset="0"/>
              </a:rPr>
              <a:t>Relevant Guidance on AI for Health: Ethics, Governance, and Regulations</a:t>
            </a:r>
          </a:p>
        </p:txBody>
      </p:sp>
      <p:grpSp>
        <p:nvGrpSpPr>
          <p:cNvPr id="10" name="Group 9">
            <a:extLst>
              <a:ext uri="{FF2B5EF4-FFF2-40B4-BE49-F238E27FC236}">
                <a16:creationId xmlns:a16="http://schemas.microsoft.com/office/drawing/2014/main" id="{53F41F04-23D6-F2CA-88BA-0501570FA81E}"/>
              </a:ext>
            </a:extLst>
          </p:cNvPr>
          <p:cNvGrpSpPr/>
          <p:nvPr/>
        </p:nvGrpSpPr>
        <p:grpSpPr>
          <a:xfrm>
            <a:off x="11109408" y="0"/>
            <a:ext cx="1084022" cy="1087460"/>
            <a:chOff x="11109408" y="0"/>
            <a:chExt cx="1084022" cy="1087460"/>
          </a:xfrm>
        </p:grpSpPr>
        <p:sp>
          <p:nvSpPr>
            <p:cNvPr id="8" name="Rectangle 7">
              <a:extLst>
                <a:ext uri="{FF2B5EF4-FFF2-40B4-BE49-F238E27FC236}">
                  <a16:creationId xmlns:a16="http://schemas.microsoft.com/office/drawing/2014/main" id="{314C96DC-C516-6D23-C8A2-D0D13273BCF6}"/>
                </a:ext>
              </a:extLst>
            </p:cNvPr>
            <p:cNvSpPr/>
            <p:nvPr/>
          </p:nvSpPr>
          <p:spPr>
            <a:xfrm>
              <a:off x="11112000" y="0"/>
              <a:ext cx="1080000" cy="1080000"/>
            </a:xfrm>
            <a:prstGeom prst="rect">
              <a:avLst/>
            </a:prstGeom>
            <a:solidFill>
              <a:srgbClr val="109ADB"/>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E" sz="1400" b="0" i="0" u="none" strike="noStrike" kern="0" cap="none" spc="0" normalizeH="0" baseline="0" noProof="0">
                <a:ln>
                  <a:noFill/>
                </a:ln>
                <a:solidFill>
                  <a:srgbClr val="FFFFFF"/>
                </a:solidFill>
                <a:effectLst/>
                <a:uLnTx/>
                <a:uFillTx/>
                <a:latin typeface="Aptos" panose="02110004020202020204"/>
                <a:ea typeface="+mn-ea"/>
                <a:cs typeface="+mn-cs"/>
                <a:sym typeface="Arial"/>
              </a:endParaRPr>
            </a:p>
          </p:txBody>
        </p:sp>
        <p:pic>
          <p:nvPicPr>
            <p:cNvPr id="9" name="Graphic 8" descr="Artificial Intelligence outline">
              <a:extLst>
                <a:ext uri="{FF2B5EF4-FFF2-40B4-BE49-F238E27FC236}">
                  <a16:creationId xmlns:a16="http://schemas.microsoft.com/office/drawing/2014/main" id="{11E0A090-9E51-1334-F52D-90D6B4DDE5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09408" y="3437"/>
              <a:ext cx="1084022" cy="1084023"/>
            </a:xfrm>
            <a:prstGeom prst="rect">
              <a:avLst/>
            </a:prstGeom>
          </p:spPr>
        </p:pic>
      </p:grpSp>
      <p:grpSp>
        <p:nvGrpSpPr>
          <p:cNvPr id="2" name="Group 1">
            <a:extLst>
              <a:ext uri="{FF2B5EF4-FFF2-40B4-BE49-F238E27FC236}">
                <a16:creationId xmlns:a16="http://schemas.microsoft.com/office/drawing/2014/main" id="{EA0E602D-6EE3-A569-4E47-490CC7865202}"/>
              </a:ext>
            </a:extLst>
          </p:cNvPr>
          <p:cNvGrpSpPr/>
          <p:nvPr/>
        </p:nvGrpSpPr>
        <p:grpSpPr>
          <a:xfrm>
            <a:off x="221558" y="495059"/>
            <a:ext cx="136661" cy="6029684"/>
            <a:chOff x="300705" y="1863698"/>
            <a:chExt cx="193528" cy="4397999"/>
          </a:xfrm>
        </p:grpSpPr>
        <p:sp>
          <p:nvSpPr>
            <p:cNvPr id="5" name="Rectangle 4">
              <a:extLst>
                <a:ext uri="{FF2B5EF4-FFF2-40B4-BE49-F238E27FC236}">
                  <a16:creationId xmlns:a16="http://schemas.microsoft.com/office/drawing/2014/main" id="{0B09C599-53BC-52CE-8346-90E75DC2FB8D}"/>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6372FF0A-F5F3-5C44-2FAF-3A3E1E20DB2A}"/>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97F0DBA4-40AB-133D-889C-A939C1D3582B}"/>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Rectangle 10">
            <a:extLst>
              <a:ext uri="{FF2B5EF4-FFF2-40B4-BE49-F238E27FC236}">
                <a16:creationId xmlns:a16="http://schemas.microsoft.com/office/drawing/2014/main" id="{101B6638-A9B3-B0D5-5AFA-A9F0A0D31578}"/>
              </a:ext>
            </a:extLst>
          </p:cNvPr>
          <p:cNvSpPr/>
          <p:nvPr/>
        </p:nvSpPr>
        <p:spPr>
          <a:xfrm>
            <a:off x="944257" y="1643348"/>
            <a:ext cx="3408351" cy="4516304"/>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BE15FC5-D84C-9183-9170-6F8EDC3F9C1F}"/>
              </a:ext>
            </a:extLst>
          </p:cNvPr>
          <p:cNvSpPr/>
          <p:nvPr/>
        </p:nvSpPr>
        <p:spPr>
          <a:xfrm>
            <a:off x="4252912" y="1710633"/>
            <a:ext cx="3408351" cy="4516304"/>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4185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E6BA9-4ACF-C200-2EDA-10A37C4806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312039-FE32-0391-EB29-A6F1875D8986}"/>
              </a:ext>
            </a:extLst>
          </p:cNvPr>
          <p:cNvSpPr txBox="1"/>
          <p:nvPr/>
        </p:nvSpPr>
        <p:spPr>
          <a:xfrm>
            <a:off x="545565" y="495059"/>
            <a:ext cx="1098813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D9ADB"/>
                </a:solidFill>
                <a:effectLst/>
                <a:uLnTx/>
                <a:uFillTx/>
                <a:latin typeface="Arial"/>
                <a:ea typeface="+mn-ea"/>
                <a:cs typeface="+mn-cs"/>
              </a:rPr>
              <a:t>WHO’s Working Group on Ethics &amp; Governance of AI in Health</a:t>
            </a:r>
          </a:p>
        </p:txBody>
      </p:sp>
      <p:grpSp>
        <p:nvGrpSpPr>
          <p:cNvPr id="3" name="Group 2">
            <a:extLst>
              <a:ext uri="{FF2B5EF4-FFF2-40B4-BE49-F238E27FC236}">
                <a16:creationId xmlns:a16="http://schemas.microsoft.com/office/drawing/2014/main" id="{E557A8A5-A007-9310-DEC0-7236B5826ABD}"/>
              </a:ext>
            </a:extLst>
          </p:cNvPr>
          <p:cNvGrpSpPr/>
          <p:nvPr/>
        </p:nvGrpSpPr>
        <p:grpSpPr>
          <a:xfrm>
            <a:off x="221558" y="495059"/>
            <a:ext cx="136661" cy="6029684"/>
            <a:chOff x="300705" y="1863698"/>
            <a:chExt cx="193528" cy="4397999"/>
          </a:xfrm>
        </p:grpSpPr>
        <p:sp>
          <p:nvSpPr>
            <p:cNvPr id="4" name="Rectangle 3">
              <a:extLst>
                <a:ext uri="{FF2B5EF4-FFF2-40B4-BE49-F238E27FC236}">
                  <a16:creationId xmlns:a16="http://schemas.microsoft.com/office/drawing/2014/main" id="{3DA794A5-267A-0FA1-EF67-726193C889EB}"/>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0E713EB1-78C2-FC85-07A7-30C7E8128A72}"/>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0F026A05-4215-7549-957F-2E3C281667A9}"/>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F6BC7ECE-7F2E-D186-27CD-7FB4ED3712ED}"/>
              </a:ext>
            </a:extLst>
          </p:cNvPr>
          <p:cNvSpPr txBox="1"/>
          <p:nvPr/>
        </p:nvSpPr>
        <p:spPr>
          <a:xfrm>
            <a:off x="601931" y="1002890"/>
            <a:ext cx="109881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mn-cs"/>
              </a:rPr>
              <a:t>FOUR WORKSTREAMS</a:t>
            </a:r>
          </a:p>
        </p:txBody>
      </p:sp>
      <p:grpSp>
        <p:nvGrpSpPr>
          <p:cNvPr id="7" name="Group 6">
            <a:extLst>
              <a:ext uri="{FF2B5EF4-FFF2-40B4-BE49-F238E27FC236}">
                <a16:creationId xmlns:a16="http://schemas.microsoft.com/office/drawing/2014/main" id="{F303926C-2B70-2829-A128-80C550389DF9}"/>
              </a:ext>
            </a:extLst>
          </p:cNvPr>
          <p:cNvGrpSpPr/>
          <p:nvPr/>
        </p:nvGrpSpPr>
        <p:grpSpPr>
          <a:xfrm>
            <a:off x="849086" y="1613654"/>
            <a:ext cx="2385073" cy="4937760"/>
            <a:chOff x="451421" y="1101022"/>
            <a:chExt cx="2759498" cy="4761063"/>
          </a:xfrm>
        </p:grpSpPr>
        <p:sp>
          <p:nvSpPr>
            <p:cNvPr id="8" name="Rounded Rectangle 7">
              <a:extLst>
                <a:ext uri="{FF2B5EF4-FFF2-40B4-BE49-F238E27FC236}">
                  <a16:creationId xmlns:a16="http://schemas.microsoft.com/office/drawing/2014/main" id="{CED3085B-0AB4-E76A-6804-9DEE4E2131B1}"/>
                </a:ext>
              </a:extLst>
            </p:cNvPr>
            <p:cNvSpPr/>
            <p:nvPr/>
          </p:nvSpPr>
          <p:spPr>
            <a:xfrm>
              <a:off x="451421" y="1101022"/>
              <a:ext cx="2749290" cy="4761063"/>
            </a:xfrm>
            <a:prstGeom prst="roundRect">
              <a:avLst/>
            </a:prstGeom>
            <a:noFill/>
            <a:ln w="10795" cap="flat">
              <a:solidFill>
                <a:srgbClr val="40B1F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654A8936-5606-044C-856C-751812DFAD4B}"/>
                </a:ext>
              </a:extLst>
            </p:cNvPr>
            <p:cNvSpPr txBox="1"/>
            <p:nvPr/>
          </p:nvSpPr>
          <p:spPr>
            <a:xfrm>
              <a:off x="481228" y="1420215"/>
              <a:ext cx="2729691" cy="8902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6670" marR="0" lvl="0" indent="-26670" algn="ctr" defTabSz="914400" rtl="1"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D9ADB"/>
                  </a:solidFill>
                  <a:effectLst/>
                  <a:uLnTx/>
                  <a:uFillTx/>
                  <a:latin typeface="Arial" panose="020B0604020202020204" pitchFamily="34" charset="0"/>
                  <a:ea typeface="+mn-ea"/>
                  <a:cs typeface="Arial" panose="020B0604020202020204" pitchFamily="34" charset="0"/>
                </a:rPr>
                <a:t>Policy Brief </a:t>
              </a:r>
            </a:p>
            <a:p>
              <a:pPr marL="26670" marR="0" lvl="0" indent="-26670" algn="ctr" defTabSz="914400" rtl="1"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D9ADB"/>
                  </a:solidFill>
                  <a:effectLst/>
                  <a:uLnTx/>
                  <a:uFillTx/>
                  <a:latin typeface="Arial" panose="020B0604020202020204" pitchFamily="34" charset="0"/>
                  <a:ea typeface="+mn-ea"/>
                  <a:cs typeface="Arial" panose="020B0604020202020204" pitchFamily="34" charset="0"/>
                </a:rPr>
                <a:t>on AI-Powered Chatbots</a:t>
              </a:r>
              <a:endParaRPr kumimoji="0" lang="en-GB" sz="2000" b="1" i="0" u="none" strike="noStrike" kern="0" cap="none" spc="0" normalizeH="0" baseline="0" noProof="0">
                <a:ln>
                  <a:noFill/>
                </a:ln>
                <a:solidFill>
                  <a:srgbClr val="0D9ADB"/>
                </a:solidFill>
                <a:effectLst/>
                <a:uLnTx/>
                <a:uFillTx/>
                <a:latin typeface="Arial" panose="020B0604020202020204" pitchFamily="34" charset="0"/>
                <a:ea typeface="+mn-ea"/>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BFA41D3E-A84B-FE50-EB07-A5DBEA78A9B5}"/>
              </a:ext>
            </a:extLst>
          </p:cNvPr>
          <p:cNvGrpSpPr/>
          <p:nvPr/>
        </p:nvGrpSpPr>
        <p:grpSpPr>
          <a:xfrm>
            <a:off x="3583004" y="1613654"/>
            <a:ext cx="2398076" cy="4937760"/>
            <a:chOff x="3275547" y="1074378"/>
            <a:chExt cx="2530781" cy="4735769"/>
          </a:xfrm>
        </p:grpSpPr>
        <p:sp>
          <p:nvSpPr>
            <p:cNvPr id="11" name="Rounded Rectangle 10">
              <a:extLst>
                <a:ext uri="{FF2B5EF4-FFF2-40B4-BE49-F238E27FC236}">
                  <a16:creationId xmlns:a16="http://schemas.microsoft.com/office/drawing/2014/main" id="{D438BAE0-AC71-7EAD-D5A8-17D120CB42B8}"/>
                </a:ext>
              </a:extLst>
            </p:cNvPr>
            <p:cNvSpPr/>
            <p:nvPr/>
          </p:nvSpPr>
          <p:spPr>
            <a:xfrm>
              <a:off x="3286436" y="1074378"/>
              <a:ext cx="2509003" cy="4735769"/>
            </a:xfrm>
            <a:prstGeom prst="roundRect">
              <a:avLst/>
            </a:prstGeom>
            <a:noFill/>
            <a:ln w="10795" cap="flat">
              <a:solidFill>
                <a:srgbClr val="9344B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r" defTabSz="914400" rtl="1" eaLnBrk="1" fontAlgn="auto" latinLnBrk="0" hangingPunct="0">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1A04E9C-CD09-D790-F0C1-41C49E630BE6}"/>
                </a:ext>
              </a:extLst>
            </p:cNvPr>
            <p:cNvSpPr txBox="1"/>
            <p:nvPr/>
          </p:nvSpPr>
          <p:spPr>
            <a:xfrm>
              <a:off x="3275547" y="1418435"/>
              <a:ext cx="2530781" cy="974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ctr" defTabSz="914400" rtl="0" eaLnBrk="1" fontAlgn="ctr"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9344B7"/>
                  </a:solidFill>
                  <a:effectLst/>
                  <a:uLnTx/>
                  <a:uFillTx/>
                  <a:latin typeface="Arial"/>
                  <a:ea typeface="+mn-ea"/>
                  <a:cs typeface="Arial"/>
                  <a:sym typeface="Arial"/>
                </a:rPr>
                <a:t>Policy Brief on AI and Neurotechnology</a:t>
              </a:r>
              <a:endParaRPr kumimoji="0" lang="en-GB" sz="6600" b="1" i="0" u="none" strike="noStrike" kern="0" cap="none" spc="0" normalizeH="0" baseline="0" noProof="0">
                <a:ln>
                  <a:noFill/>
                </a:ln>
                <a:solidFill>
                  <a:srgbClr val="9344B7"/>
                </a:solidFill>
                <a:effectLst/>
                <a:uLnTx/>
                <a:uFillTx/>
                <a:latin typeface="Arial"/>
                <a:ea typeface="+mn-ea"/>
                <a:cs typeface="Arial"/>
                <a:sym typeface="Arial"/>
              </a:endParaRPr>
            </a:p>
          </p:txBody>
        </p:sp>
      </p:grpSp>
      <p:grpSp>
        <p:nvGrpSpPr>
          <p:cNvPr id="14" name="Group 13">
            <a:extLst>
              <a:ext uri="{FF2B5EF4-FFF2-40B4-BE49-F238E27FC236}">
                <a16:creationId xmlns:a16="http://schemas.microsoft.com/office/drawing/2014/main" id="{B4AB98EE-D33B-2EDD-9E16-B3A40FA636A5}"/>
              </a:ext>
            </a:extLst>
          </p:cNvPr>
          <p:cNvGrpSpPr/>
          <p:nvPr/>
        </p:nvGrpSpPr>
        <p:grpSpPr>
          <a:xfrm>
            <a:off x="6329924" y="1590898"/>
            <a:ext cx="2386262" cy="4937760"/>
            <a:chOff x="6118483" y="1087700"/>
            <a:chExt cx="2538038" cy="4739465"/>
          </a:xfrm>
        </p:grpSpPr>
        <p:sp>
          <p:nvSpPr>
            <p:cNvPr id="15" name="Rounded Rectangle 14">
              <a:extLst>
                <a:ext uri="{FF2B5EF4-FFF2-40B4-BE49-F238E27FC236}">
                  <a16:creationId xmlns:a16="http://schemas.microsoft.com/office/drawing/2014/main" id="{9680A8DB-9A04-C0F7-5105-5FE3FD407A1A}"/>
                </a:ext>
              </a:extLst>
            </p:cNvPr>
            <p:cNvSpPr/>
            <p:nvPr/>
          </p:nvSpPr>
          <p:spPr>
            <a:xfrm>
              <a:off x="6118483" y="1087700"/>
              <a:ext cx="2528654" cy="4739465"/>
            </a:xfrm>
            <a:prstGeom prst="roundRect">
              <a:avLst/>
            </a:prstGeom>
            <a:noFill/>
            <a:ln w="10795" cap="flat">
              <a:solidFill>
                <a:srgbClr val="12AA7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r" defTabSz="914400" rtl="1" eaLnBrk="1" fontAlgn="auto" latinLnBrk="0" hangingPunct="0">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FD08150E-F1B6-2A7F-AF74-299057BC87E8}"/>
                </a:ext>
              </a:extLst>
            </p:cNvPr>
            <p:cNvSpPr txBox="1"/>
            <p:nvPr/>
          </p:nvSpPr>
          <p:spPr>
            <a:xfrm>
              <a:off x="6127867" y="1246645"/>
              <a:ext cx="2528654" cy="1270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12AA78"/>
                  </a:solidFill>
                  <a:effectLst/>
                  <a:uLnTx/>
                  <a:uFillTx/>
                  <a:latin typeface="Arial"/>
                  <a:ea typeface="+mn-ea"/>
                  <a:cs typeface="Arial"/>
                  <a:sym typeface="Arial"/>
                </a:rPr>
                <a:t>Guidance on Research Ethics Oversight of AI in Health</a:t>
              </a:r>
            </a:p>
          </p:txBody>
        </p:sp>
      </p:grpSp>
      <p:grpSp>
        <p:nvGrpSpPr>
          <p:cNvPr id="17" name="Group 16">
            <a:extLst>
              <a:ext uri="{FF2B5EF4-FFF2-40B4-BE49-F238E27FC236}">
                <a16:creationId xmlns:a16="http://schemas.microsoft.com/office/drawing/2014/main" id="{1C417A76-25C6-22B9-852C-23408241E2C8}"/>
              </a:ext>
            </a:extLst>
          </p:cNvPr>
          <p:cNvGrpSpPr/>
          <p:nvPr/>
        </p:nvGrpSpPr>
        <p:grpSpPr>
          <a:xfrm>
            <a:off x="9075349" y="1574021"/>
            <a:ext cx="2383224" cy="4937760"/>
            <a:chOff x="8953811" y="1169628"/>
            <a:chExt cx="2553268" cy="4754032"/>
          </a:xfrm>
        </p:grpSpPr>
        <p:sp>
          <p:nvSpPr>
            <p:cNvPr id="18" name="Rounded Rectangle 17">
              <a:extLst>
                <a:ext uri="{FF2B5EF4-FFF2-40B4-BE49-F238E27FC236}">
                  <a16:creationId xmlns:a16="http://schemas.microsoft.com/office/drawing/2014/main" id="{97DD5BC6-82EC-5501-C7A4-040226EA0188}"/>
                </a:ext>
              </a:extLst>
            </p:cNvPr>
            <p:cNvSpPr/>
            <p:nvPr/>
          </p:nvSpPr>
          <p:spPr>
            <a:xfrm>
              <a:off x="8953811" y="1169628"/>
              <a:ext cx="2547071" cy="4754032"/>
            </a:xfrm>
            <a:prstGeom prst="roundRect">
              <a:avLst/>
            </a:prstGeom>
            <a:noFill/>
            <a:ln w="10795" cap="flat">
              <a:solidFill>
                <a:srgbClr val="FF62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31D3E96B-7A72-2359-7729-0B3CE4832E8A}"/>
                </a:ext>
              </a:extLst>
            </p:cNvPr>
            <p:cNvSpPr txBox="1"/>
            <p:nvPr/>
          </p:nvSpPr>
          <p:spPr>
            <a:xfrm>
              <a:off x="8966254" y="1292615"/>
              <a:ext cx="2540825" cy="1274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56201"/>
                  </a:solidFill>
                  <a:effectLst/>
                  <a:uLnTx/>
                  <a:uFillTx/>
                  <a:latin typeface="Arial" panose="020B0604020202020204" pitchFamily="34" charset="0"/>
                  <a:ea typeface="+mn-ea"/>
                  <a:cs typeface="Arial" panose="020B0604020202020204" pitchFamily="34" charset="0"/>
                </a:rPr>
                <a:t>Casebook on Ethics and Governance of AI in Health</a:t>
              </a:r>
              <a:endParaRPr kumimoji="0" lang="en-GB" sz="2000" b="1" i="0" u="none" strike="noStrike" kern="0" cap="none" spc="0" normalizeH="0" baseline="0" noProof="0">
                <a:ln>
                  <a:noFill/>
                </a:ln>
                <a:solidFill>
                  <a:srgbClr val="F56201"/>
                </a:solidFill>
                <a:effectLst/>
                <a:uLnTx/>
                <a:uFillTx/>
                <a:latin typeface="Arial" panose="020B0604020202020204" pitchFamily="34" charset="0"/>
                <a:ea typeface="+mn-ea"/>
                <a:cs typeface="Arial" panose="020B0604020202020204" pitchFamily="34" charset="0"/>
                <a:sym typeface="Arial"/>
              </a:endParaRPr>
            </a:p>
          </p:txBody>
        </p:sp>
      </p:grpSp>
      <p:sp>
        <p:nvSpPr>
          <p:cNvPr id="20" name="Rounded Rectangle 41">
            <a:extLst>
              <a:ext uri="{FF2B5EF4-FFF2-40B4-BE49-F238E27FC236}">
                <a16:creationId xmlns:a16="http://schemas.microsoft.com/office/drawing/2014/main" id="{EB82C957-5324-5D73-305F-01D6B267DA76}"/>
              </a:ext>
            </a:extLst>
          </p:cNvPr>
          <p:cNvSpPr/>
          <p:nvPr/>
        </p:nvSpPr>
        <p:spPr>
          <a:xfrm rot="16200000" flipH="1">
            <a:off x="2014351" y="2164390"/>
            <a:ext cx="45719" cy="1876804"/>
          </a:xfrm>
          <a:custGeom>
            <a:avLst/>
            <a:gdLst/>
            <a:ahLst/>
            <a:cxnLst/>
            <a:rect l="0" t="0" r="0" b="0"/>
            <a:pathLst>
              <a:path w="8053" h="893956">
                <a:moveTo>
                  <a:pt x="0" y="0"/>
                </a:moveTo>
                <a:lnTo>
                  <a:pt x="0" y="446978"/>
                </a:lnTo>
                <a:lnTo>
                  <a:pt x="0" y="893956"/>
                </a:lnTo>
              </a:path>
            </a:pathLst>
          </a:custGeom>
          <a:solidFill>
            <a:srgbClr val="00B0F0"/>
          </a:solidFill>
          <a:ln w="12080">
            <a:solidFill>
              <a:srgbClr val="349ADB"/>
            </a:solidFill>
            <a:prstDash val="dash"/>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ounded Rectangle 41">
            <a:extLst>
              <a:ext uri="{FF2B5EF4-FFF2-40B4-BE49-F238E27FC236}">
                <a16:creationId xmlns:a16="http://schemas.microsoft.com/office/drawing/2014/main" id="{9D3D9CB2-F731-BBCC-D2DE-2CC88E688E10}"/>
              </a:ext>
            </a:extLst>
          </p:cNvPr>
          <p:cNvSpPr/>
          <p:nvPr/>
        </p:nvSpPr>
        <p:spPr>
          <a:xfrm rot="16200000" flipH="1">
            <a:off x="4754771" y="2164391"/>
            <a:ext cx="45719" cy="1876804"/>
          </a:xfrm>
          <a:custGeom>
            <a:avLst/>
            <a:gdLst/>
            <a:ahLst/>
            <a:cxnLst/>
            <a:rect l="0" t="0" r="0" b="0"/>
            <a:pathLst>
              <a:path w="8053" h="893956">
                <a:moveTo>
                  <a:pt x="0" y="0"/>
                </a:moveTo>
                <a:lnTo>
                  <a:pt x="0" y="446978"/>
                </a:lnTo>
                <a:lnTo>
                  <a:pt x="0" y="893956"/>
                </a:lnTo>
              </a:path>
            </a:pathLst>
          </a:custGeom>
          <a:solidFill>
            <a:srgbClr val="7030A0"/>
          </a:solidFill>
          <a:ln w="12080">
            <a:solidFill>
              <a:srgbClr val="7030A0"/>
            </a:solidFill>
            <a:prstDash val="dash"/>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ed Rectangle 41">
            <a:extLst>
              <a:ext uri="{FF2B5EF4-FFF2-40B4-BE49-F238E27FC236}">
                <a16:creationId xmlns:a16="http://schemas.microsoft.com/office/drawing/2014/main" id="{4ADE0A82-4627-121B-0FDE-47646D9BD1A4}"/>
              </a:ext>
            </a:extLst>
          </p:cNvPr>
          <p:cNvSpPr/>
          <p:nvPr/>
        </p:nvSpPr>
        <p:spPr>
          <a:xfrm rot="16200000" flipH="1">
            <a:off x="7489879" y="2164391"/>
            <a:ext cx="45719" cy="1876804"/>
          </a:xfrm>
          <a:custGeom>
            <a:avLst/>
            <a:gdLst/>
            <a:ahLst/>
            <a:cxnLst/>
            <a:rect l="0" t="0" r="0" b="0"/>
            <a:pathLst>
              <a:path w="8053" h="893956">
                <a:moveTo>
                  <a:pt x="0" y="0"/>
                </a:moveTo>
                <a:lnTo>
                  <a:pt x="0" y="446978"/>
                </a:lnTo>
                <a:lnTo>
                  <a:pt x="0" y="893956"/>
                </a:lnTo>
              </a:path>
            </a:pathLst>
          </a:custGeom>
          <a:noFill/>
          <a:ln w="12080">
            <a:solidFill>
              <a:srgbClr val="00B050"/>
            </a:solidFill>
            <a:prstDash val="dash"/>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ounded Rectangle 41">
            <a:extLst>
              <a:ext uri="{FF2B5EF4-FFF2-40B4-BE49-F238E27FC236}">
                <a16:creationId xmlns:a16="http://schemas.microsoft.com/office/drawing/2014/main" id="{F5155408-5413-A1B4-F9BF-A2FFA91C9594}"/>
              </a:ext>
            </a:extLst>
          </p:cNvPr>
          <p:cNvSpPr/>
          <p:nvPr/>
        </p:nvSpPr>
        <p:spPr>
          <a:xfrm rot="16200000" flipH="1">
            <a:off x="10241210" y="2164391"/>
            <a:ext cx="45719" cy="1876804"/>
          </a:xfrm>
          <a:custGeom>
            <a:avLst/>
            <a:gdLst/>
            <a:ahLst/>
            <a:cxnLst/>
            <a:rect l="0" t="0" r="0" b="0"/>
            <a:pathLst>
              <a:path w="8053" h="893956">
                <a:moveTo>
                  <a:pt x="0" y="0"/>
                </a:moveTo>
                <a:lnTo>
                  <a:pt x="0" y="446978"/>
                </a:lnTo>
                <a:lnTo>
                  <a:pt x="0" y="893956"/>
                </a:lnTo>
              </a:path>
            </a:pathLst>
          </a:custGeom>
          <a:noFill/>
          <a:ln w="12080">
            <a:solidFill>
              <a:srgbClr val="F66102"/>
            </a:solidFill>
            <a:prstDash val="dash"/>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F99BE63-E5E7-E808-B158-E9CAD50C14F7}"/>
              </a:ext>
            </a:extLst>
          </p:cNvPr>
          <p:cNvSpPr txBox="1"/>
          <p:nvPr/>
        </p:nvSpPr>
        <p:spPr>
          <a:xfrm>
            <a:off x="1098807" y="3170120"/>
            <a:ext cx="1876805" cy="2957861"/>
          </a:xfrm>
          <a:prstGeom prst="rect">
            <a:avLst/>
          </a:prstGeom>
          <a:noFill/>
        </p:spPr>
        <p:txBody>
          <a:bodyPr wrap="square" rtlCol="0">
            <a:spAutoFit/>
          </a:bodyPr>
          <a:lstStyle/>
          <a:p>
            <a:pPr algn="ctr">
              <a:lnSpc>
                <a:spcPct val="150000"/>
              </a:lnSpc>
              <a:defRPr/>
            </a:pPr>
            <a:r>
              <a:rPr kumimoji="0" lang="en-US"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Assessing the ethics of AI health chatbots, </a:t>
            </a:r>
          </a:p>
          <a:p>
            <a:pPr algn="ctr">
              <a:lnSpc>
                <a:spcPct val="150000"/>
              </a:lnSpc>
              <a:defRPr/>
            </a:pPr>
            <a:r>
              <a:rPr kumimoji="0" lang="en-US"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focusing on misinformation, autonomy, and accountability.</a:t>
            </a:r>
          </a:p>
        </p:txBody>
      </p:sp>
      <p:sp>
        <p:nvSpPr>
          <p:cNvPr id="25" name="TextBox 24">
            <a:extLst>
              <a:ext uri="{FF2B5EF4-FFF2-40B4-BE49-F238E27FC236}">
                <a16:creationId xmlns:a16="http://schemas.microsoft.com/office/drawing/2014/main" id="{A1E59FE3-CAE7-0E97-12E5-430D70CCB564}"/>
              </a:ext>
            </a:extLst>
          </p:cNvPr>
          <p:cNvSpPr txBox="1"/>
          <p:nvPr/>
        </p:nvSpPr>
        <p:spPr>
          <a:xfrm>
            <a:off x="3654763" y="3226813"/>
            <a:ext cx="2245735" cy="2957861"/>
          </a:xfrm>
          <a:prstGeom prst="rect">
            <a:avLst/>
          </a:prstGeom>
          <a:noFill/>
        </p:spPr>
        <p:txBody>
          <a:bodyPr wrap="square" rtlCol="0">
            <a:spAutoFit/>
          </a:bodyPr>
          <a:lstStyle/>
          <a:p>
            <a:pPr algn="ctr">
              <a:lnSpc>
                <a:spcPct val="150000"/>
              </a:lnSpc>
              <a:defRPr/>
            </a:pPr>
            <a:r>
              <a:rPr kumimoji="0" lang="en-US"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Exploring ethical challenges of AI in neurotechnology, focusing on consent, privacy, and commercialization of brain data.</a:t>
            </a:r>
          </a:p>
        </p:txBody>
      </p:sp>
      <p:sp>
        <p:nvSpPr>
          <p:cNvPr id="26" name="TextBox 25">
            <a:extLst>
              <a:ext uri="{FF2B5EF4-FFF2-40B4-BE49-F238E27FC236}">
                <a16:creationId xmlns:a16="http://schemas.microsoft.com/office/drawing/2014/main" id="{7D5F02ED-86C9-73BC-CAA2-186D5FBA8DA9}"/>
              </a:ext>
            </a:extLst>
          </p:cNvPr>
          <p:cNvSpPr txBox="1"/>
          <p:nvPr/>
        </p:nvSpPr>
        <p:spPr>
          <a:xfrm>
            <a:off x="6338747" y="3131287"/>
            <a:ext cx="2368616" cy="3373359"/>
          </a:xfrm>
          <a:prstGeom prst="rect">
            <a:avLst/>
          </a:prstGeom>
          <a:noFill/>
        </p:spPr>
        <p:txBody>
          <a:bodyPr wrap="square" rtlCol="0">
            <a:spAutoFit/>
          </a:bodyPr>
          <a:lstStyle/>
          <a:p>
            <a:pPr lvl="0" algn="ctr">
              <a:lnSpc>
                <a:spcPct val="150000"/>
              </a:lnSpc>
              <a:spcAft>
                <a:spcPts val="600"/>
              </a:spcAft>
              <a:defRPr/>
            </a:pPr>
            <a:r>
              <a:rPr lang="en-US">
                <a:solidFill>
                  <a:schemeClr val="bg1">
                    <a:lumMod val="50000"/>
                  </a:schemeClr>
                </a:solidFill>
              </a:rPr>
              <a:t>Supporting ethics committees and health authorities with tools to review AI health research while ensuring ethical rigor and participant protection.</a:t>
            </a:r>
            <a:endParaRPr kumimoji="0" lang="en-US" sz="1700" b="0" i="0" u="none" strike="noStrike" kern="1200" cap="none" spc="0" normalizeH="0" baseline="0" noProof="0">
              <a:ln>
                <a:noFill/>
              </a:ln>
              <a:solidFill>
                <a:schemeClr val="bg1">
                  <a:lumMod val="50000"/>
                </a:schemeClr>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9786577-AF0C-1D1C-F119-F23B2B067092}"/>
              </a:ext>
            </a:extLst>
          </p:cNvPr>
          <p:cNvSpPr txBox="1"/>
          <p:nvPr/>
        </p:nvSpPr>
        <p:spPr>
          <a:xfrm>
            <a:off x="9086963" y="3170120"/>
            <a:ext cx="2365826" cy="2957861"/>
          </a:xfrm>
          <a:prstGeom prst="rect">
            <a:avLst/>
          </a:prstGeom>
          <a:noFill/>
        </p:spPr>
        <p:txBody>
          <a:bodyPr wrap="square" rtlCol="0">
            <a:spAutoFit/>
          </a:bodyPr>
          <a:lstStyle/>
          <a:p>
            <a:pPr lvl="0" algn="ctr">
              <a:lnSpc>
                <a:spcPct val="150000"/>
              </a:lnSpc>
              <a:defRPr/>
            </a:pPr>
            <a:r>
              <a:rPr lang="en-US">
                <a:solidFill>
                  <a:schemeClr val="bg1">
                    <a:lumMod val="50000"/>
                  </a:schemeClr>
                </a:solidFill>
              </a:rPr>
              <a:t>Providing real-world insights through 15 global case studies on applying ethical principles across diverse health settings and AI use cases.</a:t>
            </a:r>
            <a:endParaRPr kumimoji="0" lang="en-US" sz="1800" b="0" i="0" u="none" strike="noStrike" kern="1200" cap="none" spc="0" normalizeH="0" baseline="0" noProof="0">
              <a:ln>
                <a:noFill/>
              </a:ln>
              <a:solidFill>
                <a:schemeClr val="bg1">
                  <a:lumMod val="50000"/>
                </a:schemeClr>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7B9C435F-9FB0-A786-087B-C8B7883281CB}"/>
              </a:ext>
            </a:extLst>
          </p:cNvPr>
          <p:cNvPicPr>
            <a:picLocks noChangeAspect="1"/>
          </p:cNvPicPr>
          <p:nvPr/>
        </p:nvPicPr>
        <p:blipFill>
          <a:blip r:embed="rId3"/>
          <a:stretch>
            <a:fillRect/>
          </a:stretch>
        </p:blipFill>
        <p:spPr>
          <a:xfrm>
            <a:off x="9634569" y="6151265"/>
            <a:ext cx="1258999" cy="337232"/>
          </a:xfrm>
          <a:prstGeom prst="rect">
            <a:avLst/>
          </a:prstGeom>
        </p:spPr>
      </p:pic>
    </p:spTree>
    <p:extLst>
      <p:ext uri="{BB962C8B-B14F-4D97-AF65-F5344CB8AC3E}">
        <p14:creationId xmlns:p14="http://schemas.microsoft.com/office/powerpoint/2010/main" val="2557843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46EE1-9511-5652-E242-95D311B809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E8866C-0FFE-2866-DA9C-F1096A587C70}"/>
              </a:ext>
            </a:extLst>
          </p:cNvPr>
          <p:cNvSpPr txBox="1"/>
          <p:nvPr/>
        </p:nvSpPr>
        <p:spPr>
          <a:xfrm>
            <a:off x="545565" y="495059"/>
            <a:ext cx="1098813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D9ADB"/>
                </a:solidFill>
                <a:effectLst/>
                <a:uLnTx/>
                <a:uFillTx/>
                <a:latin typeface="Arial"/>
                <a:ea typeface="+mn-ea"/>
                <a:cs typeface="+mn-cs"/>
              </a:rPr>
              <a:t>WHO’s Working Group on Evaluations of AI in Health</a:t>
            </a:r>
          </a:p>
        </p:txBody>
      </p:sp>
      <p:grpSp>
        <p:nvGrpSpPr>
          <p:cNvPr id="3" name="Group 2">
            <a:extLst>
              <a:ext uri="{FF2B5EF4-FFF2-40B4-BE49-F238E27FC236}">
                <a16:creationId xmlns:a16="http://schemas.microsoft.com/office/drawing/2014/main" id="{5851CDC1-C07D-BD22-F0F0-6E6310CE0CDE}"/>
              </a:ext>
            </a:extLst>
          </p:cNvPr>
          <p:cNvGrpSpPr/>
          <p:nvPr/>
        </p:nvGrpSpPr>
        <p:grpSpPr>
          <a:xfrm>
            <a:off x="221558" y="495059"/>
            <a:ext cx="136661" cy="6029684"/>
            <a:chOff x="300705" y="1863698"/>
            <a:chExt cx="193528" cy="4397999"/>
          </a:xfrm>
        </p:grpSpPr>
        <p:sp>
          <p:nvSpPr>
            <p:cNvPr id="4" name="Rectangle 3">
              <a:extLst>
                <a:ext uri="{FF2B5EF4-FFF2-40B4-BE49-F238E27FC236}">
                  <a16:creationId xmlns:a16="http://schemas.microsoft.com/office/drawing/2014/main" id="{35168E4A-B6C3-65F4-9E63-2B9780D9E99A}"/>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F111A8A9-BFDA-FD8B-EE15-1C38AB8E3DB6}"/>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3356126C-AC5B-8892-F699-D3B57AFE5767}"/>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77071620-8B88-57CB-CEF6-50EAD0F9339D}"/>
              </a:ext>
            </a:extLst>
          </p:cNvPr>
          <p:cNvSpPr txBox="1"/>
          <p:nvPr/>
        </p:nvSpPr>
        <p:spPr>
          <a:xfrm>
            <a:off x="601931" y="1002890"/>
            <a:ext cx="109881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002060"/>
                </a:solidFill>
                <a:latin typeface="Arial"/>
              </a:rPr>
              <a:t>THREE WORKSTREAMS</a:t>
            </a:r>
            <a:endParaRPr kumimoji="0" lang="en-US" sz="2400" b="1" i="0" u="none" strike="noStrike" kern="1200" cap="none" spc="0" normalizeH="0" baseline="0" noProof="0">
              <a:ln>
                <a:noFill/>
              </a:ln>
              <a:solidFill>
                <a:srgbClr val="002060"/>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13058AE7-BEA6-CD4B-53BA-8B2D37DBA580}"/>
              </a:ext>
            </a:extLst>
          </p:cNvPr>
          <p:cNvGrpSpPr/>
          <p:nvPr/>
        </p:nvGrpSpPr>
        <p:grpSpPr>
          <a:xfrm>
            <a:off x="849086" y="1613654"/>
            <a:ext cx="3435047" cy="4937760"/>
            <a:chOff x="451421" y="1101022"/>
            <a:chExt cx="2759498" cy="4761063"/>
          </a:xfrm>
        </p:grpSpPr>
        <p:sp>
          <p:nvSpPr>
            <p:cNvPr id="8" name="Rounded Rectangle 7">
              <a:extLst>
                <a:ext uri="{FF2B5EF4-FFF2-40B4-BE49-F238E27FC236}">
                  <a16:creationId xmlns:a16="http://schemas.microsoft.com/office/drawing/2014/main" id="{94E49B98-105D-8958-2C05-83F28F8B4348}"/>
                </a:ext>
              </a:extLst>
            </p:cNvPr>
            <p:cNvSpPr/>
            <p:nvPr/>
          </p:nvSpPr>
          <p:spPr>
            <a:xfrm>
              <a:off x="451421" y="1101022"/>
              <a:ext cx="2749290" cy="4761063"/>
            </a:xfrm>
            <a:prstGeom prst="roundRect">
              <a:avLst/>
            </a:prstGeom>
            <a:noFill/>
            <a:ln w="10795" cap="flat">
              <a:solidFill>
                <a:srgbClr val="40B1F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0000"/>
                </a:solidFill>
                <a:effectLst/>
                <a:uLnTx/>
                <a:uFillTx/>
                <a:latin typeface="Arial"/>
                <a:ea typeface="+mj-ea"/>
                <a:cs typeface="Arial"/>
                <a:sym typeface="Arial"/>
              </a:endParaRPr>
            </a:p>
          </p:txBody>
        </p:sp>
        <p:sp>
          <p:nvSpPr>
            <p:cNvPr id="9" name="TextBox 8">
              <a:extLst>
                <a:ext uri="{FF2B5EF4-FFF2-40B4-BE49-F238E27FC236}">
                  <a16:creationId xmlns:a16="http://schemas.microsoft.com/office/drawing/2014/main" id="{7958515B-6DEF-44F7-A32A-AE35D8F394B1}"/>
                </a:ext>
              </a:extLst>
            </p:cNvPr>
            <p:cNvSpPr txBox="1"/>
            <p:nvPr/>
          </p:nvSpPr>
          <p:spPr>
            <a:xfrm>
              <a:off x="481228" y="1420215"/>
              <a:ext cx="2729691" cy="830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6670" lvl="0" indent="-26670" algn="ctr" rtl="1" hangingPunct="0">
                <a:defRPr/>
              </a:pPr>
              <a:r>
                <a:rPr lang="en-US" sz="2800" b="1">
                  <a:solidFill>
                    <a:srgbClr val="0D9ADB"/>
                  </a:solidFill>
                  <a:latin typeface="Arial" panose="020B0604020202020204" pitchFamily="34" charset="0"/>
                  <a:cs typeface="Arial" panose="020B0604020202020204" pitchFamily="34" charset="0"/>
                </a:rPr>
                <a:t>Clinical</a:t>
              </a:r>
            </a:p>
            <a:p>
              <a:pPr marL="26670" lvl="0" indent="-26670" algn="ctr" rtl="1" hangingPunct="0">
                <a:defRPr/>
              </a:pPr>
              <a:r>
                <a:rPr lang="en-US" sz="2800" b="1">
                  <a:solidFill>
                    <a:srgbClr val="0D9ADB"/>
                  </a:solidFill>
                  <a:latin typeface="Arial" panose="020B0604020202020204" pitchFamily="34" charset="0"/>
                  <a:cs typeface="Arial" panose="020B0604020202020204" pitchFamily="34" charset="0"/>
                </a:rPr>
                <a:t>Evaluation</a:t>
              </a:r>
              <a:endParaRPr kumimoji="0" lang="en-GB" sz="2000" b="1" i="0" u="none" strike="noStrike" kern="0" cap="none" spc="0" normalizeH="0" baseline="0" noProof="0">
                <a:ln>
                  <a:noFill/>
                </a:ln>
                <a:solidFill>
                  <a:srgbClr val="0D9ADB"/>
                </a:solidFill>
                <a:effectLst/>
                <a:uLnTx/>
                <a:uFillTx/>
                <a:latin typeface="Arial" panose="020B0604020202020204" pitchFamily="34"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50A7C65E-132C-BABA-FC4F-A97FC70E542C}"/>
              </a:ext>
            </a:extLst>
          </p:cNvPr>
          <p:cNvGrpSpPr/>
          <p:nvPr/>
        </p:nvGrpSpPr>
        <p:grpSpPr>
          <a:xfrm>
            <a:off x="4762292" y="1613654"/>
            <a:ext cx="3397943" cy="4937760"/>
            <a:chOff x="3275547" y="1074378"/>
            <a:chExt cx="2530781" cy="4735769"/>
          </a:xfrm>
        </p:grpSpPr>
        <p:sp>
          <p:nvSpPr>
            <p:cNvPr id="11" name="Rounded Rectangle 10">
              <a:extLst>
                <a:ext uri="{FF2B5EF4-FFF2-40B4-BE49-F238E27FC236}">
                  <a16:creationId xmlns:a16="http://schemas.microsoft.com/office/drawing/2014/main" id="{F97BB053-C60A-6620-FD80-3B00DFC66B9C}"/>
                </a:ext>
              </a:extLst>
            </p:cNvPr>
            <p:cNvSpPr/>
            <p:nvPr/>
          </p:nvSpPr>
          <p:spPr>
            <a:xfrm>
              <a:off x="3286436" y="1074378"/>
              <a:ext cx="2509003" cy="4735769"/>
            </a:xfrm>
            <a:prstGeom prst="roundRect">
              <a:avLst/>
            </a:prstGeom>
            <a:noFill/>
            <a:ln w="10795" cap="flat">
              <a:solidFill>
                <a:srgbClr val="9344B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r" defTabSz="914400" rtl="1" eaLnBrk="1" fontAlgn="auto" latinLnBrk="0" hangingPunct="0">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0000"/>
                </a:solidFill>
                <a:effectLst/>
                <a:uLnTx/>
                <a:uFillTx/>
                <a:latin typeface="Arial"/>
                <a:ea typeface="+mj-ea"/>
                <a:cs typeface="Arial"/>
                <a:sym typeface="Arial"/>
              </a:endParaRPr>
            </a:p>
          </p:txBody>
        </p:sp>
        <p:sp>
          <p:nvSpPr>
            <p:cNvPr id="13" name="TextBox 12">
              <a:extLst>
                <a:ext uri="{FF2B5EF4-FFF2-40B4-BE49-F238E27FC236}">
                  <a16:creationId xmlns:a16="http://schemas.microsoft.com/office/drawing/2014/main" id="{7B3CF0F1-D71F-D30A-F557-FE1EB9426F1A}"/>
                </a:ext>
              </a:extLst>
            </p:cNvPr>
            <p:cNvSpPr txBox="1"/>
            <p:nvPr/>
          </p:nvSpPr>
          <p:spPr>
            <a:xfrm>
              <a:off x="3275547" y="1418435"/>
              <a:ext cx="2530781" cy="915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ctr" defTabSz="914400" rtl="0" eaLnBrk="1" fontAlgn="ctr" latinLnBrk="0" hangingPunct="0">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9344B7"/>
                  </a:solidFill>
                  <a:effectLst/>
                  <a:uLnTx/>
                  <a:uFillTx/>
                  <a:latin typeface="Arial"/>
                  <a:cs typeface="Arial"/>
                  <a:sym typeface="Arial"/>
                </a:rPr>
                <a:t>Operational </a:t>
              </a:r>
            </a:p>
            <a:p>
              <a:pPr marL="0" marR="0" lvl="0" indent="0" algn="ctr" defTabSz="914400" rtl="0" eaLnBrk="1" fontAlgn="ctr" latinLnBrk="0" hangingPunct="0">
                <a:lnSpc>
                  <a:spcPct val="100000"/>
                </a:lnSpc>
                <a:spcBef>
                  <a:spcPts val="0"/>
                </a:spcBef>
                <a:spcAft>
                  <a:spcPts val="0"/>
                </a:spcAft>
                <a:buClrTx/>
                <a:buSzTx/>
                <a:buFontTx/>
                <a:buNone/>
                <a:tabLst/>
                <a:defRPr/>
              </a:pPr>
              <a:r>
                <a:rPr lang="en-GB" sz="2800" b="1" kern="0">
                  <a:solidFill>
                    <a:srgbClr val="9344B7"/>
                  </a:solidFill>
                  <a:latin typeface="Arial"/>
                  <a:cs typeface="Arial"/>
                  <a:sym typeface="Arial"/>
                </a:rPr>
                <a:t>Evaluation</a:t>
              </a:r>
              <a:endParaRPr kumimoji="0" lang="en-GB" sz="8000" b="1" i="0" u="none" strike="noStrike" kern="0" cap="none" spc="0" normalizeH="0" baseline="0" noProof="0">
                <a:ln>
                  <a:noFill/>
                </a:ln>
                <a:solidFill>
                  <a:srgbClr val="9344B7"/>
                </a:solidFill>
                <a:effectLst/>
                <a:uLnTx/>
                <a:uFillTx/>
                <a:latin typeface="Arial"/>
                <a:cs typeface="Arial"/>
                <a:sym typeface="Arial"/>
              </a:endParaRPr>
            </a:p>
          </p:txBody>
        </p:sp>
      </p:grpSp>
      <p:grpSp>
        <p:nvGrpSpPr>
          <p:cNvPr id="14" name="Group 13">
            <a:extLst>
              <a:ext uri="{FF2B5EF4-FFF2-40B4-BE49-F238E27FC236}">
                <a16:creationId xmlns:a16="http://schemas.microsoft.com/office/drawing/2014/main" id="{15467C3E-53DA-9609-5F0F-BBAA669AAAA5}"/>
              </a:ext>
            </a:extLst>
          </p:cNvPr>
          <p:cNvGrpSpPr/>
          <p:nvPr/>
        </p:nvGrpSpPr>
        <p:grpSpPr>
          <a:xfrm>
            <a:off x="8466033" y="1606962"/>
            <a:ext cx="3397943" cy="4937760"/>
            <a:chOff x="6118483" y="1087700"/>
            <a:chExt cx="2540928" cy="4739465"/>
          </a:xfrm>
        </p:grpSpPr>
        <p:sp>
          <p:nvSpPr>
            <p:cNvPr id="15" name="Rounded Rectangle 14">
              <a:extLst>
                <a:ext uri="{FF2B5EF4-FFF2-40B4-BE49-F238E27FC236}">
                  <a16:creationId xmlns:a16="http://schemas.microsoft.com/office/drawing/2014/main" id="{F2342E4F-0D5B-B974-E8E1-645FC9B3EDFE}"/>
                </a:ext>
              </a:extLst>
            </p:cNvPr>
            <p:cNvSpPr/>
            <p:nvPr/>
          </p:nvSpPr>
          <p:spPr>
            <a:xfrm>
              <a:off x="6118483" y="1087700"/>
              <a:ext cx="2528654" cy="4739465"/>
            </a:xfrm>
            <a:prstGeom prst="roundRect">
              <a:avLst/>
            </a:prstGeom>
            <a:noFill/>
            <a:ln w="10795" cap="flat">
              <a:solidFill>
                <a:srgbClr val="12AA7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r" defTabSz="914400" rtl="1" eaLnBrk="1" fontAlgn="auto" latinLnBrk="0" hangingPunct="0">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0000"/>
                </a:solidFill>
                <a:effectLst/>
                <a:uLnTx/>
                <a:uFillTx/>
                <a:latin typeface="Arial"/>
                <a:ea typeface="+mj-ea"/>
                <a:cs typeface="Arial"/>
                <a:sym typeface="Arial"/>
              </a:endParaRPr>
            </a:p>
          </p:txBody>
        </p:sp>
        <p:sp>
          <p:nvSpPr>
            <p:cNvPr id="16" name="TextBox 15">
              <a:extLst>
                <a:ext uri="{FF2B5EF4-FFF2-40B4-BE49-F238E27FC236}">
                  <a16:creationId xmlns:a16="http://schemas.microsoft.com/office/drawing/2014/main" id="{C18EF990-9E6B-09DF-14BB-67E685EC6535}"/>
                </a:ext>
              </a:extLst>
            </p:cNvPr>
            <p:cNvSpPr txBox="1"/>
            <p:nvPr/>
          </p:nvSpPr>
          <p:spPr>
            <a:xfrm>
              <a:off x="6130757" y="1540674"/>
              <a:ext cx="2528654" cy="9157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12AA78"/>
                  </a:solidFill>
                  <a:effectLst/>
                  <a:uLnTx/>
                  <a:uFillTx/>
                  <a:latin typeface="Arial"/>
                  <a:cs typeface="Arial"/>
                  <a:sym typeface="Arial"/>
                </a:rPr>
                <a:t>Economic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12AA78"/>
                  </a:solidFill>
                  <a:effectLst/>
                  <a:uLnTx/>
                  <a:uFillTx/>
                  <a:latin typeface="Arial"/>
                  <a:cs typeface="Arial"/>
                  <a:sym typeface="Arial"/>
                </a:rPr>
                <a:t>Evaluation</a:t>
              </a:r>
            </a:p>
          </p:txBody>
        </p:sp>
      </p:grpSp>
      <p:sp>
        <p:nvSpPr>
          <p:cNvPr id="20" name="Rounded Rectangle 41">
            <a:extLst>
              <a:ext uri="{FF2B5EF4-FFF2-40B4-BE49-F238E27FC236}">
                <a16:creationId xmlns:a16="http://schemas.microsoft.com/office/drawing/2014/main" id="{DCEE0BA8-15BE-9F5F-46B9-46C3ACF529AD}"/>
              </a:ext>
            </a:extLst>
          </p:cNvPr>
          <p:cNvSpPr/>
          <p:nvPr/>
        </p:nvSpPr>
        <p:spPr>
          <a:xfrm rot="16200000" flipH="1">
            <a:off x="2537397" y="2164392"/>
            <a:ext cx="45719" cy="1876804"/>
          </a:xfrm>
          <a:custGeom>
            <a:avLst/>
            <a:gdLst/>
            <a:ahLst/>
            <a:cxnLst/>
            <a:rect l="0" t="0" r="0" b="0"/>
            <a:pathLst>
              <a:path w="8053" h="893956">
                <a:moveTo>
                  <a:pt x="0" y="0"/>
                </a:moveTo>
                <a:lnTo>
                  <a:pt x="0" y="446978"/>
                </a:lnTo>
                <a:lnTo>
                  <a:pt x="0" y="893956"/>
                </a:lnTo>
              </a:path>
            </a:pathLst>
          </a:custGeom>
          <a:solidFill>
            <a:srgbClr val="00B0F0"/>
          </a:solidFill>
          <a:ln w="12080">
            <a:solidFill>
              <a:srgbClr val="349ADB"/>
            </a:solidFill>
            <a:prstDash val="dash"/>
          </a:ln>
        </p:spPr>
        <p:txBody>
          <a:bodyPr rtlCol="0" anchor="ctr"/>
          <a:lstStyle/>
          <a:p>
            <a:pPr algn="ctr"/>
            <a:endParaRPr/>
          </a:p>
        </p:txBody>
      </p:sp>
      <p:sp>
        <p:nvSpPr>
          <p:cNvPr id="21" name="Rounded Rectangle 41">
            <a:extLst>
              <a:ext uri="{FF2B5EF4-FFF2-40B4-BE49-F238E27FC236}">
                <a16:creationId xmlns:a16="http://schemas.microsoft.com/office/drawing/2014/main" id="{CF1A04AE-7B62-604F-B4C2-FCF1571156A5}"/>
              </a:ext>
            </a:extLst>
          </p:cNvPr>
          <p:cNvSpPr/>
          <p:nvPr/>
        </p:nvSpPr>
        <p:spPr>
          <a:xfrm rot="16200000" flipH="1">
            <a:off x="6401736" y="2164391"/>
            <a:ext cx="45719" cy="1876804"/>
          </a:xfrm>
          <a:custGeom>
            <a:avLst/>
            <a:gdLst/>
            <a:ahLst/>
            <a:cxnLst/>
            <a:rect l="0" t="0" r="0" b="0"/>
            <a:pathLst>
              <a:path w="8053" h="893956">
                <a:moveTo>
                  <a:pt x="0" y="0"/>
                </a:moveTo>
                <a:lnTo>
                  <a:pt x="0" y="446978"/>
                </a:lnTo>
                <a:lnTo>
                  <a:pt x="0" y="893956"/>
                </a:lnTo>
              </a:path>
            </a:pathLst>
          </a:custGeom>
          <a:solidFill>
            <a:srgbClr val="7030A0"/>
          </a:solidFill>
          <a:ln w="12080">
            <a:solidFill>
              <a:srgbClr val="7030A0"/>
            </a:solidFill>
            <a:prstDash val="dash"/>
          </a:ln>
        </p:spPr>
        <p:txBody>
          <a:bodyPr rtlCol="0" anchor="ctr"/>
          <a:lstStyle/>
          <a:p>
            <a:pPr algn="ctr"/>
            <a:endParaRPr/>
          </a:p>
        </p:txBody>
      </p:sp>
      <p:sp>
        <p:nvSpPr>
          <p:cNvPr id="22" name="Rounded Rectangle 41">
            <a:extLst>
              <a:ext uri="{FF2B5EF4-FFF2-40B4-BE49-F238E27FC236}">
                <a16:creationId xmlns:a16="http://schemas.microsoft.com/office/drawing/2014/main" id="{BF5F07F1-3152-F47B-8128-0B2C9B73348D}"/>
              </a:ext>
            </a:extLst>
          </p:cNvPr>
          <p:cNvSpPr/>
          <p:nvPr/>
        </p:nvSpPr>
        <p:spPr>
          <a:xfrm rot="16200000" flipH="1">
            <a:off x="10143485" y="2208859"/>
            <a:ext cx="45719" cy="1876804"/>
          </a:xfrm>
          <a:custGeom>
            <a:avLst/>
            <a:gdLst/>
            <a:ahLst/>
            <a:cxnLst/>
            <a:rect l="0" t="0" r="0" b="0"/>
            <a:pathLst>
              <a:path w="8053" h="893956">
                <a:moveTo>
                  <a:pt x="0" y="0"/>
                </a:moveTo>
                <a:lnTo>
                  <a:pt x="0" y="446978"/>
                </a:lnTo>
                <a:lnTo>
                  <a:pt x="0" y="893956"/>
                </a:lnTo>
              </a:path>
            </a:pathLst>
          </a:custGeom>
          <a:noFill/>
          <a:ln w="12080">
            <a:solidFill>
              <a:srgbClr val="00B050"/>
            </a:solidFill>
            <a:prstDash val="dash"/>
          </a:ln>
        </p:spPr>
        <p:txBody>
          <a:bodyPr rtlCol="0" anchor="ctr"/>
          <a:lstStyle/>
          <a:p>
            <a:pPr algn="ctr"/>
            <a:endParaRPr/>
          </a:p>
        </p:txBody>
      </p:sp>
      <p:sp>
        <p:nvSpPr>
          <p:cNvPr id="24" name="TextBox 23">
            <a:extLst>
              <a:ext uri="{FF2B5EF4-FFF2-40B4-BE49-F238E27FC236}">
                <a16:creationId xmlns:a16="http://schemas.microsoft.com/office/drawing/2014/main" id="{F42950BF-280B-920A-C638-0E5D3787CBC3}"/>
              </a:ext>
            </a:extLst>
          </p:cNvPr>
          <p:cNvSpPr txBox="1"/>
          <p:nvPr/>
        </p:nvSpPr>
        <p:spPr>
          <a:xfrm>
            <a:off x="1098807" y="3170120"/>
            <a:ext cx="2928217" cy="2542363"/>
          </a:xfrm>
          <a:prstGeom prst="rect">
            <a:avLst/>
          </a:prstGeom>
          <a:noFill/>
        </p:spPr>
        <p:txBody>
          <a:bodyPr wrap="square" rtlCol="0">
            <a:spAutoFit/>
          </a:bodyPr>
          <a:lstStyle/>
          <a:p>
            <a:pPr algn="ctr">
              <a:lnSpc>
                <a:spcPct val="150000"/>
              </a:lnSpc>
            </a:pPr>
            <a:r>
              <a:rPr lang="en-US">
                <a:solidFill>
                  <a:schemeClr val="bg1">
                    <a:lumMod val="50000"/>
                  </a:schemeClr>
                </a:solidFill>
              </a:rPr>
              <a:t>To assess whether AI tools are clinically effective, safe, and improve patient outcomes across various health conditions and settings. </a:t>
            </a:r>
          </a:p>
        </p:txBody>
      </p:sp>
      <p:sp>
        <p:nvSpPr>
          <p:cNvPr id="25" name="TextBox 24">
            <a:extLst>
              <a:ext uri="{FF2B5EF4-FFF2-40B4-BE49-F238E27FC236}">
                <a16:creationId xmlns:a16="http://schemas.microsoft.com/office/drawing/2014/main" id="{0C82C676-0616-8282-F05F-A29E2C676661}"/>
              </a:ext>
            </a:extLst>
          </p:cNvPr>
          <p:cNvSpPr txBox="1"/>
          <p:nvPr/>
        </p:nvSpPr>
        <p:spPr>
          <a:xfrm>
            <a:off x="5054418" y="3206565"/>
            <a:ext cx="2904249" cy="2957861"/>
          </a:xfrm>
          <a:prstGeom prst="rect">
            <a:avLst/>
          </a:prstGeom>
          <a:noFill/>
        </p:spPr>
        <p:txBody>
          <a:bodyPr wrap="square" rtlCol="0">
            <a:spAutoFit/>
          </a:bodyPr>
          <a:lstStyle/>
          <a:p>
            <a:pPr algn="ctr">
              <a:lnSpc>
                <a:spcPct val="150000"/>
              </a:lnSpc>
            </a:pPr>
            <a:r>
              <a:rPr lang="en-US">
                <a:solidFill>
                  <a:schemeClr val="bg1">
                    <a:lumMod val="50000"/>
                  </a:schemeClr>
                </a:solidFill>
              </a:rPr>
              <a:t>To determine how well AI technologies perform in real-world health system environments — including usability, workflow integration, reliability, and scalability.</a:t>
            </a:r>
          </a:p>
        </p:txBody>
      </p:sp>
      <p:sp>
        <p:nvSpPr>
          <p:cNvPr id="26" name="TextBox 25">
            <a:extLst>
              <a:ext uri="{FF2B5EF4-FFF2-40B4-BE49-F238E27FC236}">
                <a16:creationId xmlns:a16="http://schemas.microsoft.com/office/drawing/2014/main" id="{20E8EE8C-60BE-D5F5-B6A0-0A32A2598C83}"/>
              </a:ext>
            </a:extLst>
          </p:cNvPr>
          <p:cNvSpPr txBox="1"/>
          <p:nvPr/>
        </p:nvSpPr>
        <p:spPr>
          <a:xfrm>
            <a:off x="8705285" y="3345064"/>
            <a:ext cx="2922119" cy="1711366"/>
          </a:xfrm>
          <a:prstGeom prst="rect">
            <a:avLst/>
          </a:prstGeom>
          <a:noFill/>
        </p:spPr>
        <p:txBody>
          <a:bodyPr wrap="square" rtlCol="0">
            <a:spAutoFit/>
          </a:bodyPr>
          <a:lstStyle/>
          <a:p>
            <a:pPr algn="ctr">
              <a:lnSpc>
                <a:spcPct val="150000"/>
              </a:lnSpc>
            </a:pPr>
            <a:r>
              <a:rPr lang="en-US">
                <a:solidFill>
                  <a:schemeClr val="bg1">
                    <a:lumMod val="50000"/>
                  </a:schemeClr>
                </a:solidFill>
              </a:rPr>
              <a:t>To understand the cost-effectiveness, affordability, and value-for-money of AI solutions in health</a:t>
            </a:r>
          </a:p>
        </p:txBody>
      </p:sp>
    </p:spTree>
    <p:extLst>
      <p:ext uri="{BB962C8B-B14F-4D97-AF65-F5344CB8AC3E}">
        <p14:creationId xmlns:p14="http://schemas.microsoft.com/office/powerpoint/2010/main" val="10595761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A2E75-B4F2-208E-2914-E36744B1BFD9}"/>
            </a:ext>
          </a:extLst>
        </p:cNvPr>
        <p:cNvGrpSpPr/>
        <p:nvPr/>
      </p:nvGrpSpPr>
      <p:grpSpPr>
        <a:xfrm>
          <a:off x="0" y="0"/>
          <a:ext cx="0" cy="0"/>
          <a:chOff x="0" y="0"/>
          <a:chExt cx="0" cy="0"/>
        </a:xfrm>
      </p:grpSpPr>
      <p:sp>
        <p:nvSpPr>
          <p:cNvPr id="4" name="Google Shape;236;p4">
            <a:extLst>
              <a:ext uri="{FF2B5EF4-FFF2-40B4-BE49-F238E27FC236}">
                <a16:creationId xmlns:a16="http://schemas.microsoft.com/office/drawing/2014/main" id="{902E6081-2A2E-8616-B91F-75A519116BCD}"/>
              </a:ext>
            </a:extLst>
          </p:cNvPr>
          <p:cNvSpPr/>
          <p:nvPr/>
        </p:nvSpPr>
        <p:spPr>
          <a:xfrm>
            <a:off x="706499" y="344888"/>
            <a:ext cx="11445585" cy="5077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70C0"/>
              </a:buClr>
              <a:buSzPts val="3200"/>
              <a:buFontTx/>
              <a:buNone/>
              <a:tabLst/>
              <a:defRPr/>
            </a:pPr>
            <a:r>
              <a:rPr kumimoji="0" lang="en-GB" sz="2700" b="1" i="0" u="none" strike="noStrike" kern="0" cap="none" spc="0" normalizeH="0" baseline="0" noProof="0">
                <a:ln>
                  <a:noFill/>
                </a:ln>
                <a:solidFill>
                  <a:srgbClr val="002060"/>
                </a:solidFill>
                <a:effectLst/>
                <a:uLnTx/>
                <a:uFillTx/>
                <a:latin typeface="Arial"/>
                <a:ea typeface="Noto Sans"/>
                <a:cs typeface="Noto Sans"/>
                <a:sym typeface="Calibri"/>
              </a:rPr>
              <a:t>AI for Health Collaborating Centre Consortium (AI4H-CCC)</a:t>
            </a:r>
            <a:endParaRPr kumimoji="0" lang="en-GB" sz="2700" b="1" i="0" u="none" strike="noStrike" kern="0" cap="none" spc="0" normalizeH="0" baseline="0" noProof="0">
              <a:ln>
                <a:noFill/>
              </a:ln>
              <a:solidFill>
                <a:srgbClr val="002060"/>
              </a:solidFill>
              <a:effectLst/>
              <a:uLnTx/>
              <a:uFillTx/>
              <a:latin typeface="Arial"/>
              <a:ea typeface="Noto Sans"/>
              <a:cs typeface="Noto Sans"/>
            </a:endParaRPr>
          </a:p>
        </p:txBody>
      </p:sp>
      <p:grpSp>
        <p:nvGrpSpPr>
          <p:cNvPr id="2" name="Group 1">
            <a:extLst>
              <a:ext uri="{FF2B5EF4-FFF2-40B4-BE49-F238E27FC236}">
                <a16:creationId xmlns:a16="http://schemas.microsoft.com/office/drawing/2014/main" id="{3F2D824F-4CBD-10C0-790A-3BD754E3BCD2}"/>
              </a:ext>
            </a:extLst>
          </p:cNvPr>
          <p:cNvGrpSpPr/>
          <p:nvPr/>
        </p:nvGrpSpPr>
        <p:grpSpPr>
          <a:xfrm>
            <a:off x="221558" y="495059"/>
            <a:ext cx="136661" cy="6029684"/>
            <a:chOff x="300705" y="1863698"/>
            <a:chExt cx="193528" cy="4397999"/>
          </a:xfrm>
        </p:grpSpPr>
        <p:sp>
          <p:nvSpPr>
            <p:cNvPr id="3" name="Rectangle 2">
              <a:extLst>
                <a:ext uri="{FF2B5EF4-FFF2-40B4-BE49-F238E27FC236}">
                  <a16:creationId xmlns:a16="http://schemas.microsoft.com/office/drawing/2014/main" id="{50D51F0B-F2B1-8798-174C-699152B47582}"/>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400A452C-01D5-E6F6-0D8F-D775D63C56C8}"/>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D18FAD98-E317-1080-D847-D5C6A5FB7936}"/>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4" name="Picture 13" descr="A blue world map&#10;&#10;AI-generated content may be incorrect.">
            <a:extLst>
              <a:ext uri="{FF2B5EF4-FFF2-40B4-BE49-F238E27FC236}">
                <a16:creationId xmlns:a16="http://schemas.microsoft.com/office/drawing/2014/main" id="{C9C295FA-3859-1B95-151F-E261E6F7483B}"/>
              </a:ext>
            </a:extLst>
          </p:cNvPr>
          <p:cNvPicPr>
            <a:picLocks noChangeAspect="1"/>
          </p:cNvPicPr>
          <p:nvPr/>
        </p:nvPicPr>
        <p:blipFill>
          <a:blip r:embed="rId3"/>
          <a:stretch>
            <a:fillRect/>
          </a:stretch>
        </p:blipFill>
        <p:spPr>
          <a:xfrm>
            <a:off x="4198703" y="1506917"/>
            <a:ext cx="7354124" cy="4482156"/>
          </a:xfrm>
          <a:prstGeom prst="rect">
            <a:avLst/>
          </a:prstGeom>
        </p:spPr>
      </p:pic>
      <p:sp>
        <p:nvSpPr>
          <p:cNvPr id="44" name="TextBox 43">
            <a:extLst>
              <a:ext uri="{FF2B5EF4-FFF2-40B4-BE49-F238E27FC236}">
                <a16:creationId xmlns:a16="http://schemas.microsoft.com/office/drawing/2014/main" id="{540E0D73-79C7-8623-94AF-E8E1D5622BCA}"/>
              </a:ext>
            </a:extLst>
          </p:cNvPr>
          <p:cNvSpPr txBox="1"/>
          <p:nvPr/>
        </p:nvSpPr>
        <p:spPr>
          <a:xfrm>
            <a:off x="9008810" y="5832133"/>
            <a:ext cx="2961632" cy="73866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C017E1"/>
                </a:solidFill>
                <a:effectLst/>
                <a:uLnTx/>
                <a:uFillTx/>
                <a:latin typeface="Arial" panose="020B0604020202020204" pitchFamily="34" charset="0"/>
                <a:ea typeface="+mn-ea"/>
                <a:cs typeface="+mn-cs"/>
              </a:rPr>
              <a:t>SEARO</a:t>
            </a:r>
            <a:r>
              <a:rPr kumimoji="0" lang="en-US" sz="1200" b="0" i="0" u="none" strike="noStrike" kern="1200" cap="none" spc="0" normalizeH="0" baseline="0" noProof="0">
                <a:ln>
                  <a:noFill/>
                </a:ln>
                <a:solidFill>
                  <a:srgbClr val="C017E1"/>
                </a:solidFill>
                <a:effectLst/>
                <a:uLnTx/>
                <a:uFillTx/>
                <a:latin typeface="Arial" panose="020B0604020202020204" pitchFamily="34" charset="0"/>
                <a:ea typeface="+mn-ea"/>
                <a:cs typeface="+mn-cs"/>
              </a:rPr>
              <a:t>​</a:t>
            </a:r>
            <a:endParaRPr kumimoji="0" lang="en-US" sz="1200" b="0" i="0" u="none" strike="noStrike" kern="1200" cap="none" spc="0" normalizeH="0" baseline="0" noProof="0">
              <a:ln>
                <a:noFill/>
              </a:ln>
              <a:solidFill>
                <a:srgbClr val="C017E1"/>
              </a:solidFill>
              <a:effectLst/>
              <a:uLnTx/>
              <a:uFillTx/>
              <a:latin typeface="Segoe UI" panose="020B0502040204020203" pitchFamily="34" charset="0"/>
              <a:ea typeface="+mn-ea"/>
              <a:cs typeface="+mn-cs"/>
            </a:endParaRPr>
          </a:p>
          <a:p>
            <a:pPr marL="138113" marR="0" lvl="0" indent="-138113"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Indian Institute </a:t>
            </a: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of Technology</a:t>
            </a:r>
            <a:endParaRPr kumimoji="0" lang="en-US" sz="1000" b="0" i="0" u="none" strike="noStrike" kern="1200" cap="none" spc="0" normalizeH="0" baseline="0" noProof="0">
              <a:ln>
                <a:noFill/>
              </a:ln>
              <a:solidFill>
                <a:srgbClr val="9BDEC7"/>
              </a:solidFill>
              <a:effectLst/>
              <a:uLnTx/>
              <a:uFillTx/>
              <a:latin typeface="Segoe UI" panose="020B0502040204020203" pitchFamily="34" charset="0"/>
              <a:ea typeface="+mn-ea"/>
              <a:cs typeface="+mn-cs"/>
            </a:endParaRPr>
          </a:p>
          <a:p>
            <a:pPr marL="138113" marR="0" lvl="0" indent="-138113"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Mahidol University, Thailand </a:t>
            </a:r>
            <a:r>
              <a:rPr kumimoji="0" lang="en-US" sz="1000" b="0" i="0" u="none" strike="noStrike" kern="1200" cap="none" spc="0" normalizeH="0" baseline="0" noProof="0">
                <a:ln>
                  <a:noFill/>
                </a:ln>
                <a:solidFill>
                  <a:srgbClr val="9BDEC7"/>
                </a:solidFill>
                <a:effectLst/>
                <a:uLnTx/>
                <a:uFillTx/>
                <a:latin typeface="Arial" panose="020B0604020202020204" pitchFamily="34" charset="0"/>
                <a:ea typeface="+mn-ea"/>
                <a:cs typeface="+mn-cs"/>
              </a:rPr>
              <a:t>​</a:t>
            </a:r>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138113" marR="0" lvl="0" indent="-138113"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All India Institute of Medical Sciences (AIIMS)</a:t>
            </a:r>
            <a:endParaRPr kumimoji="0" lang="en-US" sz="1000" b="0" i="0" u="none" strike="noStrike" kern="1200" cap="none" spc="0" normalizeH="0" baseline="0" noProof="0">
              <a:ln>
                <a:noFill/>
              </a:ln>
              <a:solidFill>
                <a:srgbClr val="9BDEC7"/>
              </a:solidFill>
              <a:effectLst/>
              <a:uLnTx/>
              <a:uFillTx/>
              <a:latin typeface="Segoe UI" panose="020B0502040204020203" pitchFamily="34" charset="0"/>
              <a:ea typeface="+mn-ea"/>
              <a:cs typeface="+mn-cs"/>
            </a:endParaRPr>
          </a:p>
        </p:txBody>
      </p:sp>
      <p:sp>
        <p:nvSpPr>
          <p:cNvPr id="46" name="TextBox 45">
            <a:extLst>
              <a:ext uri="{FF2B5EF4-FFF2-40B4-BE49-F238E27FC236}">
                <a16:creationId xmlns:a16="http://schemas.microsoft.com/office/drawing/2014/main" id="{7ED7340F-A741-3653-7B4A-12EB11AE4AB7}"/>
              </a:ext>
            </a:extLst>
          </p:cNvPr>
          <p:cNvSpPr txBox="1"/>
          <p:nvPr/>
        </p:nvSpPr>
        <p:spPr>
          <a:xfrm>
            <a:off x="9922441" y="2391954"/>
            <a:ext cx="168112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20D0B"/>
                </a:solidFill>
                <a:effectLst/>
                <a:uLnTx/>
                <a:uFillTx/>
                <a:latin typeface="Arial"/>
                <a:ea typeface="+mn-ea"/>
                <a:cs typeface="+mn-cs"/>
              </a:rPr>
              <a:t>WPRO​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National University of Singapore (NUS)​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China National Health Development Research Center (CNHDRC)​</a:t>
            </a:r>
          </a:p>
        </p:txBody>
      </p:sp>
      <p:sp>
        <p:nvSpPr>
          <p:cNvPr id="47" name="TextBox 46">
            <a:extLst>
              <a:ext uri="{FF2B5EF4-FFF2-40B4-BE49-F238E27FC236}">
                <a16:creationId xmlns:a16="http://schemas.microsoft.com/office/drawing/2014/main" id="{BD15ED90-72C6-8A31-C01A-AA1432F1D5EB}"/>
              </a:ext>
            </a:extLst>
          </p:cNvPr>
          <p:cNvSpPr txBox="1"/>
          <p:nvPr/>
        </p:nvSpPr>
        <p:spPr>
          <a:xfrm>
            <a:off x="7811094" y="4867248"/>
            <a:ext cx="1538897"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3C50F"/>
                </a:solidFill>
                <a:effectLst/>
                <a:uLnTx/>
                <a:uFillTx/>
                <a:latin typeface="Arial"/>
                <a:ea typeface="+mn-ea"/>
                <a:cs typeface="+mn-cs"/>
              </a:rPr>
              <a:t>             EMRO​</a:t>
            </a: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King Abdulaziz City for Science and Technology</a:t>
            </a: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New York University Abu Dhabi​</a:t>
            </a:r>
          </a:p>
        </p:txBody>
      </p:sp>
      <p:sp>
        <p:nvSpPr>
          <p:cNvPr id="48" name="TextBox 47">
            <a:extLst>
              <a:ext uri="{FF2B5EF4-FFF2-40B4-BE49-F238E27FC236}">
                <a16:creationId xmlns:a16="http://schemas.microsoft.com/office/drawing/2014/main" id="{128ABEF6-2F43-3F09-B854-367B7EED9255}"/>
              </a:ext>
            </a:extLst>
          </p:cNvPr>
          <p:cNvSpPr txBox="1"/>
          <p:nvPr/>
        </p:nvSpPr>
        <p:spPr>
          <a:xfrm>
            <a:off x="6595588" y="5345101"/>
            <a:ext cx="1408619"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80E7"/>
                </a:solidFill>
                <a:effectLst/>
                <a:uLnTx/>
                <a:uFillTx/>
                <a:latin typeface="Arial"/>
                <a:ea typeface="+mn-ea"/>
                <a:cs typeface="+mn-cs"/>
              </a:rPr>
              <a:t>AFRO​</a:t>
            </a: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Stellenbosch University​</a:t>
            </a: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Carnegie Mellon University Rwanda</a:t>
            </a:r>
          </a:p>
        </p:txBody>
      </p:sp>
      <p:sp>
        <p:nvSpPr>
          <p:cNvPr id="52" name="TextBox 51">
            <a:extLst>
              <a:ext uri="{FF2B5EF4-FFF2-40B4-BE49-F238E27FC236}">
                <a16:creationId xmlns:a16="http://schemas.microsoft.com/office/drawing/2014/main" id="{9679E6F2-5E76-48BF-39C5-27997E7C5F4A}"/>
              </a:ext>
            </a:extLst>
          </p:cNvPr>
          <p:cNvSpPr txBox="1"/>
          <p:nvPr/>
        </p:nvSpPr>
        <p:spPr>
          <a:xfrm>
            <a:off x="7084762" y="1268177"/>
            <a:ext cx="2623078"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7EA12"/>
                </a:solidFill>
                <a:effectLst/>
                <a:uLnTx/>
                <a:uFillTx/>
                <a:latin typeface="Arial"/>
                <a:ea typeface="+mn-ea"/>
                <a:cs typeface="+mn-cs"/>
              </a:rPr>
              <a:t>                         EURO​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err="1">
                <a:ln>
                  <a:noFill/>
                </a:ln>
                <a:solidFill>
                  <a:srgbClr val="000000"/>
                </a:solidFill>
                <a:effectLst/>
                <a:uLnTx/>
                <a:uFillTx/>
                <a:latin typeface="Arial"/>
                <a:ea typeface="+mn-ea"/>
                <a:cs typeface="+mn-cs"/>
              </a:rPr>
              <a:t>Idiap</a:t>
            </a:r>
            <a:r>
              <a:rPr kumimoji="0" lang="en-US" sz="1000" b="0" i="0" u="none" strike="noStrike" kern="1200" cap="none" spc="0" normalizeH="0" baseline="0" noProof="0">
                <a:ln>
                  <a:noFill/>
                </a:ln>
                <a:solidFill>
                  <a:srgbClr val="000000"/>
                </a:solidFill>
                <a:effectLst/>
                <a:uLnTx/>
                <a:uFillTx/>
                <a:latin typeface="Arial"/>
                <a:ea typeface="+mn-ea"/>
                <a:cs typeface="+mn-cs"/>
              </a:rPr>
              <a:t> Research Institute​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The École Polytechnique Fédérale de Lausanne (EPFL)​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University of Helsinki​</a:t>
            </a:r>
          </a:p>
        </p:txBody>
      </p:sp>
      <p:sp>
        <p:nvSpPr>
          <p:cNvPr id="53" name="TextBox 52">
            <a:extLst>
              <a:ext uri="{FF2B5EF4-FFF2-40B4-BE49-F238E27FC236}">
                <a16:creationId xmlns:a16="http://schemas.microsoft.com/office/drawing/2014/main" id="{B88B4EAB-0767-C5EC-2D92-9D231EB24327}"/>
              </a:ext>
            </a:extLst>
          </p:cNvPr>
          <p:cNvSpPr txBox="1"/>
          <p:nvPr/>
        </p:nvSpPr>
        <p:spPr>
          <a:xfrm>
            <a:off x="4516104" y="4721499"/>
            <a:ext cx="2374412" cy="1046440"/>
          </a:xfrm>
          <a:prstGeom prst="rect">
            <a:avLst/>
          </a:prstGeom>
          <a:noFill/>
        </p:spPr>
        <p:txBody>
          <a:bodyPr wrap="square">
            <a:spAutoFit/>
          </a:bodyPr>
          <a:lstStyle/>
          <a:p>
            <a:pPr marL="0" marR="0" lvl="0" indent="585788"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069"/>
                </a:solidFill>
                <a:effectLst/>
                <a:uLnTx/>
                <a:uFillTx/>
                <a:latin typeface="Arial"/>
                <a:ea typeface="+mn-ea"/>
                <a:cs typeface="+mn-cs"/>
              </a:rPr>
              <a:t>PAHO​</a:t>
            </a:r>
          </a:p>
          <a:p>
            <a:pPr marL="138113" marR="0" lvl="0" indent="-13811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University of Campinas</a:t>
            </a:r>
          </a:p>
          <a:p>
            <a:pPr marL="138113" marR="0" lvl="0" indent="-13811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MIT Media Lab​</a:t>
            </a:r>
          </a:p>
          <a:p>
            <a:pPr marL="138113" marR="0" lvl="0" indent="-13811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University of Michigan</a:t>
            </a:r>
            <a:endParaRPr kumimoji="0" lang="en-US" sz="1000" b="0" i="0" u="none" strike="noStrike" kern="1200" cap="none" spc="0" normalizeH="0" baseline="0" noProof="0">
              <a:ln>
                <a:noFill/>
              </a:ln>
              <a:solidFill>
                <a:srgbClr val="000000"/>
              </a:solidFill>
              <a:effectLst/>
              <a:uLnTx/>
              <a:uFillTx/>
              <a:latin typeface="Arial"/>
              <a:ea typeface="+mn-ea"/>
              <a:cs typeface="+mn-cs"/>
            </a:endParaRPr>
          </a:p>
          <a:p>
            <a:pPr marL="138113" marR="0" lvl="0" indent="-13811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O'Neill Institute for National and Global Health Laws​</a:t>
            </a:r>
          </a:p>
        </p:txBody>
      </p:sp>
      <p:cxnSp>
        <p:nvCxnSpPr>
          <p:cNvPr id="54" name="Straight Connector 53">
            <a:extLst>
              <a:ext uri="{FF2B5EF4-FFF2-40B4-BE49-F238E27FC236}">
                <a16:creationId xmlns:a16="http://schemas.microsoft.com/office/drawing/2014/main" id="{C751C7A1-5C61-C3A1-8141-683355B069F1}"/>
              </a:ext>
            </a:extLst>
          </p:cNvPr>
          <p:cNvCxnSpPr/>
          <p:nvPr/>
        </p:nvCxnSpPr>
        <p:spPr>
          <a:xfrm>
            <a:off x="5609445" y="3463873"/>
            <a:ext cx="0" cy="1320620"/>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FE028C76-2F29-6D65-2981-EE192A675438}"/>
              </a:ext>
            </a:extLst>
          </p:cNvPr>
          <p:cNvCxnSpPr/>
          <p:nvPr/>
        </p:nvCxnSpPr>
        <p:spPr>
          <a:xfrm>
            <a:off x="7478821" y="4024481"/>
            <a:ext cx="0" cy="132062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C0C294B8-01EF-6981-4931-000CC4CBB9CE}"/>
              </a:ext>
            </a:extLst>
          </p:cNvPr>
          <p:cNvCxnSpPr>
            <a:cxnSpLocks/>
          </p:cNvCxnSpPr>
          <p:nvPr/>
        </p:nvCxnSpPr>
        <p:spPr>
          <a:xfrm>
            <a:off x="7825151" y="2259569"/>
            <a:ext cx="0" cy="1169431"/>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39E40B3A-693B-21AA-87F6-8C31CC7C55A8}"/>
              </a:ext>
            </a:extLst>
          </p:cNvPr>
          <p:cNvCxnSpPr>
            <a:cxnSpLocks/>
          </p:cNvCxnSpPr>
          <p:nvPr/>
        </p:nvCxnSpPr>
        <p:spPr>
          <a:xfrm>
            <a:off x="8483454" y="3729318"/>
            <a:ext cx="0" cy="1135654"/>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43655916-5099-47FD-E86E-2EF54BFD51E1}"/>
              </a:ext>
            </a:extLst>
          </p:cNvPr>
          <p:cNvCxnSpPr>
            <a:cxnSpLocks/>
          </p:cNvCxnSpPr>
          <p:nvPr/>
        </p:nvCxnSpPr>
        <p:spPr>
          <a:xfrm>
            <a:off x="9343869" y="4328461"/>
            <a:ext cx="0" cy="1534988"/>
          </a:xfrm>
          <a:prstGeom prst="line">
            <a:avLst/>
          </a:prstGeom>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87748933-2AE4-65A2-3474-A6817F09A623}"/>
              </a:ext>
            </a:extLst>
          </p:cNvPr>
          <p:cNvCxnSpPr>
            <a:cxnSpLocks/>
          </p:cNvCxnSpPr>
          <p:nvPr/>
        </p:nvCxnSpPr>
        <p:spPr>
          <a:xfrm flipH="1">
            <a:off x="9989525" y="3592283"/>
            <a:ext cx="212310" cy="1472356"/>
          </a:xfrm>
          <a:prstGeom prst="line">
            <a:avLst/>
          </a:prstGeom>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57B11E17-1294-C285-7B90-0521261C2700}"/>
              </a:ext>
            </a:extLst>
          </p:cNvPr>
          <p:cNvGrpSpPr/>
          <p:nvPr/>
        </p:nvGrpSpPr>
        <p:grpSpPr>
          <a:xfrm>
            <a:off x="346731" y="1398554"/>
            <a:ext cx="2919451" cy="5096388"/>
            <a:chOff x="277702" y="1220220"/>
            <a:chExt cx="3636331" cy="5096388"/>
          </a:xfrm>
        </p:grpSpPr>
        <p:sp>
          <p:nvSpPr>
            <p:cNvPr id="8" name="Rectangle 7">
              <a:extLst>
                <a:ext uri="{FF2B5EF4-FFF2-40B4-BE49-F238E27FC236}">
                  <a16:creationId xmlns:a16="http://schemas.microsoft.com/office/drawing/2014/main" id="{76ED9A05-7A16-4E99-4FE0-3960F81444E7}"/>
                </a:ext>
              </a:extLst>
            </p:cNvPr>
            <p:cNvSpPr/>
            <p:nvPr/>
          </p:nvSpPr>
          <p:spPr>
            <a:xfrm>
              <a:off x="683036" y="1321741"/>
              <a:ext cx="2671946" cy="759495"/>
            </a:xfrm>
            <a:prstGeom prst="rect">
              <a:avLst/>
            </a:prstGeom>
            <a:solidFill>
              <a:srgbClr val="0171C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76A27C4E-EA19-077F-A485-E4FB13D4B047}"/>
                </a:ext>
              </a:extLst>
            </p:cNvPr>
            <p:cNvSpPr txBox="1"/>
            <p:nvPr/>
          </p:nvSpPr>
          <p:spPr>
            <a:xfrm>
              <a:off x="683037" y="1321742"/>
              <a:ext cx="2825854" cy="701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500" b="1" i="0" u="none" strike="noStrike" kern="1200" cap="none" spc="0" normalizeH="0" baseline="0" noProof="0">
                  <a:ln>
                    <a:noFill/>
                  </a:ln>
                  <a:solidFill>
                    <a:srgbClr val="0F9ED5">
                      <a:lumMod val="20000"/>
                      <a:lumOff val="80000"/>
                    </a:srgbClr>
                  </a:solidFill>
                  <a:effectLst/>
                  <a:uLnTx/>
                  <a:uFillTx/>
                  <a:latin typeface="Arial"/>
                  <a:ea typeface="+mn-ea"/>
                  <a:cs typeface="+mn-cs"/>
                </a:rPr>
                <a:t>D</a:t>
              </a:r>
              <a:r>
                <a:rPr kumimoji="0" lang="en-GB" sz="1500" b="1" i="0" u="none" strike="noStrike" kern="1200" cap="none" spc="0" normalizeH="0" baseline="0" noProof="0" err="1">
                  <a:ln>
                    <a:noFill/>
                  </a:ln>
                  <a:solidFill>
                    <a:srgbClr val="0F9ED5">
                      <a:lumMod val="20000"/>
                      <a:lumOff val="80000"/>
                    </a:srgbClr>
                  </a:solidFill>
                  <a:effectLst/>
                  <a:uLnTx/>
                  <a:uFillTx/>
                  <a:latin typeface="Arial"/>
                  <a:ea typeface="+mn-ea"/>
                  <a:cs typeface="+mn-cs"/>
                </a:rPr>
                <a:t>evelopment</a:t>
              </a:r>
              <a:r>
                <a:rPr kumimoji="0" lang="en-GB" sz="1500" b="1" i="0" u="none" strike="noStrike" kern="1200" cap="none" spc="0" normalizeH="0" baseline="0" noProof="0">
                  <a:ln>
                    <a:noFill/>
                  </a:ln>
                  <a:solidFill>
                    <a:srgbClr val="0F9ED5">
                      <a:lumMod val="20000"/>
                      <a:lumOff val="80000"/>
                    </a:srgbClr>
                  </a:solidFill>
                  <a:effectLst/>
                  <a:uLnTx/>
                  <a:uFillTx/>
                  <a:latin typeface="Arial"/>
                  <a:ea typeface="+mn-ea"/>
                  <a:cs typeface="+mn-cs"/>
                </a:rPr>
                <a:t> of normative products</a:t>
              </a:r>
              <a:endParaRPr kumimoji="0" lang="en-CH" sz="1500" b="0" i="0" u="none" strike="noStrike" kern="1200" cap="none" spc="0" normalizeH="0" baseline="0" noProof="0">
                <a:ln>
                  <a:noFill/>
                </a:ln>
                <a:solidFill>
                  <a:srgbClr val="0F9ED5">
                    <a:lumMod val="20000"/>
                    <a:lumOff val="80000"/>
                  </a:srgbClr>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2BF39DF0-DA3C-9FFE-1503-E5407F01B04E}"/>
                </a:ext>
              </a:extLst>
            </p:cNvPr>
            <p:cNvSpPr/>
            <p:nvPr/>
          </p:nvSpPr>
          <p:spPr>
            <a:xfrm>
              <a:off x="1267907" y="2023507"/>
              <a:ext cx="2538583" cy="661159"/>
            </a:xfrm>
            <a:prstGeom prst="rect">
              <a:avLst/>
            </a:prstGeom>
            <a:solidFill>
              <a:srgbClr val="0171C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C2176CAF-66FF-4CF4-EAF2-3BEB91104915}"/>
                </a:ext>
              </a:extLst>
            </p:cNvPr>
            <p:cNvSpPr txBox="1"/>
            <p:nvPr/>
          </p:nvSpPr>
          <p:spPr>
            <a:xfrm>
              <a:off x="1255434" y="2004792"/>
              <a:ext cx="2538583" cy="661159"/>
            </a:xfrm>
            <a:prstGeom prst="rect">
              <a:avLst/>
            </a:prstGeom>
            <a:solidFill>
              <a:srgbClr val="3BAEE5"/>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a:ea typeface="+mn-lt"/>
                  <a:cs typeface="Arial"/>
                </a:rPr>
                <a:t>Assist to develop benchmark and evaluation</a:t>
              </a:r>
              <a:endParaRPr kumimoji="0" lang="en-GB" sz="1400" b="1" i="0" u="none" strike="noStrike" kern="1200" cap="none" spc="0" normalizeH="0" baseline="0" noProof="0">
                <a:ln>
                  <a:noFill/>
                </a:ln>
                <a:solidFill>
                  <a:srgbClr val="FFFFFF"/>
                </a:solidFill>
                <a:effectLst/>
                <a:uLnTx/>
                <a:uFillTx/>
                <a:latin typeface="Arial"/>
                <a:ea typeface="+mn-ea"/>
                <a:cs typeface="Arial"/>
              </a:endParaRPr>
            </a:p>
          </p:txBody>
        </p:sp>
        <p:sp>
          <p:nvSpPr>
            <p:cNvPr id="27" name="Rectangle 26">
              <a:extLst>
                <a:ext uri="{FF2B5EF4-FFF2-40B4-BE49-F238E27FC236}">
                  <a16:creationId xmlns:a16="http://schemas.microsoft.com/office/drawing/2014/main" id="{18DE13E7-EFC5-1C95-3850-60444FA08439}"/>
                </a:ext>
              </a:extLst>
            </p:cNvPr>
            <p:cNvSpPr/>
            <p:nvPr/>
          </p:nvSpPr>
          <p:spPr>
            <a:xfrm>
              <a:off x="680455" y="3005657"/>
              <a:ext cx="2572511" cy="691831"/>
            </a:xfrm>
            <a:prstGeom prst="rect">
              <a:avLst/>
            </a:prstGeom>
            <a:solidFill>
              <a:srgbClr val="F6600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C11F6A69-8F97-3AAD-840E-4099A5F71CF4}"/>
                </a:ext>
              </a:extLst>
            </p:cNvPr>
            <p:cNvSpPr/>
            <p:nvPr/>
          </p:nvSpPr>
          <p:spPr>
            <a:xfrm>
              <a:off x="1441270" y="3697489"/>
              <a:ext cx="2382949" cy="633398"/>
            </a:xfrm>
            <a:prstGeom prst="rect">
              <a:avLst/>
            </a:prstGeom>
            <a:solidFill>
              <a:srgbClr val="92D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47E241CB-51F2-63E3-78CF-058C71F8E95C}"/>
                </a:ext>
              </a:extLst>
            </p:cNvPr>
            <p:cNvSpPr txBox="1"/>
            <p:nvPr/>
          </p:nvSpPr>
          <p:spPr>
            <a:xfrm>
              <a:off x="1466440" y="3724675"/>
              <a:ext cx="2327577" cy="623463"/>
            </a:xfrm>
            <a:prstGeom prst="rect">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Arial"/>
                  <a:ea typeface="+mn-ea"/>
                  <a:cs typeface="+mn-cs"/>
                </a:rPr>
                <a:t>T</a:t>
              </a:r>
              <a:r>
                <a:rPr kumimoji="0" lang="en-GB" sz="1500" b="1" i="0" u="none" strike="noStrike" kern="1200" cap="none" spc="0" normalizeH="0" baseline="0" noProof="0" err="1">
                  <a:ln>
                    <a:noFill/>
                  </a:ln>
                  <a:solidFill>
                    <a:srgbClr val="FFFFFF"/>
                  </a:solidFill>
                  <a:effectLst/>
                  <a:uLnTx/>
                  <a:uFillTx/>
                  <a:latin typeface="Arial"/>
                  <a:ea typeface="+mn-ea"/>
                  <a:cs typeface="+mn-cs"/>
                </a:rPr>
                <a:t>echnical</a:t>
              </a:r>
              <a:r>
                <a:rPr kumimoji="0" lang="en-GB" sz="1500" b="1" i="0" u="none" strike="noStrike" kern="1200" cap="none" spc="0" normalizeH="0" baseline="0" noProof="0">
                  <a:ln>
                    <a:noFill/>
                  </a:ln>
                  <a:solidFill>
                    <a:srgbClr val="FFFFFF"/>
                  </a:solidFill>
                  <a:effectLst/>
                  <a:uLnTx/>
                  <a:uFillTx/>
                  <a:latin typeface="Arial"/>
                  <a:ea typeface="+mn-ea"/>
                  <a:cs typeface="+mn-cs"/>
                </a:rPr>
                <a:t> workshops </a:t>
              </a:r>
              <a:endParaRPr kumimoji="0" lang="en-GB" sz="15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DCF6AF3E-1F7F-0626-C460-B9E347341A69}"/>
                </a:ext>
              </a:extLst>
            </p:cNvPr>
            <p:cNvSpPr txBox="1"/>
            <p:nvPr/>
          </p:nvSpPr>
          <p:spPr>
            <a:xfrm>
              <a:off x="726512" y="4626621"/>
              <a:ext cx="2827400" cy="759495"/>
            </a:xfrm>
            <a:prstGeom prst="rect">
              <a:avLst/>
            </a:prstGeom>
            <a:solidFill>
              <a:srgbClr val="F66006"/>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Arial"/>
                  <a:ea typeface="+mn-ea"/>
                  <a:cs typeface="+mn-cs"/>
                </a:rPr>
                <a:t>Design, develop and deliver learnings</a:t>
              </a:r>
              <a:endParaRPr kumimoji="0" lang="en-GB" sz="1500" b="1" i="0" u="none" strike="noStrike" kern="1200" cap="none" spc="0" normalizeH="0" baseline="0" noProof="0">
                <a:ln>
                  <a:noFill/>
                </a:ln>
                <a:solidFill>
                  <a:prstClr val="white"/>
                </a:solidFill>
                <a:effectLst/>
                <a:uLnTx/>
                <a:uFillTx/>
                <a:latin typeface="Arial"/>
                <a:ea typeface="+mn-ea"/>
                <a:cs typeface="Arial"/>
              </a:endParaRPr>
            </a:p>
          </p:txBody>
        </p:sp>
        <p:sp>
          <p:nvSpPr>
            <p:cNvPr id="32" name="TextBox 31">
              <a:extLst>
                <a:ext uri="{FF2B5EF4-FFF2-40B4-BE49-F238E27FC236}">
                  <a16:creationId xmlns:a16="http://schemas.microsoft.com/office/drawing/2014/main" id="{C10D46A2-9812-6046-ABE7-28F0AC7B277F}"/>
                </a:ext>
              </a:extLst>
            </p:cNvPr>
            <p:cNvSpPr txBox="1"/>
            <p:nvPr/>
          </p:nvSpPr>
          <p:spPr>
            <a:xfrm>
              <a:off x="1288854" y="5372397"/>
              <a:ext cx="2625179" cy="633398"/>
            </a:xfrm>
            <a:prstGeom prst="rect">
              <a:avLst/>
            </a:prstGeom>
            <a:solidFill>
              <a:srgbClr val="F3911D"/>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Arial"/>
                  <a:ea typeface="+mn-ea"/>
                  <a:cs typeface="+mn-cs"/>
                </a:rPr>
                <a:t>Localization</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07F31FAF-04C5-A137-B969-0DC004FA9BCE}"/>
                </a:ext>
              </a:extLst>
            </p:cNvPr>
            <p:cNvSpPr txBox="1"/>
            <p:nvPr/>
          </p:nvSpPr>
          <p:spPr>
            <a:xfrm rot="16200000">
              <a:off x="-156994" y="1658065"/>
              <a:ext cx="1297378" cy="4216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171C0"/>
                  </a:solidFill>
                  <a:effectLst/>
                  <a:uLnTx/>
                  <a:uFillTx/>
                  <a:latin typeface="Arial"/>
                  <a:ea typeface="+mn-ea"/>
                  <a:cs typeface="+mn-cs"/>
                </a:rPr>
                <a:t>Enable</a:t>
              </a:r>
              <a:endParaRPr kumimoji="0" lang="en-CH" sz="1600" b="0" i="0" u="none" strike="noStrike" kern="1200" cap="none" spc="0" normalizeH="0" baseline="0" noProof="0">
                <a:ln>
                  <a:noFill/>
                </a:ln>
                <a:solidFill>
                  <a:srgbClr val="0171C0"/>
                </a:solidFill>
                <a:effectLst/>
                <a:uLnTx/>
                <a:uFillTx/>
                <a:latin typeface="Arial"/>
                <a:ea typeface="+mn-ea"/>
                <a:cs typeface="+mn-cs"/>
              </a:endParaRPr>
            </a:p>
          </p:txBody>
        </p:sp>
        <p:sp>
          <p:nvSpPr>
            <p:cNvPr id="34" name="TextBox 33">
              <a:extLst>
                <a:ext uri="{FF2B5EF4-FFF2-40B4-BE49-F238E27FC236}">
                  <a16:creationId xmlns:a16="http://schemas.microsoft.com/office/drawing/2014/main" id="{0A29AD31-A7B5-F1CB-651D-0026F22D541E}"/>
                </a:ext>
              </a:extLst>
            </p:cNvPr>
            <p:cNvSpPr txBox="1"/>
            <p:nvPr/>
          </p:nvSpPr>
          <p:spPr>
            <a:xfrm rot="16200000">
              <a:off x="-343321" y="3436466"/>
              <a:ext cx="15806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9A45"/>
                  </a:solidFill>
                  <a:effectLst/>
                  <a:uLnTx/>
                  <a:uFillTx/>
                  <a:latin typeface="Arial"/>
                  <a:ea typeface="+mn-ea"/>
                  <a:cs typeface="+mn-cs"/>
                </a:rPr>
                <a:t>Facilitate</a:t>
              </a:r>
              <a:endParaRPr kumimoji="0" lang="en-CH" sz="1600" b="0" i="0" u="none" strike="noStrike" kern="1200" cap="none" spc="0" normalizeH="0" baseline="0" noProof="0">
                <a:ln>
                  <a:noFill/>
                </a:ln>
                <a:solidFill>
                  <a:srgbClr val="009A45"/>
                </a:solidFill>
                <a:effectLst/>
                <a:uLnTx/>
                <a:uFillTx/>
                <a:latin typeface="Arial"/>
                <a:ea typeface="+mn-ea"/>
                <a:cs typeface="+mn-cs"/>
              </a:endParaRPr>
            </a:p>
          </p:txBody>
        </p:sp>
        <p:sp>
          <p:nvSpPr>
            <p:cNvPr id="35" name="TextBox 34">
              <a:extLst>
                <a:ext uri="{FF2B5EF4-FFF2-40B4-BE49-F238E27FC236}">
                  <a16:creationId xmlns:a16="http://schemas.microsoft.com/office/drawing/2014/main" id="{55C3D4A5-2EEF-A058-0EDD-F901C698717F}"/>
                </a:ext>
              </a:extLst>
            </p:cNvPr>
            <p:cNvSpPr txBox="1"/>
            <p:nvPr/>
          </p:nvSpPr>
          <p:spPr>
            <a:xfrm rot="16200000">
              <a:off x="-328751" y="5332347"/>
              <a:ext cx="162996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6101"/>
                  </a:solidFill>
                  <a:effectLst/>
                  <a:uLnTx/>
                  <a:uFillTx/>
                  <a:latin typeface="Arial"/>
                  <a:ea typeface="+mn-ea"/>
                  <a:cs typeface="+mn-cs"/>
                </a:rPr>
                <a:t>Implement</a:t>
              </a:r>
              <a:endParaRPr kumimoji="0" lang="en-CH" sz="1600" b="0" i="0" u="none" strike="noStrike" kern="1200" cap="none" spc="0" normalizeH="0" baseline="0" noProof="0">
                <a:ln>
                  <a:noFill/>
                </a:ln>
                <a:solidFill>
                  <a:srgbClr val="FF6101"/>
                </a:solidFill>
                <a:effectLst/>
                <a:uLnTx/>
                <a:uFillTx/>
                <a:latin typeface="Arial"/>
                <a:ea typeface="+mn-ea"/>
                <a:cs typeface="+mn-cs"/>
              </a:endParaRPr>
            </a:p>
          </p:txBody>
        </p:sp>
        <p:sp>
          <p:nvSpPr>
            <p:cNvPr id="28" name="TextBox 27">
              <a:extLst>
                <a:ext uri="{FF2B5EF4-FFF2-40B4-BE49-F238E27FC236}">
                  <a16:creationId xmlns:a16="http://schemas.microsoft.com/office/drawing/2014/main" id="{A14E4DFF-2FDE-EEB9-D728-13FE1EF93FF4}"/>
                </a:ext>
              </a:extLst>
            </p:cNvPr>
            <p:cNvSpPr txBox="1"/>
            <p:nvPr/>
          </p:nvSpPr>
          <p:spPr>
            <a:xfrm>
              <a:off x="680455" y="3005658"/>
              <a:ext cx="2572511" cy="701766"/>
            </a:xfrm>
            <a:prstGeom prst="rect">
              <a:avLst/>
            </a:prstGeom>
            <a:solidFill>
              <a:srgbClr val="2C9A44"/>
            </a:solid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Arial"/>
                  <a:ea typeface="+mn-ea"/>
                  <a:cs typeface="+mn-cs"/>
                </a:rPr>
                <a:t>Global, regional and country specific events</a:t>
              </a:r>
              <a:endParaRPr kumimoji="0" lang="en-CH" sz="1500" b="0" i="0" u="none" strike="noStrike" kern="1200" cap="none" spc="0" normalizeH="0" baseline="0" noProof="0">
                <a:ln>
                  <a:noFill/>
                </a:ln>
                <a:solidFill>
                  <a:srgbClr val="FFFFFF"/>
                </a:solidFill>
                <a:effectLst/>
                <a:uLnTx/>
                <a:uFillTx/>
                <a:latin typeface="Arial"/>
                <a:ea typeface="+mn-ea"/>
                <a:cs typeface="+mn-cs"/>
              </a:endParaRPr>
            </a:p>
          </p:txBody>
        </p:sp>
      </p:grpSp>
      <p:sp>
        <p:nvSpPr>
          <p:cNvPr id="38" name="Right Brace 37">
            <a:extLst>
              <a:ext uri="{FF2B5EF4-FFF2-40B4-BE49-F238E27FC236}">
                <a16:creationId xmlns:a16="http://schemas.microsoft.com/office/drawing/2014/main" id="{FF2EBA75-EA68-396D-4F50-F2C2FD190104}"/>
              </a:ext>
            </a:extLst>
          </p:cNvPr>
          <p:cNvSpPr/>
          <p:nvPr/>
        </p:nvSpPr>
        <p:spPr>
          <a:xfrm>
            <a:off x="3262000" y="3592283"/>
            <a:ext cx="420129" cy="279925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Right Brace 38">
            <a:extLst>
              <a:ext uri="{FF2B5EF4-FFF2-40B4-BE49-F238E27FC236}">
                <a16:creationId xmlns:a16="http://schemas.microsoft.com/office/drawing/2014/main" id="{F74601A5-016D-EEF1-9162-86E93B87EFA0}"/>
              </a:ext>
            </a:extLst>
          </p:cNvPr>
          <p:cNvSpPr/>
          <p:nvPr/>
        </p:nvSpPr>
        <p:spPr>
          <a:xfrm>
            <a:off x="3536547" y="1380508"/>
            <a:ext cx="343569" cy="294795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TextBox 40">
            <a:extLst>
              <a:ext uri="{FF2B5EF4-FFF2-40B4-BE49-F238E27FC236}">
                <a16:creationId xmlns:a16="http://schemas.microsoft.com/office/drawing/2014/main" id="{F9B1B6DC-B71F-6629-5850-F6E3B4616842}"/>
              </a:ext>
            </a:extLst>
          </p:cNvPr>
          <p:cNvSpPr txBox="1"/>
          <p:nvPr/>
        </p:nvSpPr>
        <p:spPr>
          <a:xfrm rot="16200000">
            <a:off x="2952658" y="4933372"/>
            <a:ext cx="162996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02B93">
                    <a:lumMod val="60000"/>
                    <a:lumOff val="40000"/>
                  </a:srgbClr>
                </a:solidFill>
                <a:effectLst/>
                <a:uLnTx/>
                <a:uFillTx/>
                <a:latin typeface="Arial"/>
                <a:ea typeface="+mn-ea"/>
                <a:cs typeface="+mn-cs"/>
              </a:rPr>
              <a:t>Countries</a:t>
            </a:r>
            <a:endParaRPr kumimoji="0" lang="en-CH" sz="1600" b="1" i="0" u="none" strike="noStrike" kern="1200" cap="none" spc="0" normalizeH="0" baseline="0" noProof="0">
              <a:ln>
                <a:noFill/>
              </a:ln>
              <a:solidFill>
                <a:srgbClr val="A02B93">
                  <a:lumMod val="60000"/>
                  <a:lumOff val="40000"/>
                </a:srgbClr>
              </a:solidFill>
              <a:effectLst/>
              <a:uLnTx/>
              <a:uFillTx/>
              <a:latin typeface="Arial"/>
              <a:ea typeface="+mn-ea"/>
              <a:cs typeface="+mn-cs"/>
            </a:endParaRPr>
          </a:p>
        </p:txBody>
      </p:sp>
      <p:sp>
        <p:nvSpPr>
          <p:cNvPr id="42" name="TextBox 41">
            <a:extLst>
              <a:ext uri="{FF2B5EF4-FFF2-40B4-BE49-F238E27FC236}">
                <a16:creationId xmlns:a16="http://schemas.microsoft.com/office/drawing/2014/main" id="{85F2317E-6437-B8A9-C032-7534F18FF13F}"/>
              </a:ext>
            </a:extLst>
          </p:cNvPr>
          <p:cNvSpPr txBox="1"/>
          <p:nvPr/>
        </p:nvSpPr>
        <p:spPr>
          <a:xfrm rot="16200000">
            <a:off x="3242150" y="2367439"/>
            <a:ext cx="162996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02B93">
                    <a:lumMod val="60000"/>
                    <a:lumOff val="40000"/>
                  </a:srgbClr>
                </a:solidFill>
                <a:effectLst/>
                <a:uLnTx/>
                <a:uFillTx/>
                <a:latin typeface="Arial"/>
                <a:ea typeface="+mn-ea"/>
                <a:cs typeface="+mn-cs"/>
              </a:rPr>
              <a:t>Global</a:t>
            </a:r>
            <a:endParaRPr kumimoji="0" lang="en-CH" sz="1600" b="1" i="0" u="none" strike="noStrike" kern="1200" cap="none" spc="0" normalizeH="0" baseline="0" noProof="0">
              <a:ln>
                <a:noFill/>
              </a:ln>
              <a:solidFill>
                <a:srgbClr val="A02B93">
                  <a:lumMod val="60000"/>
                  <a:lumOff val="40000"/>
                </a:srgbClr>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0B6585C3-1F72-CBDE-C68F-B6C6198A3721}"/>
              </a:ext>
            </a:extLst>
          </p:cNvPr>
          <p:cNvGrpSpPr/>
          <p:nvPr/>
        </p:nvGrpSpPr>
        <p:grpSpPr>
          <a:xfrm>
            <a:off x="11173098" y="1919"/>
            <a:ext cx="1014809" cy="1025182"/>
            <a:chOff x="11173098" y="1919"/>
            <a:chExt cx="1014809" cy="1025182"/>
          </a:xfrm>
        </p:grpSpPr>
        <p:sp>
          <p:nvSpPr>
            <p:cNvPr id="7" name="Rectangle 6">
              <a:extLst>
                <a:ext uri="{FF2B5EF4-FFF2-40B4-BE49-F238E27FC236}">
                  <a16:creationId xmlns:a16="http://schemas.microsoft.com/office/drawing/2014/main" id="{51D6DA4A-4125-771A-B543-AD9061F8B5A2}"/>
                </a:ext>
              </a:extLst>
            </p:cNvPr>
            <p:cNvSpPr/>
            <p:nvPr/>
          </p:nvSpPr>
          <p:spPr>
            <a:xfrm>
              <a:off x="11173098" y="1919"/>
              <a:ext cx="1014809" cy="1025182"/>
            </a:xfrm>
            <a:prstGeom prst="rect">
              <a:avLst/>
            </a:prstGeom>
            <a:solidFill>
              <a:srgbClr val="02B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Graphic 8" descr="Connections with solid fill">
              <a:extLst>
                <a:ext uri="{FF2B5EF4-FFF2-40B4-BE49-F238E27FC236}">
                  <a16:creationId xmlns:a16="http://schemas.microsoft.com/office/drawing/2014/main" id="{1665913B-5282-D113-31E7-EA4C51647A3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3363" y="77110"/>
              <a:ext cx="908933" cy="875439"/>
            </a:xfrm>
            <a:prstGeom prst="rect">
              <a:avLst/>
            </a:prstGeom>
          </p:spPr>
        </p:pic>
      </p:grpSp>
    </p:spTree>
    <p:extLst>
      <p:ext uri="{BB962C8B-B14F-4D97-AF65-F5344CB8AC3E}">
        <p14:creationId xmlns:p14="http://schemas.microsoft.com/office/powerpoint/2010/main" val="35782094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5DC940F-6550-BB61-A8B8-802CBA8F23B7}"/>
              </a:ext>
            </a:extLst>
          </p:cNvPr>
          <p:cNvGraphicFramePr>
            <a:graphicFrameLocks noGrp="1"/>
          </p:cNvGraphicFramePr>
          <p:nvPr/>
        </p:nvGraphicFramePr>
        <p:xfrm>
          <a:off x="967968" y="1199218"/>
          <a:ext cx="10736100" cy="4681080"/>
        </p:xfrm>
        <a:graphic>
          <a:graphicData uri="http://schemas.openxmlformats.org/drawingml/2006/table">
            <a:tbl>
              <a:tblPr firstRow="1" bandRow="1">
                <a:tableStyleId>{2D5ABB26-0587-4C30-8999-92F81FD0307C}</a:tableStyleId>
              </a:tblPr>
              <a:tblGrid>
                <a:gridCol w="2147220">
                  <a:extLst>
                    <a:ext uri="{9D8B030D-6E8A-4147-A177-3AD203B41FA5}">
                      <a16:colId xmlns:a16="http://schemas.microsoft.com/office/drawing/2014/main" val="1757422070"/>
                    </a:ext>
                  </a:extLst>
                </a:gridCol>
                <a:gridCol w="2147220">
                  <a:extLst>
                    <a:ext uri="{9D8B030D-6E8A-4147-A177-3AD203B41FA5}">
                      <a16:colId xmlns:a16="http://schemas.microsoft.com/office/drawing/2014/main" val="3263189163"/>
                    </a:ext>
                  </a:extLst>
                </a:gridCol>
                <a:gridCol w="2147220">
                  <a:extLst>
                    <a:ext uri="{9D8B030D-6E8A-4147-A177-3AD203B41FA5}">
                      <a16:colId xmlns:a16="http://schemas.microsoft.com/office/drawing/2014/main" val="1757029400"/>
                    </a:ext>
                  </a:extLst>
                </a:gridCol>
                <a:gridCol w="2147220">
                  <a:extLst>
                    <a:ext uri="{9D8B030D-6E8A-4147-A177-3AD203B41FA5}">
                      <a16:colId xmlns:a16="http://schemas.microsoft.com/office/drawing/2014/main" val="3560688066"/>
                    </a:ext>
                  </a:extLst>
                </a:gridCol>
                <a:gridCol w="2147220">
                  <a:extLst>
                    <a:ext uri="{9D8B030D-6E8A-4147-A177-3AD203B41FA5}">
                      <a16:colId xmlns:a16="http://schemas.microsoft.com/office/drawing/2014/main" val="2522386643"/>
                    </a:ext>
                  </a:extLst>
                </a:gridCol>
              </a:tblGrid>
              <a:tr h="780180">
                <a:tc>
                  <a:txBody>
                    <a:bodyPr/>
                    <a:lstStyle/>
                    <a:p>
                      <a:endParaRPr lang="en-US"/>
                    </a:p>
                  </a:txBody>
                  <a:tcPr>
                    <a:lnL>
                      <a:noFill/>
                    </a:lnL>
                    <a:lnR w="3175" cap="flat" cmpd="sng" algn="ctr">
                      <a:noFill/>
                      <a:prstDash val="sysDot"/>
                      <a:round/>
                      <a:headEnd type="none" w="med" len="med"/>
                      <a:tailEnd type="none" w="med" len="med"/>
                    </a:lnR>
                    <a:lnT>
                      <a:noFill/>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a:noFill/>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a:noFill/>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a:noFill/>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a:noFill/>
                    </a:lnT>
                    <a:lnB w="3175"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702951"/>
                  </a:ext>
                </a:extLst>
              </a:tr>
              <a:tr h="780180">
                <a:tc>
                  <a:txBody>
                    <a:bodyPr/>
                    <a:lstStyle/>
                    <a:p>
                      <a:endParaRPr lang="en-US"/>
                    </a:p>
                  </a:txBody>
                  <a:tcPr>
                    <a:lnL>
                      <a:noFill/>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8543046"/>
                  </a:ext>
                </a:extLst>
              </a:tr>
              <a:tr h="780180">
                <a:tc>
                  <a:txBody>
                    <a:bodyPr/>
                    <a:lstStyle/>
                    <a:p>
                      <a:endParaRPr lang="en-US"/>
                    </a:p>
                  </a:txBody>
                  <a:tcPr>
                    <a:lnL>
                      <a:noFill/>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2325334"/>
                  </a:ext>
                </a:extLst>
              </a:tr>
              <a:tr h="780180">
                <a:tc>
                  <a:txBody>
                    <a:bodyPr/>
                    <a:lstStyle/>
                    <a:p>
                      <a:endParaRPr lang="en-US"/>
                    </a:p>
                  </a:txBody>
                  <a:tcPr>
                    <a:lnL>
                      <a:noFill/>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089857"/>
                  </a:ext>
                </a:extLst>
              </a:tr>
              <a:tr h="780180">
                <a:tc>
                  <a:txBody>
                    <a:bodyPr/>
                    <a:lstStyle/>
                    <a:p>
                      <a:endParaRPr lang="en-US"/>
                    </a:p>
                  </a:txBody>
                  <a:tcPr>
                    <a:lnL>
                      <a:noFill/>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6473878"/>
                  </a:ext>
                </a:extLst>
              </a:tr>
              <a:tr h="780180">
                <a:tc>
                  <a:txBody>
                    <a:bodyPr/>
                    <a:lstStyle/>
                    <a:p>
                      <a:endParaRPr lang="en-US"/>
                    </a:p>
                  </a:txBody>
                  <a:tcPr>
                    <a:lnL>
                      <a:noFill/>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3175" cap="flat" cmpd="sng" algn="ctr">
                      <a:noFill/>
                      <a:prstDash val="sysDot"/>
                      <a:round/>
                      <a:headEnd type="none" w="med" len="med"/>
                      <a:tailEnd type="none" w="med" len="med"/>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097572"/>
                  </a:ext>
                </a:extLst>
              </a:tr>
            </a:tbl>
          </a:graphicData>
        </a:graphic>
      </p:graphicFrame>
      <p:pic>
        <p:nvPicPr>
          <p:cNvPr id="9" name="Picture 2" descr="Home">
            <a:extLst>
              <a:ext uri="{FF2B5EF4-FFF2-40B4-BE49-F238E27FC236}">
                <a16:creationId xmlns:a16="http://schemas.microsoft.com/office/drawing/2014/main" id="{E7B54D61-E587-929D-6900-2DE811AF7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910" y="1385076"/>
            <a:ext cx="1982114" cy="4799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lue text on a black background&#10;&#10;Description automatically generated">
            <a:extLst>
              <a:ext uri="{FF2B5EF4-FFF2-40B4-BE49-F238E27FC236}">
                <a16:creationId xmlns:a16="http://schemas.microsoft.com/office/drawing/2014/main" id="{9C839443-5AEA-679F-131D-6AB68675BEF3}"/>
              </a:ext>
            </a:extLst>
          </p:cNvPr>
          <p:cNvPicPr>
            <a:picLocks noChangeAspect="1"/>
          </p:cNvPicPr>
          <p:nvPr/>
        </p:nvPicPr>
        <p:blipFill>
          <a:blip r:embed="rId4"/>
          <a:stretch>
            <a:fillRect/>
          </a:stretch>
        </p:blipFill>
        <p:spPr>
          <a:xfrm>
            <a:off x="2315321" y="2116643"/>
            <a:ext cx="1783403" cy="618246"/>
          </a:xfrm>
          <a:prstGeom prst="rect">
            <a:avLst/>
          </a:prstGeom>
        </p:spPr>
      </p:pic>
      <p:pic>
        <p:nvPicPr>
          <p:cNvPr id="11" name="Picture 4" descr="Logo of Ministry">
            <a:extLst>
              <a:ext uri="{FF2B5EF4-FFF2-40B4-BE49-F238E27FC236}">
                <a16:creationId xmlns:a16="http://schemas.microsoft.com/office/drawing/2014/main" id="{12FD4E9F-8C0F-214F-ACF5-4DC3A9FEB5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39478"/>
          <a:stretch/>
        </p:blipFill>
        <p:spPr bwMode="auto">
          <a:xfrm>
            <a:off x="4647800" y="1228186"/>
            <a:ext cx="1650809" cy="7576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a:extLst>
              <a:ext uri="{FF2B5EF4-FFF2-40B4-BE49-F238E27FC236}">
                <a16:creationId xmlns:a16="http://schemas.microsoft.com/office/drawing/2014/main" id="{405B4AB3-7CE4-E3D3-C541-7DF01F6FAC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556" b="22710"/>
          <a:stretch/>
        </p:blipFill>
        <p:spPr bwMode="auto">
          <a:xfrm>
            <a:off x="1026885" y="2060233"/>
            <a:ext cx="1092787" cy="6746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wik.com/content/uploads/images/university-of-o...">
            <a:extLst>
              <a:ext uri="{FF2B5EF4-FFF2-40B4-BE49-F238E27FC236}">
                <a16:creationId xmlns:a16="http://schemas.microsoft.com/office/drawing/2014/main" id="{167D5022-30E8-3439-9F3B-9BE66E7D13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12" t="34852" r="6936" b="29082"/>
          <a:stretch/>
        </p:blipFill>
        <p:spPr bwMode="auto">
          <a:xfrm>
            <a:off x="1023823" y="2844965"/>
            <a:ext cx="1992814" cy="6189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66D3A42-527E-27E5-8905-A3DB8D204910}"/>
              </a:ext>
            </a:extLst>
          </p:cNvPr>
          <p:cNvPicPr>
            <a:picLocks noChangeAspect="1"/>
          </p:cNvPicPr>
          <p:nvPr/>
        </p:nvPicPr>
        <p:blipFill>
          <a:blip r:embed="rId8"/>
          <a:stretch>
            <a:fillRect/>
          </a:stretch>
        </p:blipFill>
        <p:spPr>
          <a:xfrm>
            <a:off x="1023823" y="3601663"/>
            <a:ext cx="1800024" cy="564007"/>
          </a:xfrm>
          <a:prstGeom prst="rect">
            <a:avLst/>
          </a:prstGeom>
        </p:spPr>
      </p:pic>
      <p:pic>
        <p:nvPicPr>
          <p:cNvPr id="15" name="Picture 4" descr="Harvard University Logo PNG vector in SVG, PDF, AI, CDR format">
            <a:extLst>
              <a:ext uri="{FF2B5EF4-FFF2-40B4-BE49-F238E27FC236}">
                <a16:creationId xmlns:a16="http://schemas.microsoft.com/office/drawing/2014/main" id="{78A10CE3-6342-7CBD-4272-013712BFD9F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568" t="33502" r="8954" b="35702"/>
          <a:stretch/>
        </p:blipFill>
        <p:spPr bwMode="auto">
          <a:xfrm>
            <a:off x="6583803" y="2959261"/>
            <a:ext cx="1927140" cy="5400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ambridge Judge Business School">
            <a:extLst>
              <a:ext uri="{FF2B5EF4-FFF2-40B4-BE49-F238E27FC236}">
                <a16:creationId xmlns:a16="http://schemas.microsoft.com/office/drawing/2014/main" id="{144BA156-4EF0-BCC6-582B-F6B67043E8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2477" y="3028245"/>
            <a:ext cx="1661369" cy="5111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black background with red and grey text&#10;&#10;Description automatically generated">
            <a:extLst>
              <a:ext uri="{FF2B5EF4-FFF2-40B4-BE49-F238E27FC236}">
                <a16:creationId xmlns:a16="http://schemas.microsoft.com/office/drawing/2014/main" id="{E9463F70-21B5-DC46-6A15-98AD61EC4D86}"/>
              </a:ext>
            </a:extLst>
          </p:cNvPr>
          <p:cNvPicPr>
            <a:picLocks noChangeAspect="1"/>
          </p:cNvPicPr>
          <p:nvPr/>
        </p:nvPicPr>
        <p:blipFill rotWithShape="1">
          <a:blip r:embed="rId11">
            <a:extLst>
              <a:ext uri="{28A0092B-C50C-407E-A947-70E740481C1C}">
                <a14:useLocalDpi xmlns:a14="http://schemas.microsoft.com/office/drawing/2010/main" val="0"/>
              </a:ext>
            </a:extLst>
          </a:blip>
          <a:srcRect t="13918" b="24609"/>
          <a:stretch/>
        </p:blipFill>
        <p:spPr>
          <a:xfrm>
            <a:off x="3154480" y="2818893"/>
            <a:ext cx="1992814" cy="689096"/>
          </a:xfrm>
          <a:prstGeom prst="rect">
            <a:avLst/>
          </a:prstGeom>
        </p:spPr>
      </p:pic>
      <p:pic>
        <p:nvPicPr>
          <p:cNvPr id="18" name="Picture 10">
            <a:extLst>
              <a:ext uri="{FF2B5EF4-FFF2-40B4-BE49-F238E27FC236}">
                <a16:creationId xmlns:a16="http://schemas.microsoft.com/office/drawing/2014/main" id="{7A9F1285-30F9-3203-2A5E-395D58B8A19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838"/>
          <a:stretch/>
        </p:blipFill>
        <p:spPr bwMode="auto">
          <a:xfrm>
            <a:off x="10177590" y="3572271"/>
            <a:ext cx="1796431" cy="756214"/>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6B3B0E0D-3A83-8965-4359-DE7C7D42F7B0}"/>
              </a:ext>
            </a:extLst>
          </p:cNvPr>
          <p:cNvSpPr txBox="1">
            <a:spLocks/>
          </p:cNvSpPr>
          <p:nvPr/>
        </p:nvSpPr>
        <p:spPr>
          <a:xfrm>
            <a:off x="487931" y="484121"/>
            <a:ext cx="11216137" cy="715097"/>
          </a:xfrm>
          <a:prstGeom prst="rect">
            <a:avLst/>
          </a:prstGeom>
        </p:spPr>
        <p:txBody>
          <a:bodyPr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002060"/>
                </a:solidFill>
                <a:effectLst/>
                <a:uLnTx/>
                <a:uFillTx/>
                <a:latin typeface="Arial" panose="020B0604020202020204" pitchFamily="34" charset="0"/>
                <a:ea typeface="Noto Sans"/>
                <a:cs typeface="Arial" panose="020B0604020202020204" pitchFamily="34" charset="0"/>
                <a:sym typeface="Arial"/>
              </a:rPr>
              <a:t>Collaborators</a:t>
            </a:r>
            <a:endParaRPr kumimoji="0" lang="en-GB" sz="3200" b="1" i="0" u="none" strike="noStrike" kern="0" cap="none" spc="0" normalizeH="0" baseline="0" noProof="0">
              <a:ln>
                <a:noFill/>
              </a:ln>
              <a:solidFill>
                <a:srgbClr val="002060"/>
              </a:solidFill>
              <a:effectLst/>
              <a:uLnTx/>
              <a:uFillTx/>
              <a:latin typeface="Arial" panose="020B0604020202020204" pitchFamily="34" charset="0"/>
              <a:ea typeface="Noto Sans" panose="020B0502040504020204"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E5AFD521-7796-EC41-D47E-E787FD9709E3}"/>
              </a:ext>
            </a:extLst>
          </p:cNvPr>
          <p:cNvPicPr>
            <a:picLocks noChangeAspect="1"/>
          </p:cNvPicPr>
          <p:nvPr/>
        </p:nvPicPr>
        <p:blipFill>
          <a:blip r:embed="rId13"/>
          <a:stretch>
            <a:fillRect/>
          </a:stretch>
        </p:blipFill>
        <p:spPr>
          <a:xfrm>
            <a:off x="3112321" y="4370698"/>
            <a:ext cx="1972806" cy="550551"/>
          </a:xfrm>
          <a:prstGeom prst="rect">
            <a:avLst/>
          </a:prstGeom>
        </p:spPr>
      </p:pic>
      <p:pic>
        <p:nvPicPr>
          <p:cNvPr id="23" name="Picture 22" descr="A black and white logo&#10;&#10;Description automatically generated">
            <a:extLst>
              <a:ext uri="{FF2B5EF4-FFF2-40B4-BE49-F238E27FC236}">
                <a16:creationId xmlns:a16="http://schemas.microsoft.com/office/drawing/2014/main" id="{1B9B0E87-B806-AC25-9218-680C988CBEB2}"/>
              </a:ext>
            </a:extLst>
          </p:cNvPr>
          <p:cNvPicPr>
            <a:picLocks noChangeAspect="1"/>
          </p:cNvPicPr>
          <p:nvPr/>
        </p:nvPicPr>
        <p:blipFill rotWithShape="1">
          <a:blip r:embed="rId14">
            <a:extLst>
              <a:ext uri="{28A0092B-C50C-407E-A947-70E740481C1C}">
                <a14:useLocalDpi xmlns:a14="http://schemas.microsoft.com/office/drawing/2010/main" val="0"/>
              </a:ext>
            </a:extLst>
          </a:blip>
          <a:srcRect l="3743" t="2961" r="3430" b="4570"/>
          <a:stretch/>
        </p:blipFill>
        <p:spPr>
          <a:xfrm>
            <a:off x="3006067" y="3569664"/>
            <a:ext cx="1846838" cy="651941"/>
          </a:xfrm>
          <a:prstGeom prst="rect">
            <a:avLst/>
          </a:prstGeom>
        </p:spPr>
      </p:pic>
      <p:pic>
        <p:nvPicPr>
          <p:cNvPr id="24" name="Picture 23" descr="A blue sign with white text&#10;&#10;Description automatically generated">
            <a:extLst>
              <a:ext uri="{FF2B5EF4-FFF2-40B4-BE49-F238E27FC236}">
                <a16:creationId xmlns:a16="http://schemas.microsoft.com/office/drawing/2014/main" id="{2D61A02B-205C-9647-817F-EC0C5FFCA41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82026" y="2903662"/>
            <a:ext cx="1212776" cy="627298"/>
          </a:xfrm>
          <a:prstGeom prst="rect">
            <a:avLst/>
          </a:prstGeom>
        </p:spPr>
      </p:pic>
      <p:pic>
        <p:nvPicPr>
          <p:cNvPr id="25" name="Picture 24" descr="A blue and orange logo&#10;&#10;Description automatically generated">
            <a:extLst>
              <a:ext uri="{FF2B5EF4-FFF2-40B4-BE49-F238E27FC236}">
                <a16:creationId xmlns:a16="http://schemas.microsoft.com/office/drawing/2014/main" id="{24874DF9-682D-953B-640B-9A77A2F3AED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66836" y="3651720"/>
            <a:ext cx="1343319" cy="653749"/>
          </a:xfrm>
          <a:prstGeom prst="rect">
            <a:avLst/>
          </a:prstGeom>
        </p:spPr>
      </p:pic>
      <p:grpSp>
        <p:nvGrpSpPr>
          <p:cNvPr id="31" name="Group 30">
            <a:extLst>
              <a:ext uri="{FF2B5EF4-FFF2-40B4-BE49-F238E27FC236}">
                <a16:creationId xmlns:a16="http://schemas.microsoft.com/office/drawing/2014/main" id="{EDC904B9-310C-EFB3-F985-33D460761D46}"/>
              </a:ext>
            </a:extLst>
          </p:cNvPr>
          <p:cNvGrpSpPr/>
          <p:nvPr/>
        </p:nvGrpSpPr>
        <p:grpSpPr>
          <a:xfrm>
            <a:off x="10384808" y="2911074"/>
            <a:ext cx="1589213" cy="578296"/>
            <a:chOff x="8141934" y="2893905"/>
            <a:chExt cx="1589213" cy="578296"/>
          </a:xfrm>
        </p:grpSpPr>
        <p:pic>
          <p:nvPicPr>
            <p:cNvPr id="28" name="Picture 27" descr="A logo of a tree&#10;&#10;Description automatically generated">
              <a:extLst>
                <a:ext uri="{FF2B5EF4-FFF2-40B4-BE49-F238E27FC236}">
                  <a16:creationId xmlns:a16="http://schemas.microsoft.com/office/drawing/2014/main" id="{1B7648CC-E695-F4F4-FD94-39E18B5B9D6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41934" y="2893905"/>
              <a:ext cx="445395" cy="578296"/>
            </a:xfrm>
            <a:prstGeom prst="rect">
              <a:avLst/>
            </a:prstGeom>
          </p:spPr>
        </p:pic>
        <p:pic>
          <p:nvPicPr>
            <p:cNvPr id="30" name="Picture 29" descr="A close-up of a logo&#10;&#10;Description automatically generated">
              <a:extLst>
                <a:ext uri="{FF2B5EF4-FFF2-40B4-BE49-F238E27FC236}">
                  <a16:creationId xmlns:a16="http://schemas.microsoft.com/office/drawing/2014/main" id="{C9682059-5072-7352-10A1-CCD10BD0FF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92258" y="2947607"/>
              <a:ext cx="1138889" cy="496800"/>
            </a:xfrm>
            <a:prstGeom prst="rect">
              <a:avLst/>
            </a:prstGeom>
          </p:spPr>
        </p:pic>
      </p:grpSp>
      <p:pic>
        <p:nvPicPr>
          <p:cNvPr id="35" name="Picture 14" descr="Erasmus MC">
            <a:extLst>
              <a:ext uri="{FF2B5EF4-FFF2-40B4-BE49-F238E27FC236}">
                <a16:creationId xmlns:a16="http://schemas.microsoft.com/office/drawing/2014/main" id="{C8BB0BFE-5837-E7B7-CEEB-A0EA30EB08F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74683" y="3637257"/>
            <a:ext cx="1799189" cy="70787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logo with a leaf&#10;&#10;Description automatically generated">
            <a:extLst>
              <a:ext uri="{FF2B5EF4-FFF2-40B4-BE49-F238E27FC236}">
                <a16:creationId xmlns:a16="http://schemas.microsoft.com/office/drawing/2014/main" id="{DDAF978B-2B1C-72E1-24B3-CBF36835E6F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15810" y="2084268"/>
            <a:ext cx="1624223" cy="720997"/>
          </a:xfrm>
          <a:prstGeom prst="rect">
            <a:avLst/>
          </a:prstGeom>
        </p:spPr>
      </p:pic>
      <p:pic>
        <p:nvPicPr>
          <p:cNvPr id="38" name="Picture 37" descr="A close-up of a logo&#10;&#10;Description automatically generated">
            <a:extLst>
              <a:ext uri="{FF2B5EF4-FFF2-40B4-BE49-F238E27FC236}">
                <a16:creationId xmlns:a16="http://schemas.microsoft.com/office/drawing/2014/main" id="{081D53FC-FB40-AC2A-6972-C1421B078896}"/>
              </a:ext>
            </a:extLst>
          </p:cNvPr>
          <p:cNvPicPr>
            <a:picLocks noChangeAspect="1"/>
          </p:cNvPicPr>
          <p:nvPr/>
        </p:nvPicPr>
        <p:blipFill rotWithShape="1">
          <a:blip r:embed="rId21">
            <a:extLst>
              <a:ext uri="{28A0092B-C50C-407E-A947-70E740481C1C}">
                <a14:useLocalDpi xmlns:a14="http://schemas.microsoft.com/office/drawing/2010/main" val="0"/>
              </a:ext>
            </a:extLst>
          </a:blip>
          <a:srcRect l="10167" t="11628" r="7539" b="16614"/>
          <a:stretch/>
        </p:blipFill>
        <p:spPr>
          <a:xfrm>
            <a:off x="3194001" y="5149866"/>
            <a:ext cx="1564617" cy="682897"/>
          </a:xfrm>
          <a:prstGeom prst="rect">
            <a:avLst/>
          </a:prstGeom>
        </p:spPr>
      </p:pic>
      <p:pic>
        <p:nvPicPr>
          <p:cNvPr id="39" name="Picture 22" descr="HRP research for impact">
            <a:extLst>
              <a:ext uri="{FF2B5EF4-FFF2-40B4-BE49-F238E27FC236}">
                <a16:creationId xmlns:a16="http://schemas.microsoft.com/office/drawing/2014/main" id="{7D4C0F4F-318A-8D94-75A4-525740E0100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37921" y="4261747"/>
            <a:ext cx="1564617" cy="72146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a:extLst>
              <a:ext uri="{FF2B5EF4-FFF2-40B4-BE49-F238E27FC236}">
                <a16:creationId xmlns:a16="http://schemas.microsoft.com/office/drawing/2014/main" id="{22930256-F50F-EAEC-7B8E-4918B7CCBC8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82026" y="4486005"/>
            <a:ext cx="2063639" cy="43544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close-up of a logo&#10;&#10;Description automatically generated">
            <a:extLst>
              <a:ext uri="{FF2B5EF4-FFF2-40B4-BE49-F238E27FC236}">
                <a16:creationId xmlns:a16="http://schemas.microsoft.com/office/drawing/2014/main" id="{343109D7-C027-2477-C367-4625FE184C01}"/>
              </a:ext>
            </a:extLst>
          </p:cNvPr>
          <p:cNvPicPr>
            <a:picLocks noChangeAspect="1"/>
          </p:cNvPicPr>
          <p:nvPr/>
        </p:nvPicPr>
        <p:blipFill rotWithShape="1">
          <a:blip r:embed="rId24">
            <a:extLst>
              <a:ext uri="{28A0092B-C50C-407E-A947-70E740481C1C}">
                <a14:useLocalDpi xmlns:a14="http://schemas.microsoft.com/office/drawing/2010/main" val="0"/>
              </a:ext>
            </a:extLst>
          </a:blip>
          <a:srcRect t="29762" b="34038"/>
          <a:stretch/>
        </p:blipFill>
        <p:spPr>
          <a:xfrm>
            <a:off x="7502311" y="4455299"/>
            <a:ext cx="1970788" cy="492448"/>
          </a:xfrm>
          <a:prstGeom prst="rect">
            <a:avLst/>
          </a:prstGeom>
        </p:spPr>
      </p:pic>
      <p:pic>
        <p:nvPicPr>
          <p:cNvPr id="42" name="Picture 6" descr="Fondation Botnar">
            <a:extLst>
              <a:ext uri="{FF2B5EF4-FFF2-40B4-BE49-F238E27FC236}">
                <a16:creationId xmlns:a16="http://schemas.microsoft.com/office/drawing/2014/main" id="{EB19C896-14E9-9FE4-FF37-E774D3B76DB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5144" y="5106804"/>
            <a:ext cx="1796431" cy="71857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A95FC6A3-F573-D3FC-89C7-08D796A5387A}"/>
              </a:ext>
            </a:extLst>
          </p:cNvPr>
          <p:cNvPicPr>
            <a:picLocks noChangeAspect="1"/>
          </p:cNvPicPr>
          <p:nvPr/>
        </p:nvPicPr>
        <p:blipFill>
          <a:blip r:embed="rId26"/>
          <a:stretch>
            <a:fillRect/>
          </a:stretch>
        </p:blipFill>
        <p:spPr>
          <a:xfrm>
            <a:off x="5054588" y="5210152"/>
            <a:ext cx="2258960" cy="578294"/>
          </a:xfrm>
          <a:prstGeom prst="rect">
            <a:avLst/>
          </a:prstGeom>
        </p:spPr>
      </p:pic>
      <p:pic>
        <p:nvPicPr>
          <p:cNvPr id="45" name="Picture 2">
            <a:extLst>
              <a:ext uri="{FF2B5EF4-FFF2-40B4-BE49-F238E27FC236}">
                <a16:creationId xmlns:a16="http://schemas.microsoft.com/office/drawing/2014/main" id="{25CDF920-1204-0A71-B377-F7D172E24B5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586072" y="5271003"/>
            <a:ext cx="1791478" cy="4451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logo">
            <a:extLst>
              <a:ext uri="{FF2B5EF4-FFF2-40B4-BE49-F238E27FC236}">
                <a16:creationId xmlns:a16="http://schemas.microsoft.com/office/drawing/2014/main" id="{AD243058-1097-0159-9BDE-8DA0F7D516EC}"/>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r="6209"/>
          <a:stretch/>
        </p:blipFill>
        <p:spPr bwMode="auto">
          <a:xfrm>
            <a:off x="4978794" y="3653554"/>
            <a:ext cx="1935646" cy="543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ial Innovation in Health Initiative | World Health Organization">
            <a:extLst>
              <a:ext uri="{FF2B5EF4-FFF2-40B4-BE49-F238E27FC236}">
                <a16:creationId xmlns:a16="http://schemas.microsoft.com/office/drawing/2014/main" id="{29168F90-3031-A131-8018-BAB8902568A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540693" y="5071603"/>
            <a:ext cx="2097980" cy="8383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846A959-344D-B4B6-43E2-49B3B9E4CAA9}"/>
              </a:ext>
            </a:extLst>
          </p:cNvPr>
          <p:cNvPicPr>
            <a:picLocks noChangeAspect="1"/>
          </p:cNvPicPr>
          <p:nvPr/>
        </p:nvPicPr>
        <p:blipFill>
          <a:blip r:embed="rId30"/>
          <a:stretch>
            <a:fillRect/>
          </a:stretch>
        </p:blipFill>
        <p:spPr>
          <a:xfrm>
            <a:off x="9953136" y="4399440"/>
            <a:ext cx="1651186" cy="510608"/>
          </a:xfrm>
          <a:prstGeom prst="rect">
            <a:avLst/>
          </a:prstGeom>
        </p:spPr>
      </p:pic>
      <p:pic>
        <p:nvPicPr>
          <p:cNvPr id="6" name="Picture 5">
            <a:extLst>
              <a:ext uri="{FF2B5EF4-FFF2-40B4-BE49-F238E27FC236}">
                <a16:creationId xmlns:a16="http://schemas.microsoft.com/office/drawing/2014/main" id="{A5D4FEF3-A8A9-0CC8-4DB5-D31625E3249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31502" y="5815702"/>
            <a:ext cx="9320234" cy="959923"/>
          </a:xfrm>
          <a:prstGeom prst="rect">
            <a:avLst/>
          </a:prstGeom>
        </p:spPr>
      </p:pic>
      <p:sp>
        <p:nvSpPr>
          <p:cNvPr id="7" name="Title 1">
            <a:extLst>
              <a:ext uri="{FF2B5EF4-FFF2-40B4-BE49-F238E27FC236}">
                <a16:creationId xmlns:a16="http://schemas.microsoft.com/office/drawing/2014/main" id="{B4771E3E-2D0B-6D24-F32E-2BBE981D55EF}"/>
              </a:ext>
            </a:extLst>
          </p:cNvPr>
          <p:cNvSpPr txBox="1">
            <a:spLocks/>
          </p:cNvSpPr>
          <p:nvPr/>
        </p:nvSpPr>
        <p:spPr>
          <a:xfrm>
            <a:off x="663442" y="5925292"/>
            <a:ext cx="11216137" cy="606565"/>
          </a:xfrm>
          <a:prstGeom prst="rect">
            <a:avLst/>
          </a:prstGeom>
        </p:spPr>
        <p:txBody>
          <a:bodyPr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a:ln>
                  <a:noFill/>
                </a:ln>
                <a:solidFill>
                  <a:srgbClr val="FF6101"/>
                </a:solidFill>
                <a:effectLst/>
                <a:uLnTx/>
                <a:uFillTx/>
                <a:latin typeface="Noto Sans"/>
                <a:ea typeface="Noto Sans"/>
                <a:cs typeface="Noto Sans"/>
                <a:sym typeface="Arial"/>
              </a:rPr>
              <a:t>The Global Initiative has grown to 500+ </a:t>
            </a:r>
            <a:endParaRPr kumimoji="0" lang="en-GB" sz="3000" b="1" i="0" u="none" strike="noStrike" kern="0" cap="none" spc="0" normalizeH="0" baseline="0" noProof="0">
              <a:ln>
                <a:noFill/>
              </a:ln>
              <a:solidFill>
                <a:srgbClr val="FF6101"/>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grpSp>
        <p:nvGrpSpPr>
          <p:cNvPr id="8" name="Group 7">
            <a:extLst>
              <a:ext uri="{FF2B5EF4-FFF2-40B4-BE49-F238E27FC236}">
                <a16:creationId xmlns:a16="http://schemas.microsoft.com/office/drawing/2014/main" id="{858E2C26-B133-FEEC-3DAC-2C6BDCF76837}"/>
              </a:ext>
            </a:extLst>
          </p:cNvPr>
          <p:cNvGrpSpPr/>
          <p:nvPr/>
        </p:nvGrpSpPr>
        <p:grpSpPr>
          <a:xfrm>
            <a:off x="11173098" y="1919"/>
            <a:ext cx="1014809" cy="1025182"/>
            <a:chOff x="11173098" y="1919"/>
            <a:chExt cx="1014809" cy="1025182"/>
          </a:xfrm>
        </p:grpSpPr>
        <p:sp>
          <p:nvSpPr>
            <p:cNvPr id="21" name="Rectangle 20">
              <a:extLst>
                <a:ext uri="{FF2B5EF4-FFF2-40B4-BE49-F238E27FC236}">
                  <a16:creationId xmlns:a16="http://schemas.microsoft.com/office/drawing/2014/main" id="{1508E337-5E39-A7B4-9939-8966BC4095A1}"/>
                </a:ext>
              </a:extLst>
            </p:cNvPr>
            <p:cNvSpPr/>
            <p:nvPr/>
          </p:nvSpPr>
          <p:spPr>
            <a:xfrm>
              <a:off x="11173098" y="1919"/>
              <a:ext cx="1014809" cy="1025182"/>
            </a:xfrm>
            <a:prstGeom prst="rect">
              <a:avLst/>
            </a:prstGeom>
            <a:solidFill>
              <a:srgbClr val="02B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 name="Graphic 21" descr="Connections with solid fill">
              <a:extLst>
                <a:ext uri="{FF2B5EF4-FFF2-40B4-BE49-F238E27FC236}">
                  <a16:creationId xmlns:a16="http://schemas.microsoft.com/office/drawing/2014/main" id="{39C0191B-5AEE-F9DD-C0CC-6F7F4920BB4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1233363" y="77110"/>
              <a:ext cx="908933" cy="875439"/>
            </a:xfrm>
            <a:prstGeom prst="rect">
              <a:avLst/>
            </a:prstGeom>
          </p:spPr>
        </p:pic>
      </p:grpSp>
      <p:pic>
        <p:nvPicPr>
          <p:cNvPr id="4" name="Picture 2" descr="Ministry of Food and Drug Safety YOUR SAFETY IS OUR STANDARD">
            <a:extLst>
              <a:ext uri="{FF2B5EF4-FFF2-40B4-BE49-F238E27FC236}">
                <a16:creationId xmlns:a16="http://schemas.microsoft.com/office/drawing/2014/main" id="{60C76F63-1C90-71FB-3859-9EC73222139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345861" y="1338387"/>
            <a:ext cx="2292812" cy="5780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2389571-4754-9785-B1A2-7823F20EADC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201268" y="1390278"/>
            <a:ext cx="1836808" cy="4683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9C9BF60-4D5B-DD3A-32D1-B04643A64283}"/>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349706" y="1160921"/>
            <a:ext cx="1175311" cy="8415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10E8045-A62D-104D-48C6-164DBAD81096}"/>
              </a:ext>
            </a:extLst>
          </p:cNvPr>
          <p:cNvPicPr>
            <a:picLocks noChangeAspect="1"/>
          </p:cNvPicPr>
          <p:nvPr/>
        </p:nvPicPr>
        <p:blipFill>
          <a:blip r:embed="rId37"/>
          <a:stretch>
            <a:fillRect/>
          </a:stretch>
        </p:blipFill>
        <p:spPr>
          <a:xfrm>
            <a:off x="8561399" y="1214535"/>
            <a:ext cx="673525" cy="808230"/>
          </a:xfrm>
          <a:prstGeom prst="rect">
            <a:avLst/>
          </a:prstGeom>
        </p:spPr>
      </p:pic>
      <p:pic>
        <p:nvPicPr>
          <p:cNvPr id="2058" name="Picture 10" descr="undefined">
            <a:extLst>
              <a:ext uri="{FF2B5EF4-FFF2-40B4-BE49-F238E27FC236}">
                <a16:creationId xmlns:a16="http://schemas.microsoft.com/office/drawing/2014/main" id="{B8E6111D-B9B6-3827-23DF-641D4BCB66C8}"/>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675753" y="1969082"/>
            <a:ext cx="768806" cy="8590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06EB0DFF-719C-4E15-0AD4-00EC6364EB88}"/>
              </a:ext>
            </a:extLst>
          </p:cNvPr>
          <p:cNvPicPr>
            <a:picLocks noChangeAspect="1"/>
          </p:cNvPicPr>
          <p:nvPr/>
        </p:nvPicPr>
        <p:blipFill>
          <a:blip r:embed="rId39"/>
          <a:stretch>
            <a:fillRect/>
          </a:stretch>
        </p:blipFill>
        <p:spPr>
          <a:xfrm>
            <a:off x="6357119" y="2088931"/>
            <a:ext cx="1702789" cy="738455"/>
          </a:xfrm>
          <a:prstGeom prst="rect">
            <a:avLst/>
          </a:prstGeom>
        </p:spPr>
      </p:pic>
      <p:pic>
        <p:nvPicPr>
          <p:cNvPr id="2062" name="Picture 14" descr="Logo Idiap">
            <a:extLst>
              <a:ext uri="{FF2B5EF4-FFF2-40B4-BE49-F238E27FC236}">
                <a16:creationId xmlns:a16="http://schemas.microsoft.com/office/drawing/2014/main" id="{200C9A90-2E3A-3C05-021A-62BDA6DF899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361146" y="2207919"/>
            <a:ext cx="2013369" cy="54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434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2733C8-AB2F-6DB7-4128-A6E4E4F5725C}"/>
              </a:ext>
            </a:extLst>
          </p:cNvPr>
          <p:cNvSpPr/>
          <p:nvPr/>
        </p:nvSpPr>
        <p:spPr>
          <a:xfrm>
            <a:off x="3926356" y="512288"/>
            <a:ext cx="7998365" cy="4923937"/>
          </a:xfrm>
          <a:prstGeom prst="rect">
            <a:avLst/>
          </a:prstGeom>
          <a:solidFill>
            <a:srgbClr val="0F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4"/>
          <p:cNvSpPr txBox="1"/>
          <p:nvPr/>
        </p:nvSpPr>
        <p:spPr>
          <a:xfrm>
            <a:off x="4998073" y="929175"/>
            <a:ext cx="6854408" cy="332398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chemeClr val="bg1"/>
                </a:solidFill>
                <a:effectLst/>
                <a:uLnTx/>
                <a:uFillTx/>
                <a:latin typeface="Fira Sans" panose="020B0503050000020004" pitchFamily="34" charset="0"/>
                <a:ea typeface="Calibri" panose="020F0502020204030204" pitchFamily="34" charset="0"/>
                <a:cs typeface="Times New Roman" panose="02020603050405020304" pitchFamily="18" charset="0"/>
              </a:rPr>
              <a:t>AI is already playing a role in diagnosis and clinical care, drug development, disease surveillance, outbreak response, and health systems management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1" u="none" strike="noStrike" kern="1200" cap="none" spc="0" normalizeH="0" baseline="0" noProof="0">
              <a:ln>
                <a:noFill/>
              </a:ln>
              <a:solidFill>
                <a:schemeClr val="bg1"/>
              </a:solidFill>
              <a:effectLst/>
              <a:uLnTx/>
              <a:uFillTx/>
              <a:latin typeface="Fira Sans" panose="020B05030500000200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chemeClr val="bg1"/>
                </a:solidFill>
                <a:effectLst/>
                <a:uLnTx/>
                <a:uFillTx/>
                <a:latin typeface="Fira Sans" panose="020B0503050000020004" pitchFamily="34" charset="0"/>
                <a:ea typeface="Calibri" panose="020F0502020204030204" pitchFamily="34" charset="0"/>
                <a:cs typeface="Times New Roman" panose="02020603050405020304" pitchFamily="18" charset="0"/>
              </a:rPr>
              <a:t>The future of healthcare is digital, and we must do what we can to promote universal access to these innovations and prevent them from becoming another driver for inequity</a:t>
            </a:r>
            <a:r>
              <a:rPr kumimoji="0" lang="en-US" altLang="en-US" sz="2400" b="0" i="0" u="none" strike="noStrike" kern="1200" cap="none" spc="0" normalizeH="0" baseline="0" noProof="0">
                <a:ln>
                  <a:noFill/>
                </a:ln>
                <a:solidFill>
                  <a:schemeClr val="bg1"/>
                </a:solidFill>
                <a:effectLst/>
                <a:uLnTx/>
                <a:uFillTx/>
                <a:latin typeface="Fira Sans" panose="020B0503050000020004" pitchFamily="34" charset="0"/>
                <a:ea typeface="Calibri" panose="020F0502020204030204" pitchFamily="34" charset="0"/>
                <a:cs typeface="Times New Roman" panose="02020603050405020304" pitchFamily="18" charset="0"/>
              </a:rPr>
              <a:t>.</a:t>
            </a:r>
            <a:endParaRPr kumimoji="0" lang="en-US" altLang="en-US" sz="2400" b="0" i="0" u="none" strike="noStrike" kern="1200" cap="none" spc="0" normalizeH="0" baseline="0" noProof="0">
              <a:ln>
                <a:noFill/>
              </a:ln>
              <a:solidFill>
                <a:schemeClr val="bg1"/>
              </a:solidFill>
              <a:effectLst/>
              <a:uLnTx/>
              <a:uFillTx/>
              <a:latin typeface="Fira Sans" panose="020B0503050000020004" pitchFamily="34" charset="0"/>
              <a:ea typeface="+mn-ea"/>
              <a:cs typeface="+mn-cs"/>
            </a:endParaRPr>
          </a:p>
        </p:txBody>
      </p:sp>
      <p:pic>
        <p:nvPicPr>
          <p:cNvPr id="27" name="Graphic 26" descr="Open quotation mark outline">
            <a:extLst>
              <a:ext uri="{FF2B5EF4-FFF2-40B4-BE49-F238E27FC236}">
                <a16:creationId xmlns:a16="http://schemas.microsoft.com/office/drawing/2014/main" id="{449C90DC-FEF6-8E26-1E0B-9E63BC0B91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3760" y="131851"/>
            <a:ext cx="1640733" cy="1640733"/>
          </a:xfrm>
          <a:prstGeom prst="rect">
            <a:avLst/>
          </a:prstGeom>
        </p:spPr>
      </p:pic>
      <p:pic>
        <p:nvPicPr>
          <p:cNvPr id="28" name="Graphic 27" descr="Open quotation mark outline">
            <a:extLst>
              <a:ext uri="{FF2B5EF4-FFF2-40B4-BE49-F238E27FC236}">
                <a16:creationId xmlns:a16="http://schemas.microsoft.com/office/drawing/2014/main" id="{6DE5E92C-98C1-0744-37CE-249FA43B21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9969100" y="3169064"/>
            <a:ext cx="2777478" cy="2777478"/>
          </a:xfrm>
          <a:prstGeom prst="rect">
            <a:avLst/>
          </a:prstGeom>
        </p:spPr>
      </p:pic>
      <p:sp>
        <p:nvSpPr>
          <p:cNvPr id="5" name="TextBox 4">
            <a:extLst>
              <a:ext uri="{FF2B5EF4-FFF2-40B4-BE49-F238E27FC236}">
                <a16:creationId xmlns:a16="http://schemas.microsoft.com/office/drawing/2014/main" id="{A79D7AC5-19B9-15F8-34C7-5724BB13D0A1}"/>
              </a:ext>
            </a:extLst>
          </p:cNvPr>
          <p:cNvSpPr txBox="1"/>
          <p:nvPr/>
        </p:nvSpPr>
        <p:spPr>
          <a:xfrm>
            <a:off x="6150951" y="5677176"/>
            <a:ext cx="2665272" cy="769441"/>
          </a:xfrm>
          <a:prstGeom prst="rect">
            <a:avLst/>
          </a:prstGeom>
          <a:noFill/>
        </p:spPr>
        <p:txBody>
          <a:bodyPr wrap="square" rtlCol="0">
            <a:spAutoFit/>
          </a:bodyPr>
          <a:lstStyle/>
          <a:p>
            <a:r>
              <a:rPr lang="en-US" sz="2200" b="1">
                <a:solidFill>
                  <a:srgbClr val="002060"/>
                </a:solidFill>
                <a:latin typeface="Fira Sans" panose="020B0503050000020004" pitchFamily="34" charset="0"/>
              </a:rPr>
              <a:t>Email us </a:t>
            </a:r>
            <a:r>
              <a:rPr lang="en-US" sz="2200" err="1">
                <a:solidFill>
                  <a:srgbClr val="002060"/>
                </a:solidFill>
                <a:latin typeface="Fira Sans" panose="020B0503050000020004" pitchFamily="34" charset="0"/>
              </a:rPr>
              <a:t>ai@who.int</a:t>
            </a:r>
            <a:r>
              <a:rPr lang="en-US" sz="2200">
                <a:solidFill>
                  <a:srgbClr val="002060"/>
                </a:solidFill>
                <a:latin typeface="Fira Sans" panose="020B0503050000020004" pitchFamily="34" charset="0"/>
              </a:rPr>
              <a:t> </a:t>
            </a:r>
          </a:p>
        </p:txBody>
      </p:sp>
      <p:pic>
        <p:nvPicPr>
          <p:cNvPr id="13" name="Graphic 12" descr="Email with solid fill">
            <a:extLst>
              <a:ext uri="{FF2B5EF4-FFF2-40B4-BE49-F238E27FC236}">
                <a16:creationId xmlns:a16="http://schemas.microsoft.com/office/drawing/2014/main" id="{C8D800DC-3FAB-49D7-29F2-56216CD78A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91624" y="5560600"/>
            <a:ext cx="828000" cy="828000"/>
          </a:xfrm>
          <a:prstGeom prst="rect">
            <a:avLst/>
          </a:prstGeom>
        </p:spPr>
      </p:pic>
      <p:sp>
        <p:nvSpPr>
          <p:cNvPr id="17" name="TextBox 16">
            <a:extLst>
              <a:ext uri="{FF2B5EF4-FFF2-40B4-BE49-F238E27FC236}">
                <a16:creationId xmlns:a16="http://schemas.microsoft.com/office/drawing/2014/main" id="{22197074-C21D-B94A-5AFB-80B11EC64991}"/>
              </a:ext>
            </a:extLst>
          </p:cNvPr>
          <p:cNvSpPr txBox="1"/>
          <p:nvPr/>
        </p:nvSpPr>
        <p:spPr>
          <a:xfrm>
            <a:off x="342330" y="5531944"/>
            <a:ext cx="4343094" cy="830997"/>
          </a:xfrm>
          <a:prstGeom prst="rect">
            <a:avLst/>
          </a:prstGeom>
          <a:noFill/>
        </p:spPr>
        <p:txBody>
          <a:bodyPr wrap="square" rtlCol="0">
            <a:spAutoFit/>
          </a:bodyPr>
          <a:lstStyle/>
          <a:p>
            <a:r>
              <a:rPr lang="en-US" sz="2800" b="1">
                <a:solidFill>
                  <a:srgbClr val="002060"/>
                </a:solidFill>
              </a:rPr>
              <a:t>Learn more </a:t>
            </a:r>
          </a:p>
          <a:p>
            <a:r>
              <a:rPr lang="en-US" sz="2000" u="sng">
                <a:solidFill>
                  <a:srgbClr val="002060"/>
                </a:solidFill>
              </a:rPr>
              <a:t>Global Initiative on AI for Health</a:t>
            </a:r>
          </a:p>
        </p:txBody>
      </p:sp>
      <p:sp>
        <p:nvSpPr>
          <p:cNvPr id="2" name="Rectangle 1">
            <a:extLst>
              <a:ext uri="{FF2B5EF4-FFF2-40B4-BE49-F238E27FC236}">
                <a16:creationId xmlns:a16="http://schemas.microsoft.com/office/drawing/2014/main" id="{F619F4EA-E593-B960-C5BB-9DC8987D4683}"/>
              </a:ext>
            </a:extLst>
          </p:cNvPr>
          <p:cNvSpPr>
            <a:spLocks noChangeAspect="1"/>
          </p:cNvSpPr>
          <p:nvPr/>
        </p:nvSpPr>
        <p:spPr bwMode="gray">
          <a:xfrm>
            <a:off x="9278878" y="5485512"/>
            <a:ext cx="3064601" cy="1152000"/>
          </a:xfrm>
          <a:prstGeom prst="rect">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8EAF4A85-7927-C5CC-E58F-661A658F4DB6}"/>
              </a:ext>
            </a:extLst>
          </p:cNvPr>
          <p:cNvGrpSpPr/>
          <p:nvPr/>
        </p:nvGrpSpPr>
        <p:grpSpPr>
          <a:xfrm>
            <a:off x="221558" y="495059"/>
            <a:ext cx="136661" cy="6029684"/>
            <a:chOff x="300705" y="1863698"/>
            <a:chExt cx="193528" cy="4397999"/>
          </a:xfrm>
        </p:grpSpPr>
        <p:sp>
          <p:nvSpPr>
            <p:cNvPr id="7" name="Rectangle 6">
              <a:extLst>
                <a:ext uri="{FF2B5EF4-FFF2-40B4-BE49-F238E27FC236}">
                  <a16:creationId xmlns:a16="http://schemas.microsoft.com/office/drawing/2014/main" id="{D311C47B-2EE7-B94F-18BE-96083D1CDFD6}"/>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08C24BC3-126D-4ABC-3AB3-E1C5C72DBF83}"/>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3B8BA25E-2CBB-784D-2D8D-45807D1B42CB}"/>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0" name="Picture 18" descr="https://cdn-images-1.medium.com/max/1600/1*CNfkeCbvvYnDPKUqvImrow.jpeg">
            <a:extLst>
              <a:ext uri="{FF2B5EF4-FFF2-40B4-BE49-F238E27FC236}">
                <a16:creationId xmlns:a16="http://schemas.microsoft.com/office/drawing/2014/main" id="{516B812D-DBE0-6779-34C6-463EF49628D3}"/>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flipH="1">
            <a:off x="385239" y="495058"/>
            <a:ext cx="3465319" cy="49411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C4E1A22-B455-3C9A-65C4-CF9DEF5F7166}"/>
              </a:ext>
            </a:extLst>
          </p:cNvPr>
          <p:cNvSpPr txBox="1"/>
          <p:nvPr/>
        </p:nvSpPr>
        <p:spPr>
          <a:xfrm>
            <a:off x="4653525" y="4646432"/>
            <a:ext cx="62600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1" u="none" strike="noStrike" kern="1200" cap="none" spc="0" normalizeH="0" baseline="0" noProof="0">
                <a:ln>
                  <a:noFill/>
                </a:ln>
                <a:solidFill>
                  <a:srgbClr val="001F60"/>
                </a:solidFill>
                <a:effectLst/>
                <a:uLnTx/>
                <a:uFillTx/>
                <a:latin typeface="Arial Narrow" panose="020B0604020202020204" pitchFamily="34" charset="0"/>
                <a:ea typeface="Calibri" panose="020F0502020204030204" pitchFamily="34" charset="0"/>
                <a:cs typeface="Arial Narrow" panose="020B0604020202020204" pitchFamily="34" charset="0"/>
              </a:rPr>
              <a:t>- </a:t>
            </a:r>
            <a:r>
              <a:rPr kumimoji="0" lang="en-US" sz="2000" i="1" u="none" strike="noStrike" kern="0" cap="none" spc="0" normalizeH="0" baseline="0" noProof="0">
                <a:ln>
                  <a:noFill/>
                </a:ln>
                <a:solidFill>
                  <a:srgbClr val="001F60"/>
                </a:solidFill>
                <a:effectLst/>
                <a:uLnTx/>
                <a:uFillTx/>
                <a:latin typeface="Arial Narrow" panose="020B0604020202020204" pitchFamily="34" charset="0"/>
                <a:ea typeface="Times New Roman" panose="02020603050405020304" pitchFamily="18" charset="0"/>
                <a:cs typeface="Arial Narrow" panose="020B0604020202020204" pitchFamily="34" charset="0"/>
              </a:rPr>
              <a:t>Dr Tedros Adhanom Ghebreyesus, WHO Director-General</a:t>
            </a:r>
            <a:r>
              <a:rPr kumimoji="0" lang="en-IN" sz="2000" i="1" u="none" strike="noStrike" kern="1200" cap="none" spc="0" normalizeH="0" baseline="0" noProof="0">
                <a:ln>
                  <a:noFill/>
                </a:ln>
                <a:solidFill>
                  <a:srgbClr val="001F60"/>
                </a:solidFill>
                <a:effectLst/>
                <a:uLnTx/>
                <a:uFillTx/>
                <a:latin typeface="Arial Narrow" panose="020B0604020202020204" pitchFamily="34" charset="0"/>
                <a:cs typeface="Arial Narrow" panose="020B0604020202020204" pitchFamily="34" charset="0"/>
              </a:rPr>
              <a:t> </a:t>
            </a:r>
            <a:endParaRPr kumimoji="0" lang="en-US" sz="2000" i="1" u="none" strike="noStrike" kern="1200" cap="none" spc="0" normalizeH="0" baseline="0" noProof="0">
              <a:ln>
                <a:noFill/>
              </a:ln>
              <a:solidFill>
                <a:srgbClr val="001F60"/>
              </a:solidFill>
              <a:effectLst/>
              <a:uLnTx/>
              <a:uFillTx/>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903946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CCF07422-8695-3936-7F60-A44D726600DB}"/>
              </a:ext>
            </a:extLst>
          </p:cNvPr>
          <p:cNvSpPr>
            <a:spLocks noGrp="1"/>
          </p:cNvSpPr>
          <p:nvPr>
            <p:ph type="title"/>
          </p:nvPr>
        </p:nvSpPr>
        <p:spPr>
          <a:xfrm>
            <a:off x="358216" y="1748992"/>
            <a:ext cx="3195380" cy="720000"/>
          </a:xfrm>
        </p:spPr>
        <p:txBody>
          <a:bodyPr>
            <a:normAutofit/>
          </a:bodyPr>
          <a:lstStyle/>
          <a:p>
            <a:pPr algn="ctr"/>
            <a:r>
              <a:rPr lang="en-US" sz="2200" b="1">
                <a:solidFill>
                  <a:srgbClr val="0D9ADB"/>
                </a:solidFill>
                <a:latin typeface="Arial" panose="020B0604020202020204" pitchFamily="34" charset="0"/>
                <a:cs typeface="Arial" panose="020B0604020202020204" pitchFamily="34" charset="0"/>
              </a:rPr>
              <a:t>UN’s GLOBAL DIGITAL COMPACT </a:t>
            </a:r>
          </a:p>
        </p:txBody>
      </p:sp>
      <p:grpSp>
        <p:nvGrpSpPr>
          <p:cNvPr id="21" name="Group 20">
            <a:extLst>
              <a:ext uri="{FF2B5EF4-FFF2-40B4-BE49-F238E27FC236}">
                <a16:creationId xmlns:a16="http://schemas.microsoft.com/office/drawing/2014/main" id="{DD993D8A-E234-9D13-E6D3-2FE28D163711}"/>
              </a:ext>
            </a:extLst>
          </p:cNvPr>
          <p:cNvGrpSpPr/>
          <p:nvPr/>
        </p:nvGrpSpPr>
        <p:grpSpPr>
          <a:xfrm>
            <a:off x="221558" y="495059"/>
            <a:ext cx="136661" cy="6029684"/>
            <a:chOff x="300705" y="1863698"/>
            <a:chExt cx="193528" cy="4397999"/>
          </a:xfrm>
        </p:grpSpPr>
        <p:sp>
          <p:nvSpPr>
            <p:cNvPr id="22" name="Rectangle 21">
              <a:extLst>
                <a:ext uri="{FF2B5EF4-FFF2-40B4-BE49-F238E27FC236}">
                  <a16:creationId xmlns:a16="http://schemas.microsoft.com/office/drawing/2014/main" id="{ABE0393B-66ED-AEC9-8CF6-AC77ADD04918}"/>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13F6FFD4-34D0-0485-4884-148417A4A3B7}"/>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EACABBE-E597-A08A-4DEE-5B6D56AF8C3D}"/>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id="{11BFC1FD-8BBD-297D-FF15-5D4D663B6D99}"/>
              </a:ext>
            </a:extLst>
          </p:cNvPr>
          <p:cNvGrpSpPr>
            <a:grpSpLocks noChangeAspect="1"/>
          </p:cNvGrpSpPr>
          <p:nvPr/>
        </p:nvGrpSpPr>
        <p:grpSpPr>
          <a:xfrm>
            <a:off x="614291" y="2683157"/>
            <a:ext cx="2939306" cy="3387994"/>
            <a:chOff x="665095" y="1176241"/>
            <a:chExt cx="4563654" cy="5348502"/>
          </a:xfrm>
          <a:effectLst>
            <a:outerShdw blurRad="152400" sx="102000" sy="102000" algn="ctr" rotWithShape="0">
              <a:schemeClr val="bg1">
                <a:lumMod val="65000"/>
                <a:alpha val="40000"/>
              </a:schemeClr>
            </a:outerShdw>
          </a:effectLst>
        </p:grpSpPr>
        <p:pic>
          <p:nvPicPr>
            <p:cNvPr id="26" name="Picture 25" descr="A close up of a document&#10;&#10;AI-generated content may be incorrect.">
              <a:extLst>
                <a:ext uri="{FF2B5EF4-FFF2-40B4-BE49-F238E27FC236}">
                  <a16:creationId xmlns:a16="http://schemas.microsoft.com/office/drawing/2014/main" id="{976B8500-48A5-40F7-40DA-0DB201C76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98" y="2165625"/>
              <a:ext cx="4563651" cy="4359118"/>
            </a:xfrm>
            <a:prstGeom prst="rect">
              <a:avLst/>
            </a:prstGeom>
          </p:spPr>
        </p:pic>
        <p:pic>
          <p:nvPicPr>
            <p:cNvPr id="28" name="Picture 27" descr="A close-up of a white background&#10;&#10;AI-generated content may be incorrect.">
              <a:extLst>
                <a:ext uri="{FF2B5EF4-FFF2-40B4-BE49-F238E27FC236}">
                  <a16:creationId xmlns:a16="http://schemas.microsoft.com/office/drawing/2014/main" id="{7E044AB8-0A6C-3962-6CAE-43B23A0D7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95" y="1176241"/>
              <a:ext cx="4563635" cy="653159"/>
            </a:xfrm>
            <a:prstGeom prst="rect">
              <a:avLst/>
            </a:prstGeom>
          </p:spPr>
        </p:pic>
        <p:pic>
          <p:nvPicPr>
            <p:cNvPr id="30" name="Picture 29" descr="A close up of a text&#10;&#10;AI-generated content may be incorrect.">
              <a:extLst>
                <a:ext uri="{FF2B5EF4-FFF2-40B4-BE49-F238E27FC236}">
                  <a16:creationId xmlns:a16="http://schemas.microsoft.com/office/drawing/2014/main" id="{81E74F23-93C5-F983-95D6-7D3577DA8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98" y="1741439"/>
              <a:ext cx="4563651" cy="848371"/>
            </a:xfrm>
            <a:prstGeom prst="rect">
              <a:avLst/>
            </a:prstGeom>
          </p:spPr>
        </p:pic>
      </p:grpSp>
      <p:grpSp>
        <p:nvGrpSpPr>
          <p:cNvPr id="3" name="Group 2">
            <a:extLst>
              <a:ext uri="{FF2B5EF4-FFF2-40B4-BE49-F238E27FC236}">
                <a16:creationId xmlns:a16="http://schemas.microsoft.com/office/drawing/2014/main" id="{4780113B-8171-378A-B531-7A51F09B28A9}"/>
              </a:ext>
            </a:extLst>
          </p:cNvPr>
          <p:cNvGrpSpPr>
            <a:grpSpLocks noChangeAspect="1"/>
          </p:cNvGrpSpPr>
          <p:nvPr/>
        </p:nvGrpSpPr>
        <p:grpSpPr>
          <a:xfrm>
            <a:off x="3851960" y="2720313"/>
            <a:ext cx="2940899" cy="3350838"/>
            <a:chOff x="706264" y="1395497"/>
            <a:chExt cx="4588216" cy="5227780"/>
          </a:xfrm>
        </p:grpSpPr>
        <p:pic>
          <p:nvPicPr>
            <p:cNvPr id="4" name="Picture 3" descr="A screenshot of a website&#10;&#10;AI-generated content may be incorrect.">
              <a:extLst>
                <a:ext uri="{FF2B5EF4-FFF2-40B4-BE49-F238E27FC236}">
                  <a16:creationId xmlns:a16="http://schemas.microsoft.com/office/drawing/2014/main" id="{964358E6-21C1-C5F3-AC59-634B6A568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264" y="1395497"/>
              <a:ext cx="4588216" cy="4995420"/>
            </a:xfrm>
            <a:prstGeom prst="rect">
              <a:avLst/>
            </a:prstGeom>
            <a:effectLst>
              <a:outerShdw blurRad="368820" sx="102000" sy="102000" algn="ctr" rotWithShape="0">
                <a:prstClr val="black">
                  <a:alpha val="40000"/>
                </a:prstClr>
              </a:outerShdw>
            </a:effectLst>
          </p:spPr>
        </p:pic>
        <p:pic>
          <p:nvPicPr>
            <p:cNvPr id="5" name="Picture 2" descr="TechScape: What we learned from the global AI summit in South Korea | Artificial  intelligence (AI) | The Guardian">
              <a:extLst>
                <a:ext uri="{FF2B5EF4-FFF2-40B4-BE49-F238E27FC236}">
                  <a16:creationId xmlns:a16="http://schemas.microsoft.com/office/drawing/2014/main" id="{9935D20C-612D-027F-8AC2-53B645F1C4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702"/>
            <a:stretch/>
          </p:blipFill>
          <p:spPr bwMode="auto">
            <a:xfrm>
              <a:off x="706264" y="4410685"/>
              <a:ext cx="4588216" cy="221259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4">
            <a:extLst>
              <a:ext uri="{FF2B5EF4-FFF2-40B4-BE49-F238E27FC236}">
                <a16:creationId xmlns:a16="http://schemas.microsoft.com/office/drawing/2014/main" id="{9BC4FFF0-5886-6275-04A0-FD2B25C75168}"/>
              </a:ext>
            </a:extLst>
          </p:cNvPr>
          <p:cNvSpPr txBox="1">
            <a:spLocks/>
          </p:cNvSpPr>
          <p:nvPr/>
        </p:nvSpPr>
        <p:spPr bwMode="invGray">
          <a:xfrm>
            <a:off x="3809266" y="1748992"/>
            <a:ext cx="2940899"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800" b="1" kern="1200">
                <a:solidFill>
                  <a:srgbClr val="1E639B"/>
                </a:solidFill>
                <a:latin typeface="Calibri" panose="020F0502020204030204" pitchFamily="34" charset="0"/>
                <a:ea typeface="+mj-ea"/>
                <a:cs typeface="Calibri" panose="020F0502020204030204" pitchFamily="34" charset="0"/>
              </a:defRPr>
            </a:lvl1pPr>
          </a:lstStyle>
          <a:p>
            <a:pPr algn="ctr"/>
            <a:r>
              <a:rPr lang="en-US" sz="2200">
                <a:solidFill>
                  <a:srgbClr val="0D9ADB"/>
                </a:solidFill>
                <a:latin typeface="Arial" panose="020B0604020202020204" pitchFamily="34" charset="0"/>
                <a:cs typeface="Arial" panose="020B0604020202020204" pitchFamily="34" charset="0"/>
              </a:rPr>
              <a:t>SEOUL AI SAFETY SUMMIT</a:t>
            </a:r>
          </a:p>
        </p:txBody>
      </p:sp>
      <p:grpSp>
        <p:nvGrpSpPr>
          <p:cNvPr id="9" name="Group 8">
            <a:extLst>
              <a:ext uri="{FF2B5EF4-FFF2-40B4-BE49-F238E27FC236}">
                <a16:creationId xmlns:a16="http://schemas.microsoft.com/office/drawing/2014/main" id="{12151FBF-24CB-F77F-7B89-58264D54AA5E}"/>
              </a:ext>
            </a:extLst>
          </p:cNvPr>
          <p:cNvGrpSpPr>
            <a:grpSpLocks noChangeAspect="1"/>
          </p:cNvGrpSpPr>
          <p:nvPr/>
        </p:nvGrpSpPr>
        <p:grpSpPr>
          <a:xfrm>
            <a:off x="7050160" y="2720313"/>
            <a:ext cx="2566144" cy="3350838"/>
            <a:chOff x="479999" y="1542465"/>
            <a:chExt cx="3485097" cy="4614807"/>
          </a:xfrm>
          <a:effectLst>
            <a:outerShdw blurRad="183301" sx="102000" sy="102000" algn="ctr" rotWithShape="0">
              <a:schemeClr val="bg1">
                <a:lumMod val="65000"/>
                <a:alpha val="40000"/>
              </a:schemeClr>
            </a:outerShdw>
          </a:effectLst>
        </p:grpSpPr>
        <p:pic>
          <p:nvPicPr>
            <p:cNvPr id="10" name="Picture 9" descr="A close-up of a document&#10;&#10;AI-generated content may be incorrect.">
              <a:extLst>
                <a:ext uri="{FF2B5EF4-FFF2-40B4-BE49-F238E27FC236}">
                  <a16:creationId xmlns:a16="http://schemas.microsoft.com/office/drawing/2014/main" id="{15424E19-7006-13FA-8027-0E87859CFA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999" y="1920072"/>
              <a:ext cx="3485097" cy="4237200"/>
            </a:xfrm>
            <a:prstGeom prst="rect">
              <a:avLst/>
            </a:prstGeom>
            <a:noFill/>
          </p:spPr>
        </p:pic>
        <p:pic>
          <p:nvPicPr>
            <p:cNvPr id="11" name="Picture 10">
              <a:extLst>
                <a:ext uri="{FF2B5EF4-FFF2-40B4-BE49-F238E27FC236}">
                  <a16:creationId xmlns:a16="http://schemas.microsoft.com/office/drawing/2014/main" id="{D757FE26-458A-369A-10EC-815CAB5EAD54}"/>
                </a:ext>
              </a:extLst>
            </p:cNvPr>
            <p:cNvPicPr>
              <a:picLocks noChangeAspect="1"/>
            </p:cNvPicPr>
            <p:nvPr/>
          </p:nvPicPr>
          <p:blipFill>
            <a:blip r:embed="rId9">
              <a:extLst>
                <a:ext uri="{28A0092B-C50C-407E-A947-70E740481C1C}">
                  <a14:useLocalDpi xmlns:a14="http://schemas.microsoft.com/office/drawing/2010/main" val="0"/>
                </a:ext>
              </a:extLst>
            </a:blip>
            <a:srcRect r="17440"/>
            <a:stretch/>
          </p:blipFill>
          <p:spPr>
            <a:xfrm>
              <a:off x="479999" y="1542465"/>
              <a:ext cx="3485097" cy="377607"/>
            </a:xfrm>
            <a:prstGeom prst="rect">
              <a:avLst/>
            </a:prstGeom>
          </p:spPr>
        </p:pic>
      </p:grpSp>
      <p:sp>
        <p:nvSpPr>
          <p:cNvPr id="12" name="Title 4">
            <a:extLst>
              <a:ext uri="{FF2B5EF4-FFF2-40B4-BE49-F238E27FC236}">
                <a16:creationId xmlns:a16="http://schemas.microsoft.com/office/drawing/2014/main" id="{7B710AE2-0F8A-47AB-9FE4-6D439D68E030}"/>
              </a:ext>
            </a:extLst>
          </p:cNvPr>
          <p:cNvSpPr txBox="1">
            <a:spLocks/>
          </p:cNvSpPr>
          <p:nvPr/>
        </p:nvSpPr>
        <p:spPr bwMode="invGray">
          <a:xfrm>
            <a:off x="7005835" y="1744885"/>
            <a:ext cx="2566145"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800" b="1" kern="1200">
                <a:solidFill>
                  <a:srgbClr val="1E639B"/>
                </a:solidFill>
                <a:latin typeface="Calibri" panose="020F0502020204030204" pitchFamily="34" charset="0"/>
                <a:ea typeface="+mj-ea"/>
                <a:cs typeface="Calibri" panose="020F0502020204030204" pitchFamily="34" charset="0"/>
              </a:defRPr>
            </a:lvl1pPr>
          </a:lstStyle>
          <a:p>
            <a:pPr algn="ctr"/>
            <a:r>
              <a:rPr lang="en-US" sz="2200">
                <a:solidFill>
                  <a:srgbClr val="0D9ADB"/>
                </a:solidFill>
                <a:latin typeface="Arial" panose="020B0604020202020204" pitchFamily="34" charset="0"/>
                <a:cs typeface="Arial" panose="020B0604020202020204" pitchFamily="34" charset="0"/>
              </a:rPr>
              <a:t>AI ACTION SUMMIT, PARIS</a:t>
            </a:r>
          </a:p>
        </p:txBody>
      </p:sp>
      <p:sp>
        <p:nvSpPr>
          <p:cNvPr id="15" name="Title 4">
            <a:extLst>
              <a:ext uri="{FF2B5EF4-FFF2-40B4-BE49-F238E27FC236}">
                <a16:creationId xmlns:a16="http://schemas.microsoft.com/office/drawing/2014/main" id="{0163AB7D-2341-2262-F221-E130754C08B0}"/>
              </a:ext>
            </a:extLst>
          </p:cNvPr>
          <p:cNvSpPr txBox="1">
            <a:spLocks/>
          </p:cNvSpPr>
          <p:nvPr/>
        </p:nvSpPr>
        <p:spPr bwMode="invGray">
          <a:xfrm>
            <a:off x="616594" y="555758"/>
            <a:ext cx="11134421"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800" b="1" kern="1200">
                <a:solidFill>
                  <a:srgbClr val="1E639B"/>
                </a:solidFill>
                <a:latin typeface="Calibri" panose="020F0502020204030204" pitchFamily="34" charset="0"/>
                <a:ea typeface="+mj-ea"/>
                <a:cs typeface="Calibri" panose="020F0502020204030204" pitchFamily="34" charset="0"/>
              </a:defRPr>
            </a:lvl1pPr>
          </a:lstStyle>
          <a:p>
            <a:pPr algn="ctr"/>
            <a:r>
              <a:rPr lang="en-US" sz="2500">
                <a:solidFill>
                  <a:srgbClr val="002060"/>
                </a:solidFill>
                <a:latin typeface="Arial" panose="020B0604020202020204" pitchFamily="34" charset="0"/>
                <a:cs typeface="Arial" panose="020B0604020202020204" pitchFamily="34" charset="0"/>
              </a:rPr>
              <a:t>KEY INTERNATIONAL EFFORTS ON AI GOVERNANCE &amp; REGULATION</a:t>
            </a:r>
          </a:p>
        </p:txBody>
      </p:sp>
      <p:cxnSp>
        <p:nvCxnSpPr>
          <p:cNvPr id="17" name="Straight Connector 16">
            <a:extLst>
              <a:ext uri="{FF2B5EF4-FFF2-40B4-BE49-F238E27FC236}">
                <a16:creationId xmlns:a16="http://schemas.microsoft.com/office/drawing/2014/main" id="{A01A1DCA-6C3E-9AE2-CE6E-CD8B5FABE2A8}"/>
              </a:ext>
            </a:extLst>
          </p:cNvPr>
          <p:cNvCxnSpPr>
            <a:cxnSpLocks/>
          </p:cNvCxnSpPr>
          <p:nvPr/>
        </p:nvCxnSpPr>
        <p:spPr>
          <a:xfrm>
            <a:off x="9750043" y="1406148"/>
            <a:ext cx="0" cy="5021922"/>
          </a:xfrm>
          <a:prstGeom prst="line">
            <a:avLst/>
          </a:prstGeom>
          <a:ln w="19050"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itle 4">
            <a:extLst>
              <a:ext uri="{FF2B5EF4-FFF2-40B4-BE49-F238E27FC236}">
                <a16:creationId xmlns:a16="http://schemas.microsoft.com/office/drawing/2014/main" id="{EAAA1FE5-1127-1E12-2729-F39C6D7458CB}"/>
              </a:ext>
            </a:extLst>
          </p:cNvPr>
          <p:cNvSpPr txBox="1">
            <a:spLocks/>
          </p:cNvSpPr>
          <p:nvPr/>
        </p:nvSpPr>
        <p:spPr bwMode="invGray">
          <a:xfrm>
            <a:off x="9792737" y="2890027"/>
            <a:ext cx="2275700" cy="2441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800" b="1" kern="1200">
                <a:solidFill>
                  <a:srgbClr val="1E639B"/>
                </a:solidFill>
                <a:latin typeface="Calibri" panose="020F0502020204030204" pitchFamily="34" charset="0"/>
                <a:ea typeface="+mj-ea"/>
                <a:cs typeface="Calibri" panose="020F0502020204030204" pitchFamily="34" charset="0"/>
              </a:defRPr>
            </a:lvl1pPr>
          </a:lstStyle>
          <a:p>
            <a:pPr algn="ctr">
              <a:lnSpc>
                <a:spcPct val="150000"/>
              </a:lnSpc>
            </a:pPr>
            <a:r>
              <a:rPr lang="en-US" sz="2200">
                <a:solidFill>
                  <a:srgbClr val="0D9ADB"/>
                </a:solidFill>
                <a:latin typeface="Arial" panose="020B0604020202020204" pitchFamily="34" charset="0"/>
                <a:cs typeface="Arial" panose="020B0604020202020204" pitchFamily="34" charset="0"/>
              </a:rPr>
              <a:t>AI IMPACT SUMMIT 2025, </a:t>
            </a:r>
          </a:p>
          <a:p>
            <a:pPr algn="ctr">
              <a:lnSpc>
                <a:spcPct val="150000"/>
              </a:lnSpc>
            </a:pPr>
            <a:r>
              <a:rPr lang="en-US" sz="2200">
                <a:solidFill>
                  <a:srgbClr val="0D9ADB"/>
                </a:solidFill>
                <a:latin typeface="Arial" panose="020B0604020202020204" pitchFamily="34" charset="0"/>
                <a:cs typeface="Arial" panose="020B0604020202020204" pitchFamily="34" charset="0"/>
              </a:rPr>
              <a:t>INDIA</a:t>
            </a:r>
          </a:p>
        </p:txBody>
      </p:sp>
      <p:sp>
        <p:nvSpPr>
          <p:cNvPr id="19" name="Title 4">
            <a:extLst>
              <a:ext uri="{FF2B5EF4-FFF2-40B4-BE49-F238E27FC236}">
                <a16:creationId xmlns:a16="http://schemas.microsoft.com/office/drawing/2014/main" id="{3CC39A71-CB40-1107-658D-4FBD8CD64BE0}"/>
              </a:ext>
            </a:extLst>
          </p:cNvPr>
          <p:cNvSpPr txBox="1">
            <a:spLocks/>
          </p:cNvSpPr>
          <p:nvPr/>
        </p:nvSpPr>
        <p:spPr bwMode="invGray">
          <a:xfrm>
            <a:off x="9728383" y="1744832"/>
            <a:ext cx="2566145"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800" b="1" kern="1200">
                <a:solidFill>
                  <a:srgbClr val="1E639B"/>
                </a:solidFill>
                <a:latin typeface="Calibri" panose="020F0502020204030204" pitchFamily="34" charset="0"/>
                <a:ea typeface="+mj-ea"/>
                <a:cs typeface="Calibri" panose="020F0502020204030204" pitchFamily="34" charset="0"/>
              </a:defRPr>
            </a:lvl1pPr>
          </a:lstStyle>
          <a:p>
            <a:pPr algn="ctr"/>
            <a:r>
              <a:rPr lang="en-US" sz="3200">
                <a:solidFill>
                  <a:srgbClr val="FF0000"/>
                </a:solidFill>
                <a:latin typeface="Arial" panose="020B0604020202020204" pitchFamily="34" charset="0"/>
                <a:cs typeface="Arial" panose="020B0604020202020204" pitchFamily="34" charset="0"/>
              </a:rPr>
              <a:t>NEXT</a:t>
            </a:r>
          </a:p>
        </p:txBody>
      </p:sp>
      <p:sp>
        <p:nvSpPr>
          <p:cNvPr id="20" name="Title 4">
            <a:extLst>
              <a:ext uri="{FF2B5EF4-FFF2-40B4-BE49-F238E27FC236}">
                <a16:creationId xmlns:a16="http://schemas.microsoft.com/office/drawing/2014/main" id="{A9EBD066-5F3C-34AC-60FB-8C89E2FE12F0}"/>
              </a:ext>
            </a:extLst>
          </p:cNvPr>
          <p:cNvSpPr txBox="1">
            <a:spLocks/>
          </p:cNvSpPr>
          <p:nvPr/>
        </p:nvSpPr>
        <p:spPr bwMode="invGray">
          <a:xfrm>
            <a:off x="9792737" y="4905618"/>
            <a:ext cx="2275702" cy="82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800" b="1" kern="1200">
                <a:solidFill>
                  <a:srgbClr val="1E639B"/>
                </a:solidFill>
                <a:latin typeface="Calibri" panose="020F0502020204030204" pitchFamily="34" charset="0"/>
                <a:ea typeface="+mj-ea"/>
                <a:cs typeface="Calibri" panose="020F0502020204030204" pitchFamily="34" charset="0"/>
              </a:defRPr>
            </a:lvl1pPr>
          </a:lstStyle>
          <a:p>
            <a:pPr algn="ctr">
              <a:lnSpc>
                <a:spcPct val="150000"/>
              </a:lnSpc>
            </a:pPr>
            <a:r>
              <a:rPr lang="en-US" sz="1600" b="0">
                <a:solidFill>
                  <a:srgbClr val="002060"/>
                </a:solidFill>
                <a:latin typeface="Arial" panose="020B0604020202020204" pitchFamily="34" charset="0"/>
                <a:cs typeface="Arial" panose="020B0604020202020204" pitchFamily="34" charset="0"/>
              </a:rPr>
              <a:t>February 19-20, 2026</a:t>
            </a:r>
          </a:p>
        </p:txBody>
      </p:sp>
    </p:spTree>
    <p:extLst>
      <p:ext uri="{BB962C8B-B14F-4D97-AF65-F5344CB8AC3E}">
        <p14:creationId xmlns:p14="http://schemas.microsoft.com/office/powerpoint/2010/main" val="2814081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D7DBB8E6-D0B5-53E6-5FF7-D4417E4AB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62" b="14966"/>
          <a:stretch/>
        </p:blipFill>
        <p:spPr bwMode="auto">
          <a:xfrm>
            <a:off x="5355772" y="3804366"/>
            <a:ext cx="6207144" cy="2003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8EAAEC06-8F18-90F9-8914-C4FE8F6CDB66}"/>
              </a:ext>
            </a:extLst>
          </p:cNvPr>
          <p:cNvPicPr>
            <a:picLocks noChangeArrowheads="1"/>
          </p:cNvPicPr>
          <p:nvPr/>
        </p:nvPicPr>
        <p:blipFill rotWithShape="1">
          <a:blip r:embed="rId4">
            <a:extLst>
              <a:ext uri="{28A0092B-C50C-407E-A947-70E740481C1C}">
                <a14:useLocalDpi xmlns:a14="http://schemas.microsoft.com/office/drawing/2010/main" val="0"/>
              </a:ext>
            </a:extLst>
          </a:blip>
          <a:srcRect t="6164"/>
          <a:stretch/>
        </p:blipFill>
        <p:spPr bwMode="auto">
          <a:xfrm>
            <a:off x="8752318" y="2269749"/>
            <a:ext cx="3309751" cy="1891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315059B4-9825-BB3B-BB0F-2C4347C98664}"/>
              </a:ext>
            </a:extLst>
          </p:cNvPr>
          <p:cNvPicPr>
            <a:picLocks noChangeAspect="1"/>
          </p:cNvPicPr>
          <p:nvPr/>
        </p:nvPicPr>
        <p:blipFill rotWithShape="1">
          <a:blip r:embed="rId5"/>
          <a:srcRect r="12069"/>
          <a:stretch/>
        </p:blipFill>
        <p:spPr>
          <a:xfrm>
            <a:off x="423600" y="478329"/>
            <a:ext cx="257865" cy="2121009"/>
          </a:xfrm>
          <a:prstGeom prst="rect">
            <a:avLst/>
          </a:prstGeom>
        </p:spPr>
      </p:pic>
      <p:pic>
        <p:nvPicPr>
          <p:cNvPr id="11" name="Picture 10" descr="A group of people in a round room&#10;&#10;Description automatically generated">
            <a:extLst>
              <a:ext uri="{FF2B5EF4-FFF2-40B4-BE49-F238E27FC236}">
                <a16:creationId xmlns:a16="http://schemas.microsoft.com/office/drawing/2014/main" id="{D4A7F136-7FF0-CA41-6627-8FDB63A450A8}"/>
              </a:ext>
            </a:extLst>
          </p:cNvPr>
          <p:cNvPicPr>
            <a:picLocks noChangeAspect="1"/>
          </p:cNvPicPr>
          <p:nvPr/>
        </p:nvPicPr>
        <p:blipFill rotWithShape="1">
          <a:blip r:embed="rId6"/>
          <a:srcRect l="1353" t="1807" r="1770"/>
          <a:stretch/>
        </p:blipFill>
        <p:spPr>
          <a:xfrm>
            <a:off x="7002782" y="325876"/>
            <a:ext cx="4560133" cy="2605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5288F6D2-D8D8-CFC4-5ACE-611A22D544A6}"/>
              </a:ext>
            </a:extLst>
          </p:cNvPr>
          <p:cNvSpPr txBox="1"/>
          <p:nvPr/>
        </p:nvSpPr>
        <p:spPr>
          <a:xfrm>
            <a:off x="5171090" y="5924982"/>
            <a:ext cx="67993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Speakers L-R:</a:t>
            </a:r>
            <a:r>
              <a:rPr kumimoji="0" lang="en-IN"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IN"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Prof. Dr. Matias </a:t>
            </a:r>
            <a:r>
              <a:rPr kumimoji="0" lang="en-IN" sz="12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Goyen</a:t>
            </a:r>
            <a:r>
              <a:rPr kumimoji="0" lang="en-IN"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(GE Healthcare), Dr. Karen DeSalvo (Google), Mr. Marco </a:t>
            </a:r>
            <a:r>
              <a:rPr kumimoji="0" lang="en-IN" sz="12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Marsella</a:t>
            </a:r>
            <a:r>
              <a:rPr kumimoji="0" lang="en-IN"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(DG Sante, EU), Dr. Tedros (DG, WHO), Dr. Magdalena Skipper (Nature), Dr. Atul Gawande (USAID), Prof. Dr. Effy </a:t>
            </a:r>
            <a:r>
              <a:rPr kumimoji="0" lang="en-IN" sz="12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Vayenda</a:t>
            </a:r>
            <a:r>
              <a:rPr kumimoji="0" lang="en-IN"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(ETH Zurich), Dr. Saia </a:t>
            </a:r>
            <a:r>
              <a:rPr kumimoji="0" lang="en-IN" sz="12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Ma’u</a:t>
            </a:r>
            <a:r>
              <a:rPr kumimoji="0" lang="en-IN"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IN" sz="12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Piukala</a:t>
            </a:r>
            <a:r>
              <a:rPr kumimoji="0" lang="en-IN"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(RD, WPRO)</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5649EE4D-3CEE-5042-33FD-9BA63CFBE470}"/>
              </a:ext>
            </a:extLst>
          </p:cNvPr>
          <p:cNvGrpSpPr/>
          <p:nvPr/>
        </p:nvGrpSpPr>
        <p:grpSpPr>
          <a:xfrm>
            <a:off x="520873" y="478329"/>
            <a:ext cx="6328514" cy="2256587"/>
            <a:chOff x="230331" y="544646"/>
            <a:chExt cx="6328514" cy="2256587"/>
          </a:xfrm>
        </p:grpSpPr>
        <p:pic>
          <p:nvPicPr>
            <p:cNvPr id="18" name="Picture 17" descr="A white rectangular object with a black border&#10;&#10;Description automatically generated">
              <a:extLst>
                <a:ext uri="{FF2B5EF4-FFF2-40B4-BE49-F238E27FC236}">
                  <a16:creationId xmlns:a16="http://schemas.microsoft.com/office/drawing/2014/main" id="{D8F15BB3-A49B-51EB-C3A1-B80A462AE285}"/>
                </a:ext>
              </a:extLst>
            </p:cNvPr>
            <p:cNvPicPr>
              <a:picLocks noChangeAspect="1"/>
            </p:cNvPicPr>
            <p:nvPr/>
          </p:nvPicPr>
          <p:blipFill>
            <a:blip r:embed="rId7"/>
            <a:stretch>
              <a:fillRect/>
            </a:stretch>
          </p:blipFill>
          <p:spPr>
            <a:xfrm>
              <a:off x="386278" y="1676521"/>
              <a:ext cx="3325831" cy="1124712"/>
            </a:xfrm>
            <a:prstGeom prst="rect">
              <a:avLst/>
            </a:prstGeom>
          </p:spPr>
        </p:pic>
        <p:sp>
          <p:nvSpPr>
            <p:cNvPr id="19" name="TextBox 18">
              <a:extLst>
                <a:ext uri="{FF2B5EF4-FFF2-40B4-BE49-F238E27FC236}">
                  <a16:creationId xmlns:a16="http://schemas.microsoft.com/office/drawing/2014/main" id="{F2899A3D-15FC-6114-736C-7D7C1B38B9E3}"/>
                </a:ext>
              </a:extLst>
            </p:cNvPr>
            <p:cNvSpPr txBox="1"/>
            <p:nvPr/>
          </p:nvSpPr>
          <p:spPr>
            <a:xfrm>
              <a:off x="386278" y="1936112"/>
              <a:ext cx="5278775" cy="524720"/>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AI for Health: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Opportunities, Risks, and Challenges</a:t>
              </a:r>
            </a:p>
          </p:txBody>
        </p:sp>
        <p:pic>
          <p:nvPicPr>
            <p:cNvPr id="20" name="Picture 19" descr="A close-up of a line&#10;&#10;Description automatically generated">
              <a:extLst>
                <a:ext uri="{FF2B5EF4-FFF2-40B4-BE49-F238E27FC236}">
                  <a16:creationId xmlns:a16="http://schemas.microsoft.com/office/drawing/2014/main" id="{288F4D5A-2336-4F08-44E7-EA945AB22A7D}"/>
                </a:ext>
              </a:extLst>
            </p:cNvPr>
            <p:cNvPicPr>
              <a:picLocks noChangeAspect="1"/>
            </p:cNvPicPr>
            <p:nvPr/>
          </p:nvPicPr>
          <p:blipFill>
            <a:blip r:embed="rId8"/>
            <a:stretch>
              <a:fillRect/>
            </a:stretch>
          </p:blipFill>
          <p:spPr>
            <a:xfrm rot="10800000">
              <a:off x="230331" y="544646"/>
              <a:ext cx="873407" cy="597776"/>
            </a:xfrm>
            <a:prstGeom prst="rect">
              <a:avLst/>
            </a:prstGeom>
          </p:spPr>
        </p:pic>
        <p:sp>
          <p:nvSpPr>
            <p:cNvPr id="22" name="Title 5">
              <a:extLst>
                <a:ext uri="{FF2B5EF4-FFF2-40B4-BE49-F238E27FC236}">
                  <a16:creationId xmlns:a16="http://schemas.microsoft.com/office/drawing/2014/main" id="{6ACEE3E6-F216-9F44-D9A9-AE176CD0333A}"/>
                </a:ext>
              </a:extLst>
            </p:cNvPr>
            <p:cNvSpPr txBox="1">
              <a:spLocks/>
            </p:cNvSpPr>
            <p:nvPr/>
          </p:nvSpPr>
          <p:spPr>
            <a:xfrm>
              <a:off x="371094" y="588784"/>
              <a:ext cx="6187751"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
                  <a:ea typeface="+mj-ea"/>
                  <a:cs typeface="Arial"/>
                </a:rPr>
                <a:t>WHA 77 | </a:t>
              </a:r>
              <a:endParaRPr kumimoji="0" lang="en-US" sz="32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
                  <a:ea typeface="+mj-ea"/>
                  <a:cs typeface="Arial"/>
                </a:rPr>
                <a:t>STRATEGIC ROUNDTABLE</a:t>
              </a:r>
            </a:p>
          </p:txBody>
        </p:sp>
      </p:grpSp>
      <p:sp>
        <p:nvSpPr>
          <p:cNvPr id="2" name="TextBox 1">
            <a:extLst>
              <a:ext uri="{FF2B5EF4-FFF2-40B4-BE49-F238E27FC236}">
                <a16:creationId xmlns:a16="http://schemas.microsoft.com/office/drawing/2014/main" id="{EBCAC7CF-D29B-B9DE-6CFD-AF607F74C8F5}"/>
              </a:ext>
            </a:extLst>
          </p:cNvPr>
          <p:cNvSpPr txBox="1"/>
          <p:nvPr/>
        </p:nvSpPr>
        <p:spPr>
          <a:xfrm>
            <a:off x="441728" y="2734916"/>
            <a:ext cx="4123277" cy="369332"/>
          </a:xfrm>
          <a:prstGeom prst="rect">
            <a:avLst/>
          </a:prstGeom>
          <a:noFill/>
        </p:spPr>
        <p:txBody>
          <a:bodyPr wrap="square" rtlCol="0">
            <a:spAutoFit/>
          </a:bodyPr>
          <a:lstStyle/>
          <a:p>
            <a:pPr marL="2397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Global Initiative on AI for Health </a:t>
            </a:r>
          </a:p>
        </p:txBody>
      </p:sp>
      <p:sp>
        <p:nvSpPr>
          <p:cNvPr id="4" name="TextBox 3">
            <a:extLst>
              <a:ext uri="{FF2B5EF4-FFF2-40B4-BE49-F238E27FC236}">
                <a16:creationId xmlns:a16="http://schemas.microsoft.com/office/drawing/2014/main" id="{7F1E6010-39FF-555C-3D4F-083F80493B62}"/>
              </a:ext>
            </a:extLst>
          </p:cNvPr>
          <p:cNvSpPr txBox="1"/>
          <p:nvPr/>
        </p:nvSpPr>
        <p:spPr>
          <a:xfrm>
            <a:off x="441728" y="3182579"/>
            <a:ext cx="4914043" cy="1200329"/>
          </a:xfrm>
          <a:prstGeom prst="rect">
            <a:avLst/>
          </a:prstGeom>
          <a:noFill/>
        </p:spPr>
        <p:txBody>
          <a:bodyPr wrap="square">
            <a:spAutoFit/>
          </a:bodyPr>
          <a:lstStyle/>
          <a:p>
            <a:pPr marL="2397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Setting Standards </a:t>
            </a:r>
            <a:r>
              <a:rPr kumimoji="0" lang="en-US" sz="1800" b="0" i="0" u="none" strike="noStrike" kern="1200" cap="none" spc="0" normalizeH="0" baseline="0" noProof="0">
                <a:ln>
                  <a:noFill/>
                </a:ln>
                <a:solidFill>
                  <a:srgbClr val="000000"/>
                </a:solidFill>
                <a:effectLst/>
                <a:uLnTx/>
                <a:uFillTx/>
                <a:latin typeface="Arial"/>
                <a:ea typeface="+mn-ea"/>
                <a:cs typeface="+mn-cs"/>
              </a:rPr>
              <a:t>– Developing technical benchmarks, validation methods, and governance frameworks for safe &amp; effective AI.</a:t>
            </a:r>
          </a:p>
        </p:txBody>
      </p:sp>
      <p:sp>
        <p:nvSpPr>
          <p:cNvPr id="6" name="TextBox 5">
            <a:extLst>
              <a:ext uri="{FF2B5EF4-FFF2-40B4-BE49-F238E27FC236}">
                <a16:creationId xmlns:a16="http://schemas.microsoft.com/office/drawing/2014/main" id="{D8CA2D29-868B-2177-D3BA-042429DF9555}"/>
              </a:ext>
            </a:extLst>
          </p:cNvPr>
          <p:cNvSpPr txBox="1"/>
          <p:nvPr/>
        </p:nvSpPr>
        <p:spPr>
          <a:xfrm>
            <a:off x="441728" y="4382777"/>
            <a:ext cx="4914043" cy="923330"/>
          </a:xfrm>
          <a:prstGeom prst="rect">
            <a:avLst/>
          </a:prstGeom>
          <a:noFill/>
        </p:spPr>
        <p:txBody>
          <a:bodyPr wrap="square">
            <a:spAutoFit/>
          </a:bodyPr>
          <a:lstStyle/>
          <a:p>
            <a:pPr marL="2397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Trust &amp; Transparency </a:t>
            </a:r>
            <a:r>
              <a:rPr kumimoji="0" lang="en-US" sz="1800" b="0" i="0" u="none" strike="noStrike" kern="1200" cap="none" spc="0" normalizeH="0" baseline="0" noProof="0">
                <a:ln>
                  <a:noFill/>
                </a:ln>
                <a:solidFill>
                  <a:srgbClr val="000000"/>
                </a:solidFill>
                <a:effectLst/>
                <a:uLnTx/>
                <a:uFillTx/>
                <a:latin typeface="Arial"/>
                <a:ea typeface="+mn-ea"/>
                <a:cs typeface="+mn-cs"/>
              </a:rPr>
              <a:t>– Ensuring AI tools meet rigorous quality, safety, and ethical standards.</a:t>
            </a:r>
          </a:p>
        </p:txBody>
      </p:sp>
      <p:sp>
        <p:nvSpPr>
          <p:cNvPr id="8" name="TextBox 7">
            <a:extLst>
              <a:ext uri="{FF2B5EF4-FFF2-40B4-BE49-F238E27FC236}">
                <a16:creationId xmlns:a16="http://schemas.microsoft.com/office/drawing/2014/main" id="{84AB9834-CF2A-BD5A-8773-FA89635B6C67}"/>
              </a:ext>
            </a:extLst>
          </p:cNvPr>
          <p:cNvSpPr txBox="1"/>
          <p:nvPr/>
        </p:nvSpPr>
        <p:spPr>
          <a:xfrm>
            <a:off x="412169" y="5305976"/>
            <a:ext cx="4944640" cy="1200329"/>
          </a:xfrm>
          <a:prstGeom prst="rect">
            <a:avLst/>
          </a:prstGeom>
          <a:noFill/>
        </p:spPr>
        <p:txBody>
          <a:bodyPr wrap="square">
            <a:spAutoFit/>
          </a:bodyPr>
          <a:lstStyle/>
          <a:p>
            <a:pPr marL="2397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Bridging Knowledge Gaps </a:t>
            </a:r>
            <a:r>
              <a:rPr kumimoji="0" lang="en-US" sz="1800" b="0" i="0" u="none" strike="noStrike" kern="1200" cap="none" spc="0" normalizeH="0" baseline="0" noProof="0">
                <a:ln>
                  <a:noFill/>
                </a:ln>
                <a:solidFill>
                  <a:srgbClr val="000000"/>
                </a:solidFill>
                <a:effectLst/>
                <a:uLnTx/>
                <a:uFillTx/>
                <a:latin typeface="Arial"/>
                <a:ea typeface="+mn-ea"/>
                <a:cs typeface="+mn-cs"/>
              </a:rPr>
              <a:t>– Empowering practitioners, policymakers &amp; patients through knowledge-sharing and digital literacy.</a:t>
            </a:r>
          </a:p>
        </p:txBody>
      </p:sp>
    </p:spTree>
    <p:extLst>
      <p:ext uri="{BB962C8B-B14F-4D97-AF65-F5344CB8AC3E}">
        <p14:creationId xmlns:p14="http://schemas.microsoft.com/office/powerpoint/2010/main" val="1719087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52236-5A21-D157-9004-B4F8FFE288F6}"/>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4E2801AD-2A45-A1FA-829E-4312C1D25247}"/>
              </a:ext>
            </a:extLst>
          </p:cNvPr>
          <p:cNvGrpSpPr/>
          <p:nvPr/>
        </p:nvGrpSpPr>
        <p:grpSpPr>
          <a:xfrm>
            <a:off x="221558" y="495059"/>
            <a:ext cx="136661" cy="6029684"/>
            <a:chOff x="300705" y="1863698"/>
            <a:chExt cx="193528" cy="4397999"/>
          </a:xfrm>
        </p:grpSpPr>
        <p:sp>
          <p:nvSpPr>
            <p:cNvPr id="22" name="Rectangle 21">
              <a:extLst>
                <a:ext uri="{FF2B5EF4-FFF2-40B4-BE49-F238E27FC236}">
                  <a16:creationId xmlns:a16="http://schemas.microsoft.com/office/drawing/2014/main" id="{836196B6-43A4-503A-6DE6-5E0C75ADE916}"/>
                </a:ext>
              </a:extLst>
            </p:cNvPr>
            <p:cNvSpPr/>
            <p:nvPr/>
          </p:nvSpPr>
          <p:spPr>
            <a:xfrm flipH="1">
              <a:off x="300707" y="3327852"/>
              <a:ext cx="193526" cy="1466922"/>
            </a:xfrm>
            <a:prstGeom prst="rect">
              <a:avLst/>
            </a:prstGeom>
            <a:solidFill>
              <a:srgbClr val="07A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0151C5B6-2B92-5950-60D0-925A75359911}"/>
                </a:ext>
              </a:extLst>
            </p:cNvPr>
            <p:cNvSpPr/>
            <p:nvPr/>
          </p:nvSpPr>
          <p:spPr>
            <a:xfrm>
              <a:off x="300705" y="4791591"/>
              <a:ext cx="193524" cy="1470106"/>
            </a:xfrm>
            <a:prstGeom prst="rect">
              <a:avLst/>
            </a:pr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96D943D6-5258-41D8-4FA3-9F5B71907071}"/>
                </a:ext>
              </a:extLst>
            </p:cNvPr>
            <p:cNvSpPr/>
            <p:nvPr/>
          </p:nvSpPr>
          <p:spPr>
            <a:xfrm>
              <a:off x="300705" y="1863698"/>
              <a:ext cx="193524" cy="1470106"/>
            </a:xfrm>
            <a:prstGeom prst="rect">
              <a:avLst/>
            </a:prstGeom>
            <a:solidFill>
              <a:srgbClr val="0E9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5" name="Title 4">
            <a:extLst>
              <a:ext uri="{FF2B5EF4-FFF2-40B4-BE49-F238E27FC236}">
                <a16:creationId xmlns:a16="http://schemas.microsoft.com/office/drawing/2014/main" id="{1B76E37F-9D2B-E070-BBB3-CB48D421E6D7}"/>
              </a:ext>
            </a:extLst>
          </p:cNvPr>
          <p:cNvSpPr txBox="1">
            <a:spLocks/>
          </p:cNvSpPr>
          <p:nvPr/>
        </p:nvSpPr>
        <p:spPr bwMode="invGray">
          <a:xfrm>
            <a:off x="616594" y="555758"/>
            <a:ext cx="11134421"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800" b="1" kern="1200">
                <a:solidFill>
                  <a:srgbClr val="1E639B"/>
                </a:solidFill>
                <a:latin typeface="Calibri" panose="020F0502020204030204" pitchFamily="34" charset="0"/>
                <a:ea typeface="+mj-ea"/>
                <a:cs typeface="Calibri" panose="020F0502020204030204" pitchFamily="34" charset="0"/>
              </a:defRPr>
            </a:lvl1pPr>
          </a:lstStyle>
          <a:p>
            <a:pPr algn="ctr"/>
            <a:r>
              <a:rPr lang="en-US" sz="2500">
                <a:solidFill>
                  <a:srgbClr val="002060"/>
                </a:solidFill>
                <a:latin typeface="Arial" panose="020B0604020202020204" pitchFamily="34" charset="0"/>
                <a:cs typeface="Arial" panose="020B0604020202020204" pitchFamily="34" charset="0"/>
              </a:rPr>
              <a:t>SIX MAJOR SUB DOMAINS OF ARTIFICIAL INTELLIGENCE</a:t>
            </a:r>
          </a:p>
        </p:txBody>
      </p:sp>
      <p:grpSp>
        <p:nvGrpSpPr>
          <p:cNvPr id="2" name="Group 1">
            <a:extLst>
              <a:ext uri="{FF2B5EF4-FFF2-40B4-BE49-F238E27FC236}">
                <a16:creationId xmlns:a16="http://schemas.microsoft.com/office/drawing/2014/main" id="{EDB9D058-1082-E1DF-335D-1F8357C8ECF3}"/>
              </a:ext>
            </a:extLst>
          </p:cNvPr>
          <p:cNvGrpSpPr/>
          <p:nvPr/>
        </p:nvGrpSpPr>
        <p:grpSpPr>
          <a:xfrm>
            <a:off x="3101390" y="3432034"/>
            <a:ext cx="1384370" cy="1292963"/>
            <a:chOff x="1038689" y="2314061"/>
            <a:chExt cx="1384370" cy="1292963"/>
          </a:xfrm>
        </p:grpSpPr>
        <p:sp>
          <p:nvSpPr>
            <p:cNvPr id="3" name="Rounded Rectangle 1">
              <a:extLst>
                <a:ext uri="{FF2B5EF4-FFF2-40B4-BE49-F238E27FC236}">
                  <a16:creationId xmlns:a16="http://schemas.microsoft.com/office/drawing/2014/main" id="{3EBB6AE0-41CD-5960-AA5C-78ED2B6030BC}"/>
                </a:ext>
              </a:extLst>
            </p:cNvPr>
            <p:cNvSpPr/>
            <p:nvPr/>
          </p:nvSpPr>
          <p:spPr>
            <a:xfrm>
              <a:off x="1577191" y="2537608"/>
              <a:ext cx="845868" cy="845868"/>
            </a:xfrm>
            <a:custGeom>
              <a:avLst/>
              <a:gdLst/>
              <a:ahLst/>
              <a:cxnLst/>
              <a:rect l="0" t="0" r="0" b="0"/>
              <a:pathLst>
                <a:path w="845868" h="845868">
                  <a:moveTo>
                    <a:pt x="0" y="0"/>
                  </a:moveTo>
                  <a:lnTo>
                    <a:pt x="810624" y="0"/>
                  </a:lnTo>
                  <a:cubicBezTo>
                    <a:pt x="830088" y="0"/>
                    <a:pt x="845868" y="15780"/>
                    <a:pt x="845868" y="35244"/>
                  </a:cubicBezTo>
                  <a:lnTo>
                    <a:pt x="845868" y="810624"/>
                  </a:lnTo>
                  <a:cubicBezTo>
                    <a:pt x="845868" y="830088"/>
                    <a:pt x="830088" y="845868"/>
                    <a:pt x="810624" y="845868"/>
                  </a:cubicBezTo>
                  <a:lnTo>
                    <a:pt x="0" y="845868"/>
                  </a:lnTo>
                  <a:lnTo>
                    <a:pt x="0" y="0"/>
                  </a:lnTo>
                </a:path>
              </a:pathLst>
            </a:custGeom>
            <a:solidFill>
              <a:srgbClr val="974BBB"/>
            </a:solidFill>
            <a:ln>
              <a:no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4" name="Rounded Rectangle 2">
              <a:extLst>
                <a:ext uri="{FF2B5EF4-FFF2-40B4-BE49-F238E27FC236}">
                  <a16:creationId xmlns:a16="http://schemas.microsoft.com/office/drawing/2014/main" id="{92B2FBF7-B617-B7CC-90D0-DBBD1E81069E}"/>
                </a:ext>
              </a:extLst>
            </p:cNvPr>
            <p:cNvSpPr/>
            <p:nvPr/>
          </p:nvSpPr>
          <p:spPr>
            <a:xfrm>
              <a:off x="1038689" y="2314061"/>
              <a:ext cx="547312" cy="1292963"/>
            </a:xfrm>
            <a:custGeom>
              <a:avLst/>
              <a:gdLst/>
              <a:ahLst/>
              <a:cxnLst/>
              <a:rect l="0" t="0" r="0" b="0"/>
              <a:pathLst>
                <a:path w="547312" h="1292963">
                  <a:moveTo>
                    <a:pt x="10776" y="668932"/>
                  </a:moveTo>
                  <a:cubicBezTo>
                    <a:pt x="0" y="655900"/>
                    <a:pt x="0" y="637053"/>
                    <a:pt x="10776" y="624022"/>
                  </a:cubicBezTo>
                  <a:lnTo>
                    <a:pt x="516112" y="12732"/>
                  </a:lnTo>
                  <a:cubicBezTo>
                    <a:pt x="526632" y="0"/>
                    <a:pt x="547312" y="7436"/>
                    <a:pt x="547312" y="23957"/>
                  </a:cubicBezTo>
                  <a:lnTo>
                    <a:pt x="547312" y="1269006"/>
                  </a:lnTo>
                  <a:cubicBezTo>
                    <a:pt x="547312" y="1285518"/>
                    <a:pt x="526632" y="1292963"/>
                    <a:pt x="516112" y="1280231"/>
                  </a:cubicBezTo>
                  <a:lnTo>
                    <a:pt x="10776" y="668932"/>
                  </a:lnTo>
                </a:path>
              </a:pathLst>
            </a:custGeom>
            <a:solidFill>
              <a:srgbClr val="974BBB"/>
            </a:solidFill>
            <a:ln>
              <a:noFill/>
            </a:ln>
          </p:spPr>
          <p:txBody>
            <a:bodyPr rtlCol="0" anchor="ctr"/>
            <a:lstStyle/>
            <a:p>
              <a:pPr algn="ctr"/>
              <a:endParaRPr sz="160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BF588AF1-E939-C577-CA59-9B00621ACC31}"/>
              </a:ext>
            </a:extLst>
          </p:cNvPr>
          <p:cNvGrpSpPr/>
          <p:nvPr/>
        </p:nvGrpSpPr>
        <p:grpSpPr>
          <a:xfrm>
            <a:off x="3101393" y="3432033"/>
            <a:ext cx="1384369" cy="1292962"/>
            <a:chOff x="1038692" y="2314060"/>
            <a:chExt cx="1384369" cy="1292962"/>
          </a:xfrm>
        </p:grpSpPr>
        <p:sp>
          <p:nvSpPr>
            <p:cNvPr id="6" name="Rounded Rectangle 4">
              <a:extLst>
                <a:ext uri="{FF2B5EF4-FFF2-40B4-BE49-F238E27FC236}">
                  <a16:creationId xmlns:a16="http://schemas.microsoft.com/office/drawing/2014/main" id="{4A6E1D2C-90E4-C1D1-2CD2-6466F72F9C20}"/>
                </a:ext>
              </a:extLst>
            </p:cNvPr>
            <p:cNvSpPr/>
            <p:nvPr/>
          </p:nvSpPr>
          <p:spPr>
            <a:xfrm>
              <a:off x="1577193" y="2537606"/>
              <a:ext cx="845868" cy="845868"/>
            </a:xfrm>
            <a:custGeom>
              <a:avLst/>
              <a:gdLst/>
              <a:ahLst/>
              <a:cxnLst/>
              <a:rect l="0" t="0" r="0" b="0"/>
              <a:pathLst>
                <a:path w="845868" h="845868">
                  <a:moveTo>
                    <a:pt x="0" y="0"/>
                  </a:moveTo>
                  <a:lnTo>
                    <a:pt x="810624" y="0"/>
                  </a:lnTo>
                  <a:cubicBezTo>
                    <a:pt x="830089" y="0"/>
                    <a:pt x="845868" y="15779"/>
                    <a:pt x="845868" y="35244"/>
                  </a:cubicBezTo>
                  <a:lnTo>
                    <a:pt x="845868" y="810624"/>
                  </a:lnTo>
                  <a:cubicBezTo>
                    <a:pt x="845868" y="830089"/>
                    <a:pt x="830089" y="845868"/>
                    <a:pt x="810624" y="845868"/>
                  </a:cubicBezTo>
                  <a:lnTo>
                    <a:pt x="0" y="845868"/>
                  </a:lnTo>
                  <a:lnTo>
                    <a:pt x="0" y="0"/>
                  </a:lnTo>
                  <a:close/>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7" name="Rounded Rectangle 5">
              <a:extLst>
                <a:ext uri="{FF2B5EF4-FFF2-40B4-BE49-F238E27FC236}">
                  <a16:creationId xmlns:a16="http://schemas.microsoft.com/office/drawing/2014/main" id="{56EF9074-D08D-E1E9-D04B-760D7F00CB33}"/>
                </a:ext>
              </a:extLst>
            </p:cNvPr>
            <p:cNvSpPr/>
            <p:nvPr/>
          </p:nvSpPr>
          <p:spPr>
            <a:xfrm>
              <a:off x="1038692" y="2314060"/>
              <a:ext cx="547311" cy="1292962"/>
            </a:xfrm>
            <a:custGeom>
              <a:avLst/>
              <a:gdLst/>
              <a:ahLst/>
              <a:cxnLst/>
              <a:rect l="0" t="0" r="0" b="0"/>
              <a:pathLst>
                <a:path w="547311" h="1292962">
                  <a:moveTo>
                    <a:pt x="547311" y="223546"/>
                  </a:moveTo>
                  <a:lnTo>
                    <a:pt x="547311" y="23958"/>
                  </a:lnTo>
                  <a:cubicBezTo>
                    <a:pt x="547311" y="7441"/>
                    <a:pt x="526630" y="0"/>
                    <a:pt x="516106" y="12730"/>
                  </a:cubicBezTo>
                  <a:lnTo>
                    <a:pt x="10773" y="624025"/>
                  </a:lnTo>
                  <a:cubicBezTo>
                    <a:pt x="0" y="637057"/>
                    <a:pt x="0" y="655904"/>
                    <a:pt x="10773" y="668936"/>
                  </a:cubicBezTo>
                  <a:lnTo>
                    <a:pt x="516106" y="1280232"/>
                  </a:lnTo>
                  <a:cubicBezTo>
                    <a:pt x="526630" y="1292962"/>
                    <a:pt x="547311" y="1285520"/>
                    <a:pt x="547311" y="1269004"/>
                  </a:cubicBezTo>
                  <a:lnTo>
                    <a:pt x="547311" y="1069415"/>
                  </a:lnTo>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grpSp>
      <p:sp>
        <p:nvSpPr>
          <p:cNvPr id="8" name="Rounded Rectangle 7">
            <a:extLst>
              <a:ext uri="{FF2B5EF4-FFF2-40B4-BE49-F238E27FC236}">
                <a16:creationId xmlns:a16="http://schemas.microsoft.com/office/drawing/2014/main" id="{9719937D-F8AC-E052-A324-38CE1B4D5787}"/>
              </a:ext>
            </a:extLst>
          </p:cNvPr>
          <p:cNvSpPr/>
          <p:nvPr/>
        </p:nvSpPr>
        <p:spPr>
          <a:xfrm>
            <a:off x="4485763" y="3655579"/>
            <a:ext cx="845868" cy="845868"/>
          </a:xfrm>
          <a:custGeom>
            <a:avLst/>
            <a:gdLst/>
            <a:ahLst/>
            <a:cxnLst/>
            <a:rect l="0" t="0" r="0" b="0"/>
            <a:pathLst>
              <a:path w="845868" h="845868">
                <a:moveTo>
                  <a:pt x="0" y="35244"/>
                </a:moveTo>
                <a:cubicBezTo>
                  <a:pt x="0" y="15780"/>
                  <a:pt x="15780" y="0"/>
                  <a:pt x="35244" y="0"/>
                </a:cubicBezTo>
                <a:lnTo>
                  <a:pt x="810624" y="0"/>
                </a:lnTo>
                <a:cubicBezTo>
                  <a:pt x="830088" y="0"/>
                  <a:pt x="845868" y="15780"/>
                  <a:pt x="845868" y="35244"/>
                </a:cubicBezTo>
                <a:lnTo>
                  <a:pt x="845868" y="810624"/>
                </a:lnTo>
                <a:cubicBezTo>
                  <a:pt x="845868" y="830088"/>
                  <a:pt x="830088" y="845868"/>
                  <a:pt x="810624" y="845868"/>
                </a:cubicBezTo>
                <a:lnTo>
                  <a:pt x="35244" y="845868"/>
                </a:lnTo>
                <a:cubicBezTo>
                  <a:pt x="15780" y="845868"/>
                  <a:pt x="0" y="830088"/>
                  <a:pt x="0" y="810624"/>
                </a:cubicBezTo>
                <a:lnTo>
                  <a:pt x="0" y="35244"/>
                </a:lnTo>
              </a:path>
            </a:pathLst>
          </a:custGeom>
          <a:solidFill>
            <a:srgbClr val="AB57D3"/>
          </a:solidFill>
          <a:ln>
            <a:no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20245925-9E5C-DBB6-B67E-38D4CE081A3C}"/>
              </a:ext>
            </a:extLst>
          </p:cNvPr>
          <p:cNvSpPr/>
          <p:nvPr/>
        </p:nvSpPr>
        <p:spPr>
          <a:xfrm>
            <a:off x="4485763" y="3655579"/>
            <a:ext cx="845868" cy="845868"/>
          </a:xfrm>
          <a:custGeom>
            <a:avLst/>
            <a:gdLst/>
            <a:ahLst/>
            <a:cxnLst/>
            <a:rect l="0" t="0" r="0" b="0"/>
            <a:pathLst>
              <a:path w="845868" h="845868">
                <a:moveTo>
                  <a:pt x="0" y="35244"/>
                </a:moveTo>
                <a:cubicBezTo>
                  <a:pt x="0" y="15779"/>
                  <a:pt x="15779" y="0"/>
                  <a:pt x="35244" y="0"/>
                </a:cubicBezTo>
                <a:lnTo>
                  <a:pt x="810624" y="0"/>
                </a:lnTo>
                <a:cubicBezTo>
                  <a:pt x="830089" y="0"/>
                  <a:pt x="845868" y="15779"/>
                  <a:pt x="845868" y="35244"/>
                </a:cubicBezTo>
                <a:lnTo>
                  <a:pt x="845868" y="810624"/>
                </a:lnTo>
                <a:cubicBezTo>
                  <a:pt x="845868" y="830089"/>
                  <a:pt x="830089" y="845868"/>
                  <a:pt x="810624" y="845868"/>
                </a:cubicBezTo>
                <a:lnTo>
                  <a:pt x="35244" y="845868"/>
                </a:lnTo>
                <a:cubicBezTo>
                  <a:pt x="15779" y="845868"/>
                  <a:pt x="0" y="830089"/>
                  <a:pt x="0" y="810624"/>
                </a:cubicBezTo>
                <a:lnTo>
                  <a:pt x="0" y="35244"/>
                </a:lnTo>
                <a:close/>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2C403E63-323A-9795-F527-5025934DCABF}"/>
              </a:ext>
            </a:extLst>
          </p:cNvPr>
          <p:cNvSpPr/>
          <p:nvPr/>
        </p:nvSpPr>
        <p:spPr>
          <a:xfrm>
            <a:off x="5331632" y="3655579"/>
            <a:ext cx="845868" cy="845868"/>
          </a:xfrm>
          <a:custGeom>
            <a:avLst/>
            <a:gdLst/>
            <a:ahLst/>
            <a:cxnLst/>
            <a:rect l="0" t="0" r="0" b="0"/>
            <a:pathLst>
              <a:path w="845868" h="845868">
                <a:moveTo>
                  <a:pt x="0" y="35244"/>
                </a:moveTo>
                <a:cubicBezTo>
                  <a:pt x="0" y="15780"/>
                  <a:pt x="15780" y="0"/>
                  <a:pt x="35244" y="0"/>
                </a:cubicBezTo>
                <a:lnTo>
                  <a:pt x="810624" y="0"/>
                </a:lnTo>
                <a:cubicBezTo>
                  <a:pt x="830088" y="0"/>
                  <a:pt x="845868" y="15780"/>
                  <a:pt x="845868" y="35244"/>
                </a:cubicBezTo>
                <a:lnTo>
                  <a:pt x="845868" y="810624"/>
                </a:lnTo>
                <a:cubicBezTo>
                  <a:pt x="845868" y="830088"/>
                  <a:pt x="830088" y="845868"/>
                  <a:pt x="810624" y="845868"/>
                </a:cubicBezTo>
                <a:lnTo>
                  <a:pt x="35244" y="845868"/>
                </a:lnTo>
                <a:cubicBezTo>
                  <a:pt x="15780" y="845868"/>
                  <a:pt x="0" y="830088"/>
                  <a:pt x="0" y="810624"/>
                </a:cubicBezTo>
                <a:lnTo>
                  <a:pt x="0" y="35244"/>
                </a:lnTo>
              </a:path>
            </a:pathLst>
          </a:custGeom>
          <a:solidFill>
            <a:srgbClr val="BA5DE5"/>
          </a:solidFill>
          <a:ln>
            <a:no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DC2E2125-D43B-FC95-C82B-B6E4E33D95BF}"/>
              </a:ext>
            </a:extLst>
          </p:cNvPr>
          <p:cNvSpPr/>
          <p:nvPr/>
        </p:nvSpPr>
        <p:spPr>
          <a:xfrm>
            <a:off x="5331632" y="3655579"/>
            <a:ext cx="845868" cy="845868"/>
          </a:xfrm>
          <a:custGeom>
            <a:avLst/>
            <a:gdLst/>
            <a:ahLst/>
            <a:cxnLst/>
            <a:rect l="0" t="0" r="0" b="0"/>
            <a:pathLst>
              <a:path w="845868" h="845868">
                <a:moveTo>
                  <a:pt x="0" y="35244"/>
                </a:moveTo>
                <a:cubicBezTo>
                  <a:pt x="0" y="15779"/>
                  <a:pt x="15779" y="0"/>
                  <a:pt x="35244" y="0"/>
                </a:cubicBezTo>
                <a:lnTo>
                  <a:pt x="810624" y="0"/>
                </a:lnTo>
                <a:cubicBezTo>
                  <a:pt x="830089" y="0"/>
                  <a:pt x="845868" y="15779"/>
                  <a:pt x="845868" y="35244"/>
                </a:cubicBezTo>
                <a:lnTo>
                  <a:pt x="845868" y="810624"/>
                </a:lnTo>
                <a:cubicBezTo>
                  <a:pt x="845868" y="830089"/>
                  <a:pt x="830089" y="845868"/>
                  <a:pt x="810624" y="845868"/>
                </a:cubicBezTo>
                <a:lnTo>
                  <a:pt x="35244" y="845868"/>
                </a:lnTo>
                <a:cubicBezTo>
                  <a:pt x="15779" y="845868"/>
                  <a:pt x="0" y="830089"/>
                  <a:pt x="0" y="810624"/>
                </a:cubicBezTo>
                <a:lnTo>
                  <a:pt x="0" y="35244"/>
                </a:lnTo>
                <a:close/>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10390708-3093-7F5A-B300-F2BA3FA8AA47}"/>
              </a:ext>
            </a:extLst>
          </p:cNvPr>
          <p:cNvSpPr/>
          <p:nvPr/>
        </p:nvSpPr>
        <p:spPr>
          <a:xfrm>
            <a:off x="6177501" y="3655579"/>
            <a:ext cx="845868" cy="845868"/>
          </a:xfrm>
          <a:custGeom>
            <a:avLst/>
            <a:gdLst/>
            <a:ahLst/>
            <a:cxnLst/>
            <a:rect l="0" t="0" r="0" b="0"/>
            <a:pathLst>
              <a:path w="845868" h="845868">
                <a:moveTo>
                  <a:pt x="0" y="35244"/>
                </a:moveTo>
                <a:cubicBezTo>
                  <a:pt x="0" y="15780"/>
                  <a:pt x="15780" y="0"/>
                  <a:pt x="35244" y="0"/>
                </a:cubicBezTo>
                <a:lnTo>
                  <a:pt x="810624" y="0"/>
                </a:lnTo>
                <a:cubicBezTo>
                  <a:pt x="830088" y="0"/>
                  <a:pt x="845868" y="15780"/>
                  <a:pt x="845868" y="35244"/>
                </a:cubicBezTo>
                <a:lnTo>
                  <a:pt x="845868" y="810624"/>
                </a:lnTo>
                <a:cubicBezTo>
                  <a:pt x="845868" y="830088"/>
                  <a:pt x="830088" y="845868"/>
                  <a:pt x="810624" y="845868"/>
                </a:cubicBezTo>
                <a:lnTo>
                  <a:pt x="35244" y="845868"/>
                </a:lnTo>
                <a:cubicBezTo>
                  <a:pt x="15780" y="845868"/>
                  <a:pt x="0" y="830088"/>
                  <a:pt x="0" y="810624"/>
                </a:cubicBezTo>
                <a:lnTo>
                  <a:pt x="0" y="35244"/>
                </a:lnTo>
              </a:path>
            </a:pathLst>
          </a:custGeom>
          <a:solidFill>
            <a:srgbClr val="C765F4"/>
          </a:solidFill>
          <a:ln>
            <a:no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39614B23-8CBA-549A-7306-AE0729C0629A}"/>
              </a:ext>
            </a:extLst>
          </p:cNvPr>
          <p:cNvSpPr/>
          <p:nvPr/>
        </p:nvSpPr>
        <p:spPr>
          <a:xfrm>
            <a:off x="6177501" y="3655579"/>
            <a:ext cx="845868" cy="845868"/>
          </a:xfrm>
          <a:custGeom>
            <a:avLst/>
            <a:gdLst/>
            <a:ahLst/>
            <a:cxnLst/>
            <a:rect l="0" t="0" r="0" b="0"/>
            <a:pathLst>
              <a:path w="845868" h="845868">
                <a:moveTo>
                  <a:pt x="0" y="35244"/>
                </a:moveTo>
                <a:cubicBezTo>
                  <a:pt x="0" y="15779"/>
                  <a:pt x="15779" y="0"/>
                  <a:pt x="35244" y="0"/>
                </a:cubicBezTo>
                <a:lnTo>
                  <a:pt x="810624" y="0"/>
                </a:lnTo>
                <a:cubicBezTo>
                  <a:pt x="830089" y="0"/>
                  <a:pt x="845868" y="15779"/>
                  <a:pt x="845868" y="35244"/>
                </a:cubicBezTo>
                <a:lnTo>
                  <a:pt x="845868" y="810624"/>
                </a:lnTo>
                <a:cubicBezTo>
                  <a:pt x="845868" y="830089"/>
                  <a:pt x="830089" y="845868"/>
                  <a:pt x="810624" y="845868"/>
                </a:cubicBezTo>
                <a:lnTo>
                  <a:pt x="35244" y="845868"/>
                </a:lnTo>
                <a:cubicBezTo>
                  <a:pt x="15779" y="845868"/>
                  <a:pt x="0" y="830089"/>
                  <a:pt x="0" y="810624"/>
                </a:cubicBezTo>
                <a:lnTo>
                  <a:pt x="0" y="35244"/>
                </a:lnTo>
                <a:close/>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686F6B39-3165-D8C0-1606-0C8742D8BC1D}"/>
              </a:ext>
            </a:extLst>
          </p:cNvPr>
          <p:cNvSpPr/>
          <p:nvPr/>
        </p:nvSpPr>
        <p:spPr>
          <a:xfrm>
            <a:off x="7023369" y="3655579"/>
            <a:ext cx="845868" cy="845868"/>
          </a:xfrm>
          <a:custGeom>
            <a:avLst/>
            <a:gdLst/>
            <a:ahLst/>
            <a:cxnLst/>
            <a:rect l="0" t="0" r="0" b="0"/>
            <a:pathLst>
              <a:path w="845868" h="845868">
                <a:moveTo>
                  <a:pt x="0" y="35244"/>
                </a:moveTo>
                <a:cubicBezTo>
                  <a:pt x="0" y="15780"/>
                  <a:pt x="15780" y="0"/>
                  <a:pt x="35244" y="0"/>
                </a:cubicBezTo>
                <a:lnTo>
                  <a:pt x="810624" y="0"/>
                </a:lnTo>
                <a:cubicBezTo>
                  <a:pt x="830088" y="0"/>
                  <a:pt x="845868" y="15780"/>
                  <a:pt x="845868" y="35244"/>
                </a:cubicBezTo>
                <a:lnTo>
                  <a:pt x="845868" y="810624"/>
                </a:lnTo>
                <a:cubicBezTo>
                  <a:pt x="845868" y="830088"/>
                  <a:pt x="830088" y="845868"/>
                  <a:pt x="810624" y="845868"/>
                </a:cubicBezTo>
                <a:lnTo>
                  <a:pt x="35244" y="845868"/>
                </a:lnTo>
                <a:cubicBezTo>
                  <a:pt x="15780" y="845868"/>
                  <a:pt x="0" y="830088"/>
                  <a:pt x="0" y="810624"/>
                </a:cubicBezTo>
                <a:lnTo>
                  <a:pt x="0" y="35244"/>
                </a:lnTo>
              </a:path>
            </a:pathLst>
          </a:custGeom>
          <a:solidFill>
            <a:srgbClr val="D57AFF"/>
          </a:solidFill>
          <a:ln>
            <a:no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16" name="Rounded Rectangle 14">
            <a:extLst>
              <a:ext uri="{FF2B5EF4-FFF2-40B4-BE49-F238E27FC236}">
                <a16:creationId xmlns:a16="http://schemas.microsoft.com/office/drawing/2014/main" id="{52B635D7-C7E2-5E16-4040-37696C6E1D36}"/>
              </a:ext>
            </a:extLst>
          </p:cNvPr>
          <p:cNvSpPr/>
          <p:nvPr/>
        </p:nvSpPr>
        <p:spPr>
          <a:xfrm>
            <a:off x="7023369" y="3655579"/>
            <a:ext cx="845868" cy="845868"/>
          </a:xfrm>
          <a:custGeom>
            <a:avLst/>
            <a:gdLst/>
            <a:ahLst/>
            <a:cxnLst/>
            <a:rect l="0" t="0" r="0" b="0"/>
            <a:pathLst>
              <a:path w="845868" h="845868">
                <a:moveTo>
                  <a:pt x="0" y="35244"/>
                </a:moveTo>
                <a:cubicBezTo>
                  <a:pt x="0" y="15779"/>
                  <a:pt x="15779" y="0"/>
                  <a:pt x="35244" y="0"/>
                </a:cubicBezTo>
                <a:lnTo>
                  <a:pt x="810624" y="0"/>
                </a:lnTo>
                <a:cubicBezTo>
                  <a:pt x="830089" y="0"/>
                  <a:pt x="845868" y="15779"/>
                  <a:pt x="845868" y="35244"/>
                </a:cubicBezTo>
                <a:lnTo>
                  <a:pt x="845868" y="810624"/>
                </a:lnTo>
                <a:cubicBezTo>
                  <a:pt x="845868" y="830089"/>
                  <a:pt x="830089" y="845868"/>
                  <a:pt x="810624" y="845868"/>
                </a:cubicBezTo>
                <a:lnTo>
                  <a:pt x="35244" y="845868"/>
                </a:lnTo>
                <a:cubicBezTo>
                  <a:pt x="15779" y="845868"/>
                  <a:pt x="0" y="830089"/>
                  <a:pt x="0" y="810624"/>
                </a:cubicBezTo>
                <a:lnTo>
                  <a:pt x="0" y="35244"/>
                </a:lnTo>
                <a:close/>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96F25BF4-AA11-D3A8-B89D-DE3F5ADE2970}"/>
              </a:ext>
            </a:extLst>
          </p:cNvPr>
          <p:cNvGrpSpPr/>
          <p:nvPr/>
        </p:nvGrpSpPr>
        <p:grpSpPr>
          <a:xfrm>
            <a:off x="7869238" y="3429001"/>
            <a:ext cx="1384370" cy="1292963"/>
            <a:chOff x="5806537" y="2311028"/>
            <a:chExt cx="1384370" cy="1292963"/>
          </a:xfrm>
        </p:grpSpPr>
        <p:sp>
          <p:nvSpPr>
            <p:cNvPr id="18" name="Rounded Rectangle 15">
              <a:extLst>
                <a:ext uri="{FF2B5EF4-FFF2-40B4-BE49-F238E27FC236}">
                  <a16:creationId xmlns:a16="http://schemas.microsoft.com/office/drawing/2014/main" id="{4C2B9C51-33DD-7D49-8F40-3AAE2556B667}"/>
                </a:ext>
              </a:extLst>
            </p:cNvPr>
            <p:cNvSpPr/>
            <p:nvPr/>
          </p:nvSpPr>
          <p:spPr>
            <a:xfrm>
              <a:off x="5806537" y="2537606"/>
              <a:ext cx="845868" cy="845868"/>
            </a:xfrm>
            <a:custGeom>
              <a:avLst/>
              <a:gdLst/>
              <a:ahLst/>
              <a:cxnLst/>
              <a:rect l="0" t="0" r="0" b="0"/>
              <a:pathLst>
                <a:path w="845868" h="845868">
                  <a:moveTo>
                    <a:pt x="0" y="35244"/>
                  </a:moveTo>
                  <a:cubicBezTo>
                    <a:pt x="0" y="15780"/>
                    <a:pt x="15780" y="0"/>
                    <a:pt x="35244" y="0"/>
                  </a:cubicBezTo>
                  <a:lnTo>
                    <a:pt x="845868" y="0"/>
                  </a:lnTo>
                  <a:lnTo>
                    <a:pt x="845868" y="845868"/>
                  </a:lnTo>
                  <a:lnTo>
                    <a:pt x="35244" y="845868"/>
                  </a:lnTo>
                  <a:cubicBezTo>
                    <a:pt x="15780" y="845868"/>
                    <a:pt x="0" y="830088"/>
                    <a:pt x="0" y="810624"/>
                  </a:cubicBezTo>
                  <a:lnTo>
                    <a:pt x="0" y="35244"/>
                  </a:lnTo>
                </a:path>
              </a:pathLst>
            </a:custGeom>
            <a:solidFill>
              <a:srgbClr val="E2A3FF"/>
            </a:solidFill>
            <a:ln>
              <a:no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19" name="Rounded Rectangle 16">
              <a:extLst>
                <a:ext uri="{FF2B5EF4-FFF2-40B4-BE49-F238E27FC236}">
                  <a16:creationId xmlns:a16="http://schemas.microsoft.com/office/drawing/2014/main" id="{489AB9FF-791E-60F0-99AF-0A3B59177D27}"/>
                </a:ext>
              </a:extLst>
            </p:cNvPr>
            <p:cNvSpPr/>
            <p:nvPr/>
          </p:nvSpPr>
          <p:spPr>
            <a:xfrm>
              <a:off x="6643595" y="2311028"/>
              <a:ext cx="547312" cy="1292963"/>
            </a:xfrm>
            <a:custGeom>
              <a:avLst/>
              <a:gdLst/>
              <a:ahLst/>
              <a:cxnLst/>
              <a:rect l="0" t="0" r="0" b="0"/>
              <a:pathLst>
                <a:path w="547312" h="1292963">
                  <a:moveTo>
                    <a:pt x="536536" y="668932"/>
                  </a:moveTo>
                  <a:cubicBezTo>
                    <a:pt x="547312" y="655900"/>
                    <a:pt x="547312" y="637053"/>
                    <a:pt x="536536" y="624022"/>
                  </a:cubicBezTo>
                  <a:lnTo>
                    <a:pt x="31200" y="12732"/>
                  </a:lnTo>
                  <a:cubicBezTo>
                    <a:pt x="20679" y="0"/>
                    <a:pt x="0" y="7445"/>
                    <a:pt x="0" y="23957"/>
                  </a:cubicBezTo>
                  <a:lnTo>
                    <a:pt x="0" y="1269006"/>
                  </a:lnTo>
                  <a:cubicBezTo>
                    <a:pt x="0" y="1285518"/>
                    <a:pt x="20679" y="1292963"/>
                    <a:pt x="31200" y="1280231"/>
                  </a:cubicBezTo>
                  <a:lnTo>
                    <a:pt x="536536" y="668932"/>
                  </a:lnTo>
                </a:path>
              </a:pathLst>
            </a:custGeom>
            <a:solidFill>
              <a:srgbClr val="E2A3FF"/>
            </a:solidFill>
            <a:ln>
              <a:noFill/>
            </a:ln>
          </p:spPr>
          <p:txBody>
            <a:bodyPr rtlCol="0" anchor="ctr"/>
            <a:lstStyle/>
            <a:p>
              <a:pPr algn="ctr"/>
              <a:endParaRPr sz="160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8DA0B00F-CE2C-39D3-23B3-D87F1857B7EE}"/>
              </a:ext>
            </a:extLst>
          </p:cNvPr>
          <p:cNvGrpSpPr/>
          <p:nvPr/>
        </p:nvGrpSpPr>
        <p:grpSpPr>
          <a:xfrm>
            <a:off x="7869238" y="3429000"/>
            <a:ext cx="1384369" cy="1292962"/>
            <a:chOff x="5806537" y="2311027"/>
            <a:chExt cx="1384369" cy="1292962"/>
          </a:xfrm>
        </p:grpSpPr>
        <p:sp>
          <p:nvSpPr>
            <p:cNvPr id="25" name="Rounded Rectangle 18">
              <a:extLst>
                <a:ext uri="{FF2B5EF4-FFF2-40B4-BE49-F238E27FC236}">
                  <a16:creationId xmlns:a16="http://schemas.microsoft.com/office/drawing/2014/main" id="{B5441513-A343-BC23-12C7-9255AE0F0E6B}"/>
                </a:ext>
              </a:extLst>
            </p:cNvPr>
            <p:cNvSpPr/>
            <p:nvPr/>
          </p:nvSpPr>
          <p:spPr>
            <a:xfrm>
              <a:off x="5806537" y="2537606"/>
              <a:ext cx="845868" cy="845868"/>
            </a:xfrm>
            <a:custGeom>
              <a:avLst/>
              <a:gdLst/>
              <a:ahLst/>
              <a:cxnLst/>
              <a:rect l="0" t="0" r="0" b="0"/>
              <a:pathLst>
                <a:path w="845868" h="845868">
                  <a:moveTo>
                    <a:pt x="0" y="35244"/>
                  </a:moveTo>
                  <a:cubicBezTo>
                    <a:pt x="0" y="15779"/>
                    <a:pt x="15779" y="0"/>
                    <a:pt x="35244" y="0"/>
                  </a:cubicBezTo>
                  <a:lnTo>
                    <a:pt x="845868" y="0"/>
                  </a:lnTo>
                  <a:lnTo>
                    <a:pt x="845868" y="845868"/>
                  </a:lnTo>
                  <a:lnTo>
                    <a:pt x="35244" y="845868"/>
                  </a:lnTo>
                  <a:cubicBezTo>
                    <a:pt x="15779" y="845868"/>
                    <a:pt x="0" y="830089"/>
                    <a:pt x="0" y="810624"/>
                  </a:cubicBezTo>
                  <a:lnTo>
                    <a:pt x="0" y="35244"/>
                  </a:lnTo>
                  <a:close/>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26" name="Rounded Rectangle 19">
              <a:extLst>
                <a:ext uri="{FF2B5EF4-FFF2-40B4-BE49-F238E27FC236}">
                  <a16:creationId xmlns:a16="http://schemas.microsoft.com/office/drawing/2014/main" id="{9CC6D0FC-AC1F-DF06-23C9-F8DDE9042D1B}"/>
                </a:ext>
              </a:extLst>
            </p:cNvPr>
            <p:cNvSpPr/>
            <p:nvPr/>
          </p:nvSpPr>
          <p:spPr>
            <a:xfrm>
              <a:off x="6643595" y="2311027"/>
              <a:ext cx="547311" cy="1292962"/>
            </a:xfrm>
            <a:custGeom>
              <a:avLst/>
              <a:gdLst/>
              <a:ahLst/>
              <a:cxnLst/>
              <a:rect l="0" t="0" r="0" b="0"/>
              <a:pathLst>
                <a:path w="547311" h="1292962">
                  <a:moveTo>
                    <a:pt x="0" y="226579"/>
                  </a:moveTo>
                  <a:lnTo>
                    <a:pt x="0" y="23958"/>
                  </a:lnTo>
                  <a:cubicBezTo>
                    <a:pt x="0" y="7441"/>
                    <a:pt x="20681" y="0"/>
                    <a:pt x="31204" y="12730"/>
                  </a:cubicBezTo>
                  <a:lnTo>
                    <a:pt x="536538" y="624025"/>
                  </a:lnTo>
                  <a:cubicBezTo>
                    <a:pt x="547311" y="637057"/>
                    <a:pt x="547311" y="655904"/>
                    <a:pt x="536538" y="668936"/>
                  </a:cubicBezTo>
                  <a:lnTo>
                    <a:pt x="31204" y="1280232"/>
                  </a:lnTo>
                  <a:cubicBezTo>
                    <a:pt x="20680" y="1292962"/>
                    <a:pt x="0" y="1285520"/>
                    <a:pt x="0" y="1269004"/>
                  </a:cubicBezTo>
                  <a:lnTo>
                    <a:pt x="0" y="1072448"/>
                  </a:lnTo>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DDE9A9CA-7E85-14BA-DCFD-CC0D9A958F1B}"/>
              </a:ext>
            </a:extLst>
          </p:cNvPr>
          <p:cNvSpPr txBox="1"/>
          <p:nvPr/>
        </p:nvSpPr>
        <p:spPr>
          <a:xfrm>
            <a:off x="7916810" y="2313681"/>
            <a:ext cx="1596592" cy="738664"/>
          </a:xfrm>
          <a:prstGeom prst="rect">
            <a:avLst/>
          </a:prstGeom>
          <a:noFill/>
          <a:ln>
            <a:noFill/>
          </a:ln>
        </p:spPr>
        <p:txBody>
          <a:bodyPr wrap="none" lIns="0" tIns="0" rIns="0" bIns="0" anchor="t">
            <a:spAutoFit/>
          </a:bodyPr>
          <a:lstStyle/>
          <a:p>
            <a:pPr algn="ctr"/>
            <a:r>
              <a:rPr sz="1600" b="0">
                <a:solidFill>
                  <a:srgbClr val="484848"/>
                </a:solidFill>
                <a:latin typeface="Arial" panose="020B0604020202020204" pitchFamily="34" charset="0"/>
                <a:cs typeface="Arial" panose="020B0604020202020204" pitchFamily="34" charset="0"/>
              </a:rPr>
              <a:t>Enables robots to
perform complex
tasks efficiently</a:t>
            </a:r>
          </a:p>
        </p:txBody>
      </p:sp>
      <p:sp>
        <p:nvSpPr>
          <p:cNvPr id="28" name="TextBox 27">
            <a:extLst>
              <a:ext uri="{FF2B5EF4-FFF2-40B4-BE49-F238E27FC236}">
                <a16:creationId xmlns:a16="http://schemas.microsoft.com/office/drawing/2014/main" id="{0BAD63A4-C46F-6C45-1C53-206BB151ED9B}"/>
              </a:ext>
            </a:extLst>
          </p:cNvPr>
          <p:cNvSpPr txBox="1"/>
          <p:nvPr/>
        </p:nvSpPr>
        <p:spPr>
          <a:xfrm>
            <a:off x="1770630" y="3942381"/>
            <a:ext cx="1104470" cy="246221"/>
          </a:xfrm>
          <a:prstGeom prst="rect">
            <a:avLst/>
          </a:prstGeom>
          <a:noFill/>
          <a:ln>
            <a:noFill/>
          </a:ln>
        </p:spPr>
        <p:txBody>
          <a:bodyPr wrap="none" lIns="0" tIns="0" rIns="0" bIns="0" anchor="t">
            <a:spAutoFit/>
          </a:bodyPr>
          <a:lstStyle/>
          <a:p>
            <a:pPr algn="ctr"/>
            <a:r>
              <a:rPr sz="1600" b="1">
                <a:solidFill>
                  <a:srgbClr val="484848"/>
                </a:solidFill>
                <a:latin typeface="Arial" panose="020B0604020202020204" pitchFamily="34" charset="0"/>
                <a:cs typeface="Arial" panose="020B0604020202020204" pitchFamily="34" charset="0"/>
              </a:rPr>
              <a:t>Data Focus</a:t>
            </a:r>
          </a:p>
        </p:txBody>
      </p:sp>
      <p:sp>
        <p:nvSpPr>
          <p:cNvPr id="29" name="TextBox 28">
            <a:extLst>
              <a:ext uri="{FF2B5EF4-FFF2-40B4-BE49-F238E27FC236}">
                <a16:creationId xmlns:a16="http://schemas.microsoft.com/office/drawing/2014/main" id="{F5D2A3A8-B41D-592C-A3E9-FF458F897679}"/>
              </a:ext>
            </a:extLst>
          </p:cNvPr>
          <p:cNvSpPr txBox="1"/>
          <p:nvPr/>
        </p:nvSpPr>
        <p:spPr>
          <a:xfrm>
            <a:off x="9470731" y="3952522"/>
            <a:ext cx="1492396" cy="246221"/>
          </a:xfrm>
          <a:prstGeom prst="rect">
            <a:avLst/>
          </a:prstGeom>
          <a:noFill/>
          <a:ln>
            <a:noFill/>
          </a:ln>
        </p:spPr>
        <p:txBody>
          <a:bodyPr wrap="none" lIns="0" tIns="0" rIns="0" bIns="0" anchor="t">
            <a:spAutoFit/>
          </a:bodyPr>
          <a:lstStyle/>
          <a:p>
            <a:pPr algn="ctr"/>
            <a:r>
              <a:rPr sz="1600" b="1">
                <a:solidFill>
                  <a:srgbClr val="484848"/>
                </a:solidFill>
                <a:latin typeface="Arial" panose="020B0604020202020204" pitchFamily="34" charset="0"/>
                <a:cs typeface="Arial" panose="020B0604020202020204" pitchFamily="34" charset="0"/>
              </a:rPr>
              <a:t>Physical Focus</a:t>
            </a:r>
          </a:p>
        </p:txBody>
      </p:sp>
      <p:sp>
        <p:nvSpPr>
          <p:cNvPr id="30" name="TextBox 29">
            <a:extLst>
              <a:ext uri="{FF2B5EF4-FFF2-40B4-BE49-F238E27FC236}">
                <a16:creationId xmlns:a16="http://schemas.microsoft.com/office/drawing/2014/main" id="{02BF4508-6135-0C4B-FD7B-9F5274005C30}"/>
              </a:ext>
            </a:extLst>
          </p:cNvPr>
          <p:cNvSpPr txBox="1"/>
          <p:nvPr/>
        </p:nvSpPr>
        <p:spPr>
          <a:xfrm>
            <a:off x="5422415" y="2267541"/>
            <a:ext cx="1721625" cy="738664"/>
          </a:xfrm>
          <a:prstGeom prst="rect">
            <a:avLst/>
          </a:prstGeom>
          <a:noFill/>
          <a:ln>
            <a:noFill/>
          </a:ln>
        </p:spPr>
        <p:txBody>
          <a:bodyPr wrap="none" lIns="0" tIns="0" rIns="0" bIns="0" anchor="t">
            <a:spAutoFit/>
          </a:bodyPr>
          <a:lstStyle/>
          <a:p>
            <a:pPr algn="ctr"/>
            <a:r>
              <a:rPr sz="1600" b="0">
                <a:solidFill>
                  <a:srgbClr val="484848"/>
                </a:solidFill>
                <a:latin typeface="Arial" panose="020B0604020202020204" pitchFamily="34" charset="0"/>
                <a:cs typeface="Arial" panose="020B0604020202020204" pitchFamily="34" charset="0"/>
              </a:rPr>
              <a:t>Monitors and
simulates physical
objects in real-time</a:t>
            </a:r>
          </a:p>
        </p:txBody>
      </p:sp>
      <p:sp>
        <p:nvSpPr>
          <p:cNvPr id="32" name="TextBox 31">
            <a:extLst>
              <a:ext uri="{FF2B5EF4-FFF2-40B4-BE49-F238E27FC236}">
                <a16:creationId xmlns:a16="http://schemas.microsoft.com/office/drawing/2014/main" id="{7E34252B-D92A-D89A-EBB6-06F3143A91CA}"/>
              </a:ext>
            </a:extLst>
          </p:cNvPr>
          <p:cNvSpPr txBox="1"/>
          <p:nvPr/>
        </p:nvSpPr>
        <p:spPr>
          <a:xfrm>
            <a:off x="7920234" y="1997645"/>
            <a:ext cx="1551708" cy="276999"/>
          </a:xfrm>
          <a:prstGeom prst="rect">
            <a:avLst/>
          </a:prstGeom>
          <a:noFill/>
          <a:ln>
            <a:noFill/>
          </a:ln>
        </p:spPr>
        <p:txBody>
          <a:bodyPr wrap="none" lIns="0" tIns="0" rIns="0" bIns="0" anchor="t">
            <a:spAutoFit/>
          </a:bodyPr>
          <a:lstStyle/>
          <a:p>
            <a:pPr algn="ctr"/>
            <a:r>
              <a:rPr b="1">
                <a:solidFill>
                  <a:srgbClr val="484848"/>
                </a:solidFill>
                <a:latin typeface="Arial" panose="020B0604020202020204" pitchFamily="34" charset="0"/>
                <a:cs typeface="Arial" panose="020B0604020202020204" pitchFamily="34" charset="0"/>
              </a:rPr>
              <a:t>AI in Robotics</a:t>
            </a:r>
          </a:p>
        </p:txBody>
      </p:sp>
      <p:sp>
        <p:nvSpPr>
          <p:cNvPr id="33" name="TextBox 32">
            <a:extLst>
              <a:ext uri="{FF2B5EF4-FFF2-40B4-BE49-F238E27FC236}">
                <a16:creationId xmlns:a16="http://schemas.microsoft.com/office/drawing/2014/main" id="{B18958FE-E98E-9B05-AA84-FCE23A475D45}"/>
              </a:ext>
            </a:extLst>
          </p:cNvPr>
          <p:cNvSpPr txBox="1"/>
          <p:nvPr/>
        </p:nvSpPr>
        <p:spPr>
          <a:xfrm>
            <a:off x="5667072" y="1982222"/>
            <a:ext cx="1278107" cy="276999"/>
          </a:xfrm>
          <a:prstGeom prst="rect">
            <a:avLst/>
          </a:prstGeom>
          <a:noFill/>
          <a:ln>
            <a:noFill/>
          </a:ln>
        </p:spPr>
        <p:txBody>
          <a:bodyPr wrap="none" lIns="0" tIns="0" rIns="0" bIns="0" anchor="t">
            <a:spAutoFit/>
          </a:bodyPr>
          <a:lstStyle/>
          <a:p>
            <a:pPr algn="ctr"/>
            <a:r>
              <a:rPr b="1">
                <a:solidFill>
                  <a:srgbClr val="484848"/>
                </a:solidFill>
                <a:latin typeface="Arial" panose="020B0604020202020204" pitchFamily="34" charset="0"/>
                <a:cs typeface="Arial" panose="020B0604020202020204" pitchFamily="34" charset="0"/>
              </a:rPr>
              <a:t>Digital Twin</a:t>
            </a:r>
          </a:p>
        </p:txBody>
      </p:sp>
      <p:sp>
        <p:nvSpPr>
          <p:cNvPr id="34" name="TextBox 33">
            <a:extLst>
              <a:ext uri="{FF2B5EF4-FFF2-40B4-BE49-F238E27FC236}">
                <a16:creationId xmlns:a16="http://schemas.microsoft.com/office/drawing/2014/main" id="{DBE0F375-B750-8D1B-9ADC-351729B5854A}"/>
              </a:ext>
            </a:extLst>
          </p:cNvPr>
          <p:cNvSpPr txBox="1"/>
          <p:nvPr/>
        </p:nvSpPr>
        <p:spPr>
          <a:xfrm>
            <a:off x="3275398" y="5603943"/>
            <a:ext cx="1846659" cy="492443"/>
          </a:xfrm>
          <a:prstGeom prst="rect">
            <a:avLst/>
          </a:prstGeom>
          <a:noFill/>
          <a:ln>
            <a:noFill/>
          </a:ln>
        </p:spPr>
        <p:txBody>
          <a:bodyPr wrap="none" lIns="0" tIns="0" rIns="0" bIns="0" anchor="t">
            <a:spAutoFit/>
          </a:bodyPr>
          <a:lstStyle/>
          <a:p>
            <a:pPr algn="ctr"/>
            <a:r>
              <a:rPr sz="1600" b="0">
                <a:solidFill>
                  <a:srgbClr val="484848"/>
                </a:solidFill>
                <a:latin typeface="Arial" panose="020B0604020202020204" pitchFamily="34" charset="0"/>
                <a:cs typeface="Arial" panose="020B0604020202020204" pitchFamily="34" charset="0"/>
              </a:rPr>
              <a:t>Provides insights for
informed choices</a:t>
            </a:r>
          </a:p>
        </p:txBody>
      </p:sp>
      <p:sp>
        <p:nvSpPr>
          <p:cNvPr id="35" name="TextBox 34">
            <a:extLst>
              <a:ext uri="{FF2B5EF4-FFF2-40B4-BE49-F238E27FC236}">
                <a16:creationId xmlns:a16="http://schemas.microsoft.com/office/drawing/2014/main" id="{5BEB3BC2-67D4-9372-B905-816B35B6B21F}"/>
              </a:ext>
            </a:extLst>
          </p:cNvPr>
          <p:cNvSpPr txBox="1"/>
          <p:nvPr/>
        </p:nvSpPr>
        <p:spPr>
          <a:xfrm>
            <a:off x="2945420" y="4898808"/>
            <a:ext cx="2506617" cy="553998"/>
          </a:xfrm>
          <a:prstGeom prst="rect">
            <a:avLst/>
          </a:prstGeom>
          <a:noFill/>
          <a:ln>
            <a:noFill/>
          </a:ln>
        </p:spPr>
        <p:txBody>
          <a:bodyPr wrap="square" lIns="0" tIns="0" rIns="0" bIns="0" anchor="t">
            <a:spAutoFit/>
          </a:bodyPr>
          <a:lstStyle/>
          <a:p>
            <a:pPr algn="ctr"/>
            <a:r>
              <a:rPr b="1">
                <a:solidFill>
                  <a:srgbClr val="484848"/>
                </a:solidFill>
                <a:latin typeface="Arial" panose="020B0604020202020204" pitchFamily="34" charset="0"/>
                <a:cs typeface="Arial" panose="020B0604020202020204" pitchFamily="34" charset="0"/>
              </a:rPr>
              <a:t>Decision</a:t>
            </a:r>
            <a:r>
              <a:rPr lang="en-US" b="1">
                <a:solidFill>
                  <a:srgbClr val="484848"/>
                </a:solidFill>
                <a:latin typeface="Arial" panose="020B0604020202020204" pitchFamily="34" charset="0"/>
                <a:cs typeface="Arial" panose="020B0604020202020204" pitchFamily="34" charset="0"/>
              </a:rPr>
              <a:t> </a:t>
            </a:r>
            <a:r>
              <a:rPr b="1">
                <a:solidFill>
                  <a:srgbClr val="484848"/>
                </a:solidFill>
                <a:latin typeface="Arial" panose="020B0604020202020204" pitchFamily="34" charset="0"/>
                <a:cs typeface="Arial" panose="020B0604020202020204" pitchFamily="34" charset="0"/>
              </a:rPr>
              <a:t>Support</a:t>
            </a:r>
            <a:r>
              <a:rPr lang="en-US" b="1">
                <a:solidFill>
                  <a:srgbClr val="484848"/>
                </a:solidFill>
                <a:latin typeface="Arial" panose="020B0604020202020204" pitchFamily="34" charset="0"/>
                <a:cs typeface="Arial" panose="020B0604020202020204" pitchFamily="34" charset="0"/>
              </a:rPr>
              <a:t> </a:t>
            </a:r>
            <a:r>
              <a:rPr b="1">
                <a:solidFill>
                  <a:srgbClr val="484848"/>
                </a:solidFill>
                <a:latin typeface="Arial" panose="020B0604020202020204" pitchFamily="34" charset="0"/>
                <a:cs typeface="Arial" panose="020B0604020202020204" pitchFamily="34" charset="0"/>
              </a:rPr>
              <a:t>Systems</a:t>
            </a:r>
          </a:p>
        </p:txBody>
      </p:sp>
      <p:sp>
        <p:nvSpPr>
          <p:cNvPr id="36" name="TextBox 35">
            <a:extLst>
              <a:ext uri="{FF2B5EF4-FFF2-40B4-BE49-F238E27FC236}">
                <a16:creationId xmlns:a16="http://schemas.microsoft.com/office/drawing/2014/main" id="{ACBD62FD-06A6-8F58-E2C1-5A155082CB9B}"/>
              </a:ext>
            </a:extLst>
          </p:cNvPr>
          <p:cNvSpPr txBox="1"/>
          <p:nvPr/>
        </p:nvSpPr>
        <p:spPr>
          <a:xfrm>
            <a:off x="5798729" y="5025133"/>
            <a:ext cx="1209690" cy="276999"/>
          </a:xfrm>
          <a:prstGeom prst="rect">
            <a:avLst/>
          </a:prstGeom>
          <a:noFill/>
          <a:ln>
            <a:noFill/>
          </a:ln>
        </p:spPr>
        <p:txBody>
          <a:bodyPr wrap="none" lIns="0" tIns="0" rIns="0" bIns="0" anchor="t">
            <a:spAutoFit/>
          </a:bodyPr>
          <a:lstStyle/>
          <a:p>
            <a:pPr algn="ctr"/>
            <a:r>
              <a:rPr b="1">
                <a:solidFill>
                  <a:srgbClr val="484848"/>
                </a:solidFill>
                <a:latin typeface="Arial" panose="020B0604020202020204" pitchFamily="34" charset="0"/>
                <a:cs typeface="Arial" panose="020B0604020202020204" pitchFamily="34" charset="0"/>
              </a:rPr>
              <a:t>Ambient AI</a:t>
            </a:r>
          </a:p>
        </p:txBody>
      </p:sp>
      <p:sp>
        <p:nvSpPr>
          <p:cNvPr id="37" name="TextBox 36">
            <a:extLst>
              <a:ext uri="{FF2B5EF4-FFF2-40B4-BE49-F238E27FC236}">
                <a16:creationId xmlns:a16="http://schemas.microsoft.com/office/drawing/2014/main" id="{04AB915C-E008-9880-86FE-3E04A64DFAC4}"/>
              </a:ext>
            </a:extLst>
          </p:cNvPr>
          <p:cNvSpPr txBox="1"/>
          <p:nvPr/>
        </p:nvSpPr>
        <p:spPr>
          <a:xfrm>
            <a:off x="7846374" y="5025132"/>
            <a:ext cx="2154439" cy="276999"/>
          </a:xfrm>
          <a:prstGeom prst="rect">
            <a:avLst/>
          </a:prstGeom>
          <a:noFill/>
          <a:ln>
            <a:noFill/>
          </a:ln>
        </p:spPr>
        <p:txBody>
          <a:bodyPr wrap="square" lIns="0" tIns="0" rIns="0" bIns="0" anchor="t">
            <a:spAutoFit/>
          </a:bodyPr>
          <a:lstStyle/>
          <a:p>
            <a:pPr algn="ctr"/>
            <a:r>
              <a:rPr b="1">
                <a:solidFill>
                  <a:srgbClr val="484848"/>
                </a:solidFill>
                <a:latin typeface="Arial" panose="020B0604020202020204" pitchFamily="34" charset="0"/>
                <a:cs typeface="Arial" panose="020B0604020202020204" pitchFamily="34" charset="0"/>
              </a:rPr>
              <a:t>Predictive</a:t>
            </a:r>
            <a:r>
              <a:rPr lang="en-US" b="1">
                <a:solidFill>
                  <a:srgbClr val="484848"/>
                </a:solidFill>
                <a:latin typeface="Arial" panose="020B0604020202020204" pitchFamily="34" charset="0"/>
                <a:cs typeface="Arial" panose="020B0604020202020204" pitchFamily="34" charset="0"/>
              </a:rPr>
              <a:t> </a:t>
            </a:r>
            <a:r>
              <a:rPr b="1">
                <a:solidFill>
                  <a:srgbClr val="484848"/>
                </a:solidFill>
                <a:latin typeface="Arial" panose="020B0604020202020204" pitchFamily="34" charset="0"/>
                <a:cs typeface="Arial" panose="020B0604020202020204" pitchFamily="34" charset="0"/>
              </a:rPr>
              <a:t>Analysis</a:t>
            </a:r>
          </a:p>
        </p:txBody>
      </p:sp>
      <p:sp>
        <p:nvSpPr>
          <p:cNvPr id="38" name="TextBox 37">
            <a:extLst>
              <a:ext uri="{FF2B5EF4-FFF2-40B4-BE49-F238E27FC236}">
                <a16:creationId xmlns:a16="http://schemas.microsoft.com/office/drawing/2014/main" id="{B9EC849B-03D7-E695-B1BA-2B88863E7ACF}"/>
              </a:ext>
            </a:extLst>
          </p:cNvPr>
          <p:cNvSpPr txBox="1"/>
          <p:nvPr/>
        </p:nvSpPr>
        <p:spPr>
          <a:xfrm>
            <a:off x="5480245" y="5386026"/>
            <a:ext cx="1846659" cy="984885"/>
          </a:xfrm>
          <a:prstGeom prst="rect">
            <a:avLst/>
          </a:prstGeom>
          <a:noFill/>
          <a:ln>
            <a:noFill/>
          </a:ln>
        </p:spPr>
        <p:txBody>
          <a:bodyPr wrap="square" lIns="0" tIns="0" rIns="0" bIns="0" anchor="t">
            <a:spAutoFit/>
          </a:bodyPr>
          <a:lstStyle/>
          <a:p>
            <a:pPr algn="ctr"/>
            <a:r>
              <a:rPr sz="1600" b="0">
                <a:solidFill>
                  <a:srgbClr val="484848"/>
                </a:solidFill>
                <a:latin typeface="Arial" panose="020B0604020202020204" pitchFamily="34" charset="0"/>
                <a:cs typeface="Arial" panose="020B0604020202020204" pitchFamily="34" charset="0"/>
              </a:rPr>
              <a:t>Enhances user
experiences
seamlessly in
environments</a:t>
            </a:r>
          </a:p>
        </p:txBody>
      </p:sp>
      <p:sp>
        <p:nvSpPr>
          <p:cNvPr id="39" name="TextBox 38">
            <a:extLst>
              <a:ext uri="{FF2B5EF4-FFF2-40B4-BE49-F238E27FC236}">
                <a16:creationId xmlns:a16="http://schemas.microsoft.com/office/drawing/2014/main" id="{05AC6492-2D4B-B19F-7392-F34847114A52}"/>
              </a:ext>
            </a:extLst>
          </p:cNvPr>
          <p:cNvSpPr txBox="1"/>
          <p:nvPr/>
        </p:nvSpPr>
        <p:spPr>
          <a:xfrm>
            <a:off x="7986349" y="5452806"/>
            <a:ext cx="1484381" cy="738664"/>
          </a:xfrm>
          <a:prstGeom prst="rect">
            <a:avLst/>
          </a:prstGeom>
          <a:noFill/>
          <a:ln>
            <a:noFill/>
          </a:ln>
        </p:spPr>
        <p:txBody>
          <a:bodyPr wrap="none" lIns="0" tIns="0" rIns="0" bIns="0" anchor="t">
            <a:spAutoFit/>
          </a:bodyPr>
          <a:lstStyle/>
          <a:p>
            <a:pPr algn="ctr"/>
            <a:r>
              <a:rPr sz="1600" b="0">
                <a:solidFill>
                  <a:srgbClr val="484848"/>
                </a:solidFill>
                <a:latin typeface="Arial" panose="020B0604020202020204" pitchFamily="34" charset="0"/>
                <a:cs typeface="Arial" panose="020B0604020202020204" pitchFamily="34" charset="0"/>
              </a:rPr>
              <a:t>Forecasts future
trends based on
historical data</a:t>
            </a:r>
          </a:p>
        </p:txBody>
      </p:sp>
      <p:grpSp>
        <p:nvGrpSpPr>
          <p:cNvPr id="48" name="Group 47">
            <a:extLst>
              <a:ext uri="{FF2B5EF4-FFF2-40B4-BE49-F238E27FC236}">
                <a16:creationId xmlns:a16="http://schemas.microsoft.com/office/drawing/2014/main" id="{38C0C712-B74B-E85F-38AA-FCE3D99D394C}"/>
              </a:ext>
            </a:extLst>
          </p:cNvPr>
          <p:cNvGrpSpPr/>
          <p:nvPr/>
        </p:nvGrpSpPr>
        <p:grpSpPr>
          <a:xfrm>
            <a:off x="2945420" y="1997644"/>
            <a:ext cx="1827424" cy="1061656"/>
            <a:chOff x="3018780" y="2334600"/>
            <a:chExt cx="1827424" cy="1061656"/>
          </a:xfrm>
        </p:grpSpPr>
        <p:sp>
          <p:nvSpPr>
            <p:cNvPr id="31" name="TextBox 30">
              <a:extLst>
                <a:ext uri="{FF2B5EF4-FFF2-40B4-BE49-F238E27FC236}">
                  <a16:creationId xmlns:a16="http://schemas.microsoft.com/office/drawing/2014/main" id="{3DC8C6D9-E174-BB5E-BF78-25B5AF02E955}"/>
                </a:ext>
              </a:extLst>
            </p:cNvPr>
            <p:cNvSpPr txBox="1"/>
            <p:nvPr/>
          </p:nvSpPr>
          <p:spPr>
            <a:xfrm>
              <a:off x="3018780" y="2657592"/>
              <a:ext cx="1827424" cy="738664"/>
            </a:xfrm>
            <a:prstGeom prst="rect">
              <a:avLst/>
            </a:prstGeom>
            <a:noFill/>
            <a:ln>
              <a:noFill/>
            </a:ln>
          </p:spPr>
          <p:txBody>
            <a:bodyPr wrap="none" lIns="0" tIns="0" rIns="0" bIns="0" anchor="t">
              <a:spAutoFit/>
            </a:bodyPr>
            <a:lstStyle/>
            <a:p>
              <a:pPr algn="ctr"/>
              <a:r>
                <a:rPr sz="1600" b="0">
                  <a:solidFill>
                    <a:srgbClr val="484848"/>
                  </a:solidFill>
                  <a:latin typeface="Arial" panose="020B0604020202020204" pitchFamily="34" charset="0"/>
                  <a:cs typeface="Arial" panose="020B0604020202020204" pitchFamily="34" charset="0"/>
                </a:rPr>
                <a:t>Interprets visual
information from the
world</a:t>
              </a:r>
            </a:p>
          </p:txBody>
        </p:sp>
        <p:sp>
          <p:nvSpPr>
            <p:cNvPr id="40" name="TextBox 39">
              <a:extLst>
                <a:ext uri="{FF2B5EF4-FFF2-40B4-BE49-F238E27FC236}">
                  <a16:creationId xmlns:a16="http://schemas.microsoft.com/office/drawing/2014/main" id="{BE71A249-3495-6A5C-3A65-3DFD44A317D7}"/>
                </a:ext>
              </a:extLst>
            </p:cNvPr>
            <p:cNvSpPr txBox="1"/>
            <p:nvPr/>
          </p:nvSpPr>
          <p:spPr>
            <a:xfrm>
              <a:off x="3018780" y="2334600"/>
              <a:ext cx="1827423" cy="276999"/>
            </a:xfrm>
            <a:prstGeom prst="rect">
              <a:avLst/>
            </a:prstGeom>
            <a:noFill/>
            <a:ln>
              <a:noFill/>
            </a:ln>
          </p:spPr>
          <p:txBody>
            <a:bodyPr wrap="square" lIns="0" tIns="0" rIns="0" bIns="0" anchor="t">
              <a:spAutoFit/>
            </a:bodyPr>
            <a:lstStyle/>
            <a:p>
              <a:pPr algn="ctr"/>
              <a:r>
                <a:rPr b="1">
                  <a:solidFill>
                    <a:srgbClr val="484848"/>
                  </a:solidFill>
                  <a:latin typeface="Arial" panose="020B0604020202020204" pitchFamily="34" charset="0"/>
                  <a:cs typeface="Arial" panose="020B0604020202020204" pitchFamily="34" charset="0"/>
                </a:rPr>
                <a:t>Computer</a:t>
              </a:r>
              <a:r>
                <a:rPr lang="en-US" b="1">
                  <a:solidFill>
                    <a:srgbClr val="484848"/>
                  </a:solidFill>
                  <a:latin typeface="Arial" panose="020B0604020202020204" pitchFamily="34" charset="0"/>
                  <a:cs typeface="Arial" panose="020B0604020202020204" pitchFamily="34" charset="0"/>
                </a:rPr>
                <a:t> </a:t>
              </a:r>
              <a:r>
                <a:rPr b="1">
                  <a:solidFill>
                    <a:srgbClr val="484848"/>
                  </a:solidFill>
                  <a:latin typeface="Arial" panose="020B0604020202020204" pitchFamily="34" charset="0"/>
                  <a:cs typeface="Arial" panose="020B0604020202020204" pitchFamily="34" charset="0"/>
                </a:rPr>
                <a:t>Vision</a:t>
              </a:r>
            </a:p>
          </p:txBody>
        </p:sp>
      </p:grpSp>
      <p:sp>
        <p:nvSpPr>
          <p:cNvPr id="41" name="Rounded Rectangle 36">
            <a:extLst>
              <a:ext uri="{FF2B5EF4-FFF2-40B4-BE49-F238E27FC236}">
                <a16:creationId xmlns:a16="http://schemas.microsoft.com/office/drawing/2014/main" id="{260E48D5-5B5D-CB79-A111-660E0F1F5272}"/>
              </a:ext>
            </a:extLst>
          </p:cNvPr>
          <p:cNvSpPr/>
          <p:nvPr/>
        </p:nvSpPr>
        <p:spPr>
          <a:xfrm>
            <a:off x="3859132" y="3946347"/>
            <a:ext cx="405312" cy="264334"/>
          </a:xfrm>
          <a:custGeom>
            <a:avLst/>
            <a:gdLst/>
            <a:ahLst/>
            <a:cxnLst/>
            <a:rect l="0" t="0" r="0" b="0"/>
            <a:pathLst>
              <a:path w="405312" h="264334">
                <a:moveTo>
                  <a:pt x="0" y="264334"/>
                </a:moveTo>
                <a:lnTo>
                  <a:pt x="405312" y="264334"/>
                </a:lnTo>
                <a:moveTo>
                  <a:pt x="70489" y="264334"/>
                </a:moveTo>
                <a:lnTo>
                  <a:pt x="70489" y="185033"/>
                </a:lnTo>
                <a:cubicBezTo>
                  <a:pt x="70489" y="180167"/>
                  <a:pt x="66544" y="176222"/>
                  <a:pt x="61677" y="176222"/>
                </a:cubicBezTo>
                <a:lnTo>
                  <a:pt x="26433" y="176222"/>
                </a:lnTo>
                <a:cubicBezTo>
                  <a:pt x="21567" y="176222"/>
                  <a:pt x="17622" y="180167"/>
                  <a:pt x="17622" y="185033"/>
                </a:cubicBezTo>
                <a:lnTo>
                  <a:pt x="17622" y="264334"/>
                </a:lnTo>
                <a:moveTo>
                  <a:pt x="176222" y="264334"/>
                </a:moveTo>
                <a:lnTo>
                  <a:pt x="176222" y="96922"/>
                </a:lnTo>
                <a:cubicBezTo>
                  <a:pt x="176222" y="92056"/>
                  <a:pt x="172277" y="88111"/>
                  <a:pt x="167411" y="88111"/>
                </a:cubicBezTo>
                <a:lnTo>
                  <a:pt x="132167" y="88111"/>
                </a:lnTo>
                <a:cubicBezTo>
                  <a:pt x="127300" y="88111"/>
                  <a:pt x="123355" y="92056"/>
                  <a:pt x="123355" y="96922"/>
                </a:cubicBezTo>
                <a:lnTo>
                  <a:pt x="123355" y="264334"/>
                </a:lnTo>
                <a:moveTo>
                  <a:pt x="281956" y="264334"/>
                </a:moveTo>
                <a:lnTo>
                  <a:pt x="281956" y="132167"/>
                </a:lnTo>
                <a:cubicBezTo>
                  <a:pt x="281956" y="127300"/>
                  <a:pt x="278011" y="123355"/>
                  <a:pt x="273145" y="123355"/>
                </a:cubicBezTo>
                <a:lnTo>
                  <a:pt x="237900" y="123355"/>
                </a:lnTo>
                <a:cubicBezTo>
                  <a:pt x="233034" y="123355"/>
                  <a:pt x="229089" y="127300"/>
                  <a:pt x="229089" y="132167"/>
                </a:cubicBezTo>
                <a:lnTo>
                  <a:pt x="229089" y="264334"/>
                </a:lnTo>
                <a:moveTo>
                  <a:pt x="387689" y="264334"/>
                </a:moveTo>
                <a:lnTo>
                  <a:pt x="387689" y="8811"/>
                </a:lnTo>
                <a:cubicBezTo>
                  <a:pt x="387689" y="3944"/>
                  <a:pt x="383745" y="0"/>
                  <a:pt x="378878" y="0"/>
                </a:cubicBezTo>
                <a:lnTo>
                  <a:pt x="343634" y="0"/>
                </a:lnTo>
                <a:cubicBezTo>
                  <a:pt x="338768" y="0"/>
                  <a:pt x="334823" y="3944"/>
                  <a:pt x="334823" y="8811"/>
                </a:cubicBezTo>
                <a:lnTo>
                  <a:pt x="334823" y="264334"/>
                </a:lnTo>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42" name="Rounded Rectangle 37">
            <a:extLst>
              <a:ext uri="{FF2B5EF4-FFF2-40B4-BE49-F238E27FC236}">
                <a16:creationId xmlns:a16="http://schemas.microsoft.com/office/drawing/2014/main" id="{001EAD87-410A-0642-B854-2CE01A79E558}"/>
              </a:ext>
            </a:extLst>
          </p:cNvPr>
          <p:cNvSpPr/>
          <p:nvPr/>
        </p:nvSpPr>
        <p:spPr>
          <a:xfrm>
            <a:off x="4705345" y="3919913"/>
            <a:ext cx="406704" cy="317200"/>
          </a:xfrm>
          <a:custGeom>
            <a:avLst/>
            <a:gdLst/>
            <a:ahLst/>
            <a:cxnLst/>
            <a:rect l="0" t="0" r="0" b="0"/>
            <a:pathLst>
              <a:path w="406704" h="317200">
                <a:moveTo>
                  <a:pt x="141674" y="158600"/>
                </a:moveTo>
                <a:lnTo>
                  <a:pt x="141674" y="158600"/>
                </a:lnTo>
                <a:cubicBezTo>
                  <a:pt x="141674" y="124536"/>
                  <a:pt x="169288" y="96922"/>
                  <a:pt x="203352" y="96922"/>
                </a:cubicBezTo>
                <a:cubicBezTo>
                  <a:pt x="237415" y="96922"/>
                  <a:pt x="265029" y="124536"/>
                  <a:pt x="265029" y="158600"/>
                </a:cubicBezTo>
                <a:cubicBezTo>
                  <a:pt x="265029" y="192664"/>
                  <a:pt x="237415" y="220278"/>
                  <a:pt x="203352" y="220278"/>
                </a:cubicBezTo>
                <a:cubicBezTo>
                  <a:pt x="169288" y="220278"/>
                  <a:pt x="141674" y="192664"/>
                  <a:pt x="141674" y="158600"/>
                </a:cubicBezTo>
                <a:close/>
                <a:moveTo>
                  <a:pt x="203352" y="154194"/>
                </a:moveTo>
                <a:cubicBezTo>
                  <a:pt x="205785" y="154194"/>
                  <a:pt x="207757" y="156167"/>
                  <a:pt x="207757" y="158600"/>
                </a:cubicBezTo>
                <a:cubicBezTo>
                  <a:pt x="207757" y="161033"/>
                  <a:pt x="205785" y="163005"/>
                  <a:pt x="203352" y="163005"/>
                </a:cubicBezTo>
                <a:cubicBezTo>
                  <a:pt x="200918" y="163005"/>
                  <a:pt x="198946" y="161033"/>
                  <a:pt x="198946" y="158600"/>
                </a:cubicBezTo>
                <a:cubicBezTo>
                  <a:pt x="198946" y="156167"/>
                  <a:pt x="200918" y="154194"/>
                  <a:pt x="203352" y="154194"/>
                </a:cubicBezTo>
                <a:moveTo>
                  <a:pt x="273841" y="88111"/>
                </a:moveTo>
                <a:lnTo>
                  <a:pt x="361952" y="0"/>
                </a:lnTo>
                <a:moveTo>
                  <a:pt x="132862" y="88111"/>
                </a:moveTo>
                <a:lnTo>
                  <a:pt x="44751" y="0"/>
                </a:lnTo>
                <a:moveTo>
                  <a:pt x="273841" y="229089"/>
                </a:moveTo>
                <a:lnTo>
                  <a:pt x="361952" y="317200"/>
                </a:lnTo>
                <a:moveTo>
                  <a:pt x="132862" y="229089"/>
                </a:moveTo>
                <a:lnTo>
                  <a:pt x="44751" y="317200"/>
                </a:lnTo>
                <a:moveTo>
                  <a:pt x="403822" y="152820"/>
                </a:moveTo>
                <a:cubicBezTo>
                  <a:pt x="383328" y="129558"/>
                  <a:pt x="301367" y="44055"/>
                  <a:pt x="203352" y="44055"/>
                </a:cubicBezTo>
                <a:cubicBezTo>
                  <a:pt x="105336" y="44055"/>
                  <a:pt x="23375" y="129558"/>
                  <a:pt x="2881" y="152820"/>
                </a:cubicBezTo>
                <a:cubicBezTo>
                  <a:pt x="0" y="156135"/>
                  <a:pt x="0" y="161065"/>
                  <a:pt x="2881" y="164380"/>
                </a:cubicBezTo>
                <a:cubicBezTo>
                  <a:pt x="23375" y="187641"/>
                  <a:pt x="105336" y="273145"/>
                  <a:pt x="203352" y="273145"/>
                </a:cubicBezTo>
                <a:cubicBezTo>
                  <a:pt x="301367" y="273145"/>
                  <a:pt x="383328" y="187641"/>
                  <a:pt x="403822" y="164380"/>
                </a:cubicBezTo>
                <a:cubicBezTo>
                  <a:pt x="406704" y="161065"/>
                  <a:pt x="406704" y="156135"/>
                  <a:pt x="403822" y="152820"/>
                </a:cubicBezTo>
                <a:close/>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43" name="Rounded Rectangle 38">
            <a:extLst>
              <a:ext uri="{FF2B5EF4-FFF2-40B4-BE49-F238E27FC236}">
                <a16:creationId xmlns:a16="http://schemas.microsoft.com/office/drawing/2014/main" id="{CB13078A-04E4-C241-7E58-A25BE043A6D5}"/>
              </a:ext>
            </a:extLst>
          </p:cNvPr>
          <p:cNvSpPr/>
          <p:nvPr/>
        </p:nvSpPr>
        <p:spPr>
          <a:xfrm>
            <a:off x="5543099" y="3867047"/>
            <a:ext cx="409717" cy="409717"/>
          </a:xfrm>
          <a:custGeom>
            <a:avLst/>
            <a:gdLst/>
            <a:ahLst/>
            <a:cxnLst/>
            <a:rect l="0" t="0" r="0" b="0"/>
            <a:pathLst>
              <a:path w="409717" h="409717">
                <a:moveTo>
                  <a:pt x="244068" y="78267"/>
                </a:moveTo>
                <a:cubicBezTo>
                  <a:pt x="270685" y="106660"/>
                  <a:pt x="307950" y="122630"/>
                  <a:pt x="350538" y="122630"/>
                </a:cubicBezTo>
                <a:cubicBezTo>
                  <a:pt x="371833" y="122630"/>
                  <a:pt x="391353" y="119081"/>
                  <a:pt x="409097" y="110208"/>
                </a:cubicBezTo>
                <a:moveTo>
                  <a:pt x="376235" y="51985"/>
                </a:moveTo>
                <a:cubicBezTo>
                  <a:pt x="397382" y="67845"/>
                  <a:pt x="409717" y="92516"/>
                  <a:pt x="409717" y="120712"/>
                </a:cubicBezTo>
                <a:cubicBezTo>
                  <a:pt x="409717" y="170054"/>
                  <a:pt x="370948" y="208823"/>
                  <a:pt x="321606" y="208823"/>
                </a:cubicBezTo>
                <a:cubicBezTo>
                  <a:pt x="272264" y="208823"/>
                  <a:pt x="233495" y="170054"/>
                  <a:pt x="233495" y="120712"/>
                </a:cubicBezTo>
                <a:cubicBezTo>
                  <a:pt x="233495" y="71369"/>
                  <a:pt x="272264" y="32600"/>
                  <a:pt x="321606" y="32600"/>
                </a:cubicBezTo>
                <a:moveTo>
                  <a:pt x="0" y="0"/>
                </a:moveTo>
                <a:moveTo>
                  <a:pt x="289886" y="13214"/>
                </a:moveTo>
                <a:lnTo>
                  <a:pt x="321606" y="32599"/>
                </a:lnTo>
                <a:lnTo>
                  <a:pt x="300459" y="67843"/>
                </a:lnTo>
                <a:moveTo>
                  <a:pt x="180628" y="215872"/>
                </a:moveTo>
                <a:cubicBezTo>
                  <a:pt x="180628" y="245830"/>
                  <a:pt x="157719" y="268739"/>
                  <a:pt x="127761" y="268739"/>
                </a:cubicBezTo>
                <a:cubicBezTo>
                  <a:pt x="97803" y="268739"/>
                  <a:pt x="74894" y="245830"/>
                  <a:pt x="74894" y="215872"/>
                </a:cubicBezTo>
                <a:lnTo>
                  <a:pt x="74894" y="189439"/>
                </a:lnTo>
                <a:cubicBezTo>
                  <a:pt x="74894" y="159481"/>
                  <a:pt x="97803" y="136572"/>
                  <a:pt x="127761" y="136572"/>
                </a:cubicBezTo>
                <a:cubicBezTo>
                  <a:pt x="157719" y="136572"/>
                  <a:pt x="180628" y="159481"/>
                  <a:pt x="180628" y="189439"/>
                </a:cubicBezTo>
                <a:lnTo>
                  <a:pt x="180628" y="215872"/>
                </a:lnTo>
                <a:close/>
                <a:moveTo>
                  <a:pt x="110139" y="265916"/>
                </a:moveTo>
                <a:lnTo>
                  <a:pt x="110139" y="295173"/>
                </a:lnTo>
                <a:cubicBezTo>
                  <a:pt x="110139" y="295173"/>
                  <a:pt x="74894" y="295173"/>
                  <a:pt x="57272" y="312795"/>
                </a:cubicBezTo>
                <a:cubicBezTo>
                  <a:pt x="57272" y="312795"/>
                  <a:pt x="74894" y="365662"/>
                  <a:pt x="118950" y="365662"/>
                </a:cubicBezTo>
                <a:cubicBezTo>
                  <a:pt x="143621" y="365662"/>
                  <a:pt x="150670" y="346277"/>
                  <a:pt x="164768" y="330417"/>
                </a:cubicBezTo>
                <a:lnTo>
                  <a:pt x="164768" y="254215"/>
                </a:lnTo>
                <a:moveTo>
                  <a:pt x="233495" y="303984"/>
                </a:moveTo>
                <a:cubicBezTo>
                  <a:pt x="251117" y="323368"/>
                  <a:pt x="259928" y="348039"/>
                  <a:pt x="259928" y="374473"/>
                </a:cubicBezTo>
                <a:lnTo>
                  <a:pt x="259928" y="409717"/>
                </a:lnTo>
                <a:moveTo>
                  <a:pt x="57272" y="312795"/>
                </a:moveTo>
                <a:cubicBezTo>
                  <a:pt x="57272" y="312795"/>
                  <a:pt x="13216" y="339228"/>
                  <a:pt x="13216" y="409717"/>
                </a:cubicBezTo>
                <a:moveTo>
                  <a:pt x="166529" y="330417"/>
                </a:moveTo>
                <a:cubicBezTo>
                  <a:pt x="201775" y="295173"/>
                  <a:pt x="233495" y="303984"/>
                  <a:pt x="233495" y="303984"/>
                </a:cubicBezTo>
                <a:lnTo>
                  <a:pt x="233495" y="233495"/>
                </a:lnTo>
                <a:moveTo>
                  <a:pt x="127761" y="136572"/>
                </a:moveTo>
                <a:lnTo>
                  <a:pt x="180628" y="136572"/>
                </a:lnTo>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44" name="Rounded Rectangle 39">
            <a:extLst>
              <a:ext uri="{FF2B5EF4-FFF2-40B4-BE49-F238E27FC236}">
                <a16:creationId xmlns:a16="http://schemas.microsoft.com/office/drawing/2014/main" id="{2B772DC1-BA58-54A1-2F6B-8D075115AFFD}"/>
              </a:ext>
            </a:extLst>
          </p:cNvPr>
          <p:cNvSpPr/>
          <p:nvPr/>
        </p:nvSpPr>
        <p:spPr>
          <a:xfrm>
            <a:off x="6403575" y="3875858"/>
            <a:ext cx="393807" cy="405312"/>
          </a:xfrm>
          <a:custGeom>
            <a:avLst/>
            <a:gdLst/>
            <a:ahLst/>
            <a:cxnLst/>
            <a:rect l="0" t="0" r="0" b="0"/>
            <a:pathLst>
              <a:path w="393807" h="405312">
                <a:moveTo>
                  <a:pt x="64692" y="295190"/>
                </a:moveTo>
                <a:cubicBezTo>
                  <a:pt x="64692" y="273292"/>
                  <a:pt x="82444" y="255540"/>
                  <a:pt x="104342" y="255540"/>
                </a:cubicBezTo>
                <a:cubicBezTo>
                  <a:pt x="126240" y="255540"/>
                  <a:pt x="143992" y="273292"/>
                  <a:pt x="143992" y="295190"/>
                </a:cubicBezTo>
                <a:cubicBezTo>
                  <a:pt x="143992" y="317088"/>
                  <a:pt x="126240" y="334840"/>
                  <a:pt x="104342" y="334840"/>
                </a:cubicBezTo>
                <a:cubicBezTo>
                  <a:pt x="82444" y="334840"/>
                  <a:pt x="64692" y="317088"/>
                  <a:pt x="64692" y="295190"/>
                </a:cubicBezTo>
                <a:close/>
                <a:moveTo>
                  <a:pt x="203115" y="326787"/>
                </a:moveTo>
                <a:lnTo>
                  <a:pt x="185299" y="316495"/>
                </a:lnTo>
                <a:cubicBezTo>
                  <a:pt x="188964" y="302528"/>
                  <a:pt x="188964" y="287852"/>
                  <a:pt x="185299" y="273885"/>
                </a:cubicBezTo>
                <a:lnTo>
                  <a:pt x="203115" y="263593"/>
                </a:lnTo>
                <a:cubicBezTo>
                  <a:pt x="207329" y="261160"/>
                  <a:pt x="208773" y="255772"/>
                  <a:pt x="206340" y="251557"/>
                </a:cubicBezTo>
                <a:lnTo>
                  <a:pt x="193123" y="228648"/>
                </a:lnTo>
                <a:cubicBezTo>
                  <a:pt x="190690" y="224434"/>
                  <a:pt x="185301" y="222991"/>
                  <a:pt x="181087" y="225424"/>
                </a:cubicBezTo>
                <a:lnTo>
                  <a:pt x="163271" y="235697"/>
                </a:lnTo>
                <a:cubicBezTo>
                  <a:pt x="153010" y="225544"/>
                  <a:pt x="140299" y="218217"/>
                  <a:pt x="126370" y="214427"/>
                </a:cubicBezTo>
                <a:lnTo>
                  <a:pt x="126370" y="193844"/>
                </a:lnTo>
                <a:cubicBezTo>
                  <a:pt x="126370" y="188978"/>
                  <a:pt x="122425" y="185033"/>
                  <a:pt x="117559" y="185033"/>
                </a:cubicBezTo>
                <a:lnTo>
                  <a:pt x="91125" y="185033"/>
                </a:lnTo>
                <a:cubicBezTo>
                  <a:pt x="86259" y="185033"/>
                  <a:pt x="82314" y="188978"/>
                  <a:pt x="82314" y="193844"/>
                </a:cubicBezTo>
                <a:lnTo>
                  <a:pt x="82314" y="214410"/>
                </a:lnTo>
                <a:cubicBezTo>
                  <a:pt x="68382" y="218209"/>
                  <a:pt x="55670" y="225549"/>
                  <a:pt x="45413" y="235715"/>
                </a:cubicBezTo>
                <a:lnTo>
                  <a:pt x="27685" y="225459"/>
                </a:lnTo>
                <a:cubicBezTo>
                  <a:pt x="23471" y="223026"/>
                  <a:pt x="18082" y="224470"/>
                  <a:pt x="15649" y="228684"/>
                </a:cubicBezTo>
                <a:lnTo>
                  <a:pt x="2433" y="251593"/>
                </a:lnTo>
                <a:cubicBezTo>
                  <a:pt x="0" y="255807"/>
                  <a:pt x="1443" y="261195"/>
                  <a:pt x="5657" y="263629"/>
                </a:cubicBezTo>
                <a:lnTo>
                  <a:pt x="23474" y="273920"/>
                </a:lnTo>
                <a:cubicBezTo>
                  <a:pt x="19808" y="287887"/>
                  <a:pt x="19808" y="302564"/>
                  <a:pt x="23474" y="316531"/>
                </a:cubicBezTo>
                <a:lnTo>
                  <a:pt x="5657" y="326822"/>
                </a:lnTo>
                <a:cubicBezTo>
                  <a:pt x="1443" y="329255"/>
                  <a:pt x="0" y="334644"/>
                  <a:pt x="2433" y="338858"/>
                </a:cubicBezTo>
                <a:lnTo>
                  <a:pt x="15649" y="361767"/>
                </a:lnTo>
                <a:cubicBezTo>
                  <a:pt x="18082" y="365981"/>
                  <a:pt x="23471" y="367425"/>
                  <a:pt x="27685" y="364992"/>
                </a:cubicBezTo>
                <a:lnTo>
                  <a:pt x="45501" y="354718"/>
                </a:lnTo>
                <a:cubicBezTo>
                  <a:pt x="55741" y="364846"/>
                  <a:pt x="68421" y="372160"/>
                  <a:pt x="82314" y="375953"/>
                </a:cubicBezTo>
                <a:lnTo>
                  <a:pt x="82314" y="396501"/>
                </a:lnTo>
                <a:cubicBezTo>
                  <a:pt x="82314" y="401367"/>
                  <a:pt x="86259" y="405312"/>
                  <a:pt x="91125" y="405312"/>
                </a:cubicBezTo>
                <a:lnTo>
                  <a:pt x="117559" y="405312"/>
                </a:lnTo>
                <a:cubicBezTo>
                  <a:pt x="122425" y="405312"/>
                  <a:pt x="126370" y="401367"/>
                  <a:pt x="126370" y="396501"/>
                </a:cubicBezTo>
                <a:lnTo>
                  <a:pt x="126370" y="375953"/>
                </a:lnTo>
                <a:cubicBezTo>
                  <a:pt x="140302" y="372153"/>
                  <a:pt x="153014" y="364814"/>
                  <a:pt x="163271" y="354648"/>
                </a:cubicBezTo>
                <a:lnTo>
                  <a:pt x="181087" y="364921"/>
                </a:lnTo>
                <a:cubicBezTo>
                  <a:pt x="185301" y="367354"/>
                  <a:pt x="190690" y="365911"/>
                  <a:pt x="193123" y="361697"/>
                </a:cubicBezTo>
                <a:lnTo>
                  <a:pt x="206340" y="338788"/>
                </a:lnTo>
                <a:cubicBezTo>
                  <a:pt x="208749" y="334581"/>
                  <a:pt x="207308" y="329219"/>
                  <a:pt x="203115" y="326787"/>
                </a:cubicBezTo>
                <a:close/>
                <a:moveTo>
                  <a:pt x="249726" y="110156"/>
                </a:moveTo>
                <a:cubicBezTo>
                  <a:pt x="249726" y="88258"/>
                  <a:pt x="267478" y="70506"/>
                  <a:pt x="289376" y="70506"/>
                </a:cubicBezTo>
                <a:cubicBezTo>
                  <a:pt x="311274" y="70506"/>
                  <a:pt x="329026" y="88258"/>
                  <a:pt x="329026" y="110156"/>
                </a:cubicBezTo>
                <a:cubicBezTo>
                  <a:pt x="329026" y="132054"/>
                  <a:pt x="311274" y="149806"/>
                  <a:pt x="289376" y="149806"/>
                </a:cubicBezTo>
                <a:cubicBezTo>
                  <a:pt x="267478" y="149806"/>
                  <a:pt x="249726" y="132054"/>
                  <a:pt x="249726" y="110156"/>
                </a:cubicBezTo>
                <a:close/>
                <a:moveTo>
                  <a:pt x="190603" y="78560"/>
                </a:moveTo>
                <a:lnTo>
                  <a:pt x="208419" y="88851"/>
                </a:lnTo>
                <a:cubicBezTo>
                  <a:pt x="204754" y="102818"/>
                  <a:pt x="204754" y="117495"/>
                  <a:pt x="208419" y="131462"/>
                </a:cubicBezTo>
                <a:lnTo>
                  <a:pt x="190603" y="141753"/>
                </a:lnTo>
                <a:cubicBezTo>
                  <a:pt x="186389" y="144186"/>
                  <a:pt x="184945" y="149575"/>
                  <a:pt x="187378" y="153789"/>
                </a:cubicBezTo>
                <a:lnTo>
                  <a:pt x="200595" y="176698"/>
                </a:lnTo>
                <a:cubicBezTo>
                  <a:pt x="203028" y="180912"/>
                  <a:pt x="208417" y="182356"/>
                  <a:pt x="212631" y="179923"/>
                </a:cubicBezTo>
                <a:lnTo>
                  <a:pt x="230447" y="169649"/>
                </a:lnTo>
                <a:cubicBezTo>
                  <a:pt x="240708" y="179802"/>
                  <a:pt x="253420" y="187130"/>
                  <a:pt x="267348" y="190919"/>
                </a:cubicBezTo>
                <a:lnTo>
                  <a:pt x="267348" y="211467"/>
                </a:lnTo>
                <a:cubicBezTo>
                  <a:pt x="267348" y="216333"/>
                  <a:pt x="271293" y="220278"/>
                  <a:pt x="276159" y="220278"/>
                </a:cubicBezTo>
                <a:lnTo>
                  <a:pt x="302593" y="220278"/>
                </a:lnTo>
                <a:cubicBezTo>
                  <a:pt x="307459" y="220278"/>
                  <a:pt x="311404" y="216333"/>
                  <a:pt x="311404" y="211467"/>
                </a:cubicBezTo>
                <a:lnTo>
                  <a:pt x="311404" y="190919"/>
                </a:lnTo>
                <a:cubicBezTo>
                  <a:pt x="325336" y="187119"/>
                  <a:pt x="338048" y="179780"/>
                  <a:pt x="348305" y="169614"/>
                </a:cubicBezTo>
                <a:lnTo>
                  <a:pt x="366121" y="179888"/>
                </a:lnTo>
                <a:cubicBezTo>
                  <a:pt x="370335" y="182321"/>
                  <a:pt x="375724" y="180877"/>
                  <a:pt x="378157" y="176663"/>
                </a:cubicBezTo>
                <a:lnTo>
                  <a:pt x="391374" y="153754"/>
                </a:lnTo>
                <a:cubicBezTo>
                  <a:pt x="393807" y="149540"/>
                  <a:pt x="392363" y="144151"/>
                  <a:pt x="388149" y="141718"/>
                </a:cubicBezTo>
                <a:lnTo>
                  <a:pt x="370333" y="131462"/>
                </a:lnTo>
                <a:cubicBezTo>
                  <a:pt x="373998" y="117495"/>
                  <a:pt x="373998" y="102818"/>
                  <a:pt x="370333" y="88851"/>
                </a:cubicBezTo>
                <a:lnTo>
                  <a:pt x="388149" y="78560"/>
                </a:lnTo>
                <a:cubicBezTo>
                  <a:pt x="392363" y="76126"/>
                  <a:pt x="393807" y="70738"/>
                  <a:pt x="391374" y="66524"/>
                </a:cubicBezTo>
                <a:lnTo>
                  <a:pt x="378157" y="43615"/>
                </a:lnTo>
                <a:cubicBezTo>
                  <a:pt x="375724" y="39401"/>
                  <a:pt x="370335" y="37957"/>
                  <a:pt x="366121" y="40390"/>
                </a:cubicBezTo>
                <a:lnTo>
                  <a:pt x="348305" y="50664"/>
                </a:lnTo>
                <a:cubicBezTo>
                  <a:pt x="338044" y="40510"/>
                  <a:pt x="325332" y="33183"/>
                  <a:pt x="311404" y="29393"/>
                </a:cubicBezTo>
                <a:lnTo>
                  <a:pt x="311404" y="8811"/>
                </a:lnTo>
                <a:cubicBezTo>
                  <a:pt x="311404" y="3944"/>
                  <a:pt x="307459" y="0"/>
                  <a:pt x="302593" y="0"/>
                </a:cubicBezTo>
                <a:lnTo>
                  <a:pt x="276159" y="0"/>
                </a:lnTo>
                <a:cubicBezTo>
                  <a:pt x="271293" y="0"/>
                  <a:pt x="267348" y="3944"/>
                  <a:pt x="267348" y="8811"/>
                </a:cubicBezTo>
                <a:lnTo>
                  <a:pt x="267348" y="29393"/>
                </a:lnTo>
                <a:cubicBezTo>
                  <a:pt x="253416" y="33193"/>
                  <a:pt x="240704" y="40533"/>
                  <a:pt x="230447" y="50699"/>
                </a:cubicBezTo>
                <a:lnTo>
                  <a:pt x="212719" y="40425"/>
                </a:lnTo>
                <a:cubicBezTo>
                  <a:pt x="208505" y="37992"/>
                  <a:pt x="203116" y="39436"/>
                  <a:pt x="200683" y="43650"/>
                </a:cubicBezTo>
                <a:lnTo>
                  <a:pt x="187466" y="66559"/>
                </a:lnTo>
                <a:cubicBezTo>
                  <a:pt x="185042" y="70742"/>
                  <a:pt x="186442" y="76097"/>
                  <a:pt x="190603" y="78560"/>
                </a:cubicBezTo>
                <a:close/>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45" name="Rounded Rectangle 40">
            <a:extLst>
              <a:ext uri="{FF2B5EF4-FFF2-40B4-BE49-F238E27FC236}">
                <a16:creationId xmlns:a16="http://schemas.microsoft.com/office/drawing/2014/main" id="{3447AFBD-C769-BE56-3C14-4AC720111484}"/>
              </a:ext>
            </a:extLst>
          </p:cNvPr>
          <p:cNvSpPr/>
          <p:nvPr/>
        </p:nvSpPr>
        <p:spPr>
          <a:xfrm>
            <a:off x="7243718" y="3875858"/>
            <a:ext cx="405312" cy="405312"/>
          </a:xfrm>
          <a:custGeom>
            <a:avLst/>
            <a:gdLst/>
            <a:ahLst/>
            <a:cxnLst/>
            <a:rect l="0" t="0" r="0" b="0"/>
            <a:pathLst>
              <a:path w="405312" h="405312">
                <a:moveTo>
                  <a:pt x="0" y="202656"/>
                </a:moveTo>
                <a:cubicBezTo>
                  <a:pt x="0" y="314579"/>
                  <a:pt x="90732" y="405312"/>
                  <a:pt x="202656" y="405312"/>
                </a:cubicBezTo>
                <a:cubicBezTo>
                  <a:pt x="314579" y="405312"/>
                  <a:pt x="405312" y="314579"/>
                  <a:pt x="405312" y="202656"/>
                </a:cubicBezTo>
                <a:cubicBezTo>
                  <a:pt x="405312" y="90732"/>
                  <a:pt x="314579" y="0"/>
                  <a:pt x="202656" y="0"/>
                </a:cubicBezTo>
                <a:cubicBezTo>
                  <a:pt x="90732" y="0"/>
                  <a:pt x="0" y="90732"/>
                  <a:pt x="0" y="202656"/>
                </a:cubicBezTo>
                <a:close/>
                <a:moveTo>
                  <a:pt x="317200" y="299578"/>
                </a:moveTo>
                <a:lnTo>
                  <a:pt x="88111" y="299578"/>
                </a:lnTo>
                <a:lnTo>
                  <a:pt x="88111" y="123355"/>
                </a:lnTo>
                <a:moveTo>
                  <a:pt x="317130" y="149789"/>
                </a:moveTo>
                <a:lnTo>
                  <a:pt x="264263" y="157349"/>
                </a:lnTo>
                <a:cubicBezTo>
                  <a:pt x="258762" y="158137"/>
                  <a:pt x="253955" y="161475"/>
                  <a:pt x="251293" y="166354"/>
                </a:cubicBezTo>
                <a:lnTo>
                  <a:pt x="211396" y="239662"/>
                </a:lnTo>
                <a:cubicBezTo>
                  <a:pt x="210102" y="243668"/>
                  <a:pt x="206450" y="246445"/>
                  <a:pt x="202244" y="246621"/>
                </a:cubicBezTo>
                <a:cubicBezTo>
                  <a:pt x="198038" y="246798"/>
                  <a:pt x="194167" y="244338"/>
                  <a:pt x="192540" y="240455"/>
                </a:cubicBezTo>
                <a:lnTo>
                  <a:pt x="158847" y="189915"/>
                </a:lnTo>
                <a:cubicBezTo>
                  <a:pt x="153711" y="182197"/>
                  <a:pt x="143474" y="179779"/>
                  <a:pt x="135427" y="184381"/>
                </a:cubicBezTo>
                <a:lnTo>
                  <a:pt x="88040" y="211467"/>
                </a:lnTo>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sp>
        <p:nvSpPr>
          <p:cNvPr id="46" name="Rounded Rectangle 41">
            <a:extLst>
              <a:ext uri="{FF2B5EF4-FFF2-40B4-BE49-F238E27FC236}">
                <a16:creationId xmlns:a16="http://schemas.microsoft.com/office/drawing/2014/main" id="{CA6B90E9-EF4E-8AC8-D815-6A81F4EF46C3}"/>
              </a:ext>
            </a:extLst>
          </p:cNvPr>
          <p:cNvSpPr/>
          <p:nvPr/>
        </p:nvSpPr>
        <p:spPr>
          <a:xfrm>
            <a:off x="8095174" y="3883004"/>
            <a:ext cx="393998" cy="391028"/>
          </a:xfrm>
          <a:custGeom>
            <a:avLst/>
            <a:gdLst/>
            <a:ahLst/>
            <a:cxnLst/>
            <a:rect l="0" t="0" r="0" b="0"/>
            <a:pathLst>
              <a:path w="393998" h="391028">
                <a:moveTo>
                  <a:pt x="157543" y="315288"/>
                </a:moveTo>
                <a:lnTo>
                  <a:pt x="65378" y="249028"/>
                </a:lnTo>
                <a:moveTo>
                  <a:pt x="109698" y="198558"/>
                </a:moveTo>
                <a:lnTo>
                  <a:pt x="185456" y="254720"/>
                </a:lnTo>
                <a:moveTo>
                  <a:pt x="0" y="193465"/>
                </a:moveTo>
                <a:cubicBezTo>
                  <a:pt x="0" y="223821"/>
                  <a:pt x="24608" y="248429"/>
                  <a:pt x="54963" y="248429"/>
                </a:cubicBezTo>
                <a:cubicBezTo>
                  <a:pt x="85319" y="248429"/>
                  <a:pt x="109927" y="223821"/>
                  <a:pt x="109927" y="193465"/>
                </a:cubicBezTo>
                <a:cubicBezTo>
                  <a:pt x="109927" y="163109"/>
                  <a:pt x="85319" y="138501"/>
                  <a:pt x="54963" y="138501"/>
                </a:cubicBezTo>
                <a:cubicBezTo>
                  <a:pt x="24608" y="138501"/>
                  <a:pt x="0" y="163109"/>
                  <a:pt x="0" y="193465"/>
                </a:cubicBezTo>
                <a:moveTo>
                  <a:pt x="105310" y="171420"/>
                </a:moveTo>
                <a:lnTo>
                  <a:pt x="187571" y="91309"/>
                </a:lnTo>
                <a:moveTo>
                  <a:pt x="162318" y="33543"/>
                </a:moveTo>
                <a:lnTo>
                  <a:pt x="51650" y="138607"/>
                </a:lnTo>
                <a:moveTo>
                  <a:pt x="160697" y="48134"/>
                </a:moveTo>
                <a:cubicBezTo>
                  <a:pt x="160692" y="74717"/>
                  <a:pt x="182241" y="96269"/>
                  <a:pt x="208823" y="96269"/>
                </a:cubicBezTo>
                <a:cubicBezTo>
                  <a:pt x="235406" y="96269"/>
                  <a:pt x="256954" y="74717"/>
                  <a:pt x="256950" y="48134"/>
                </a:cubicBezTo>
                <a:cubicBezTo>
                  <a:pt x="256954" y="21551"/>
                  <a:pt x="235406" y="0"/>
                  <a:pt x="208823" y="0"/>
                </a:cubicBezTo>
                <a:cubicBezTo>
                  <a:pt x="182241" y="0"/>
                  <a:pt x="160692" y="21551"/>
                  <a:pt x="160697" y="48134"/>
                </a:cubicBezTo>
                <a:moveTo>
                  <a:pt x="253390" y="66320"/>
                </a:moveTo>
                <a:lnTo>
                  <a:pt x="296988" y="110922"/>
                </a:lnTo>
                <a:cubicBezTo>
                  <a:pt x="306070" y="120199"/>
                  <a:pt x="306272" y="134972"/>
                  <a:pt x="297446" y="144493"/>
                </a:cubicBezTo>
                <a:lnTo>
                  <a:pt x="297446" y="144493"/>
                </a:lnTo>
                <a:cubicBezTo>
                  <a:pt x="292913" y="149373"/>
                  <a:pt x="286578" y="152183"/>
                  <a:pt x="279918" y="152266"/>
                </a:cubicBezTo>
                <a:cubicBezTo>
                  <a:pt x="273258" y="152349"/>
                  <a:pt x="266855" y="149699"/>
                  <a:pt x="262201" y="144933"/>
                </a:cubicBezTo>
                <a:lnTo>
                  <a:pt x="214269" y="95961"/>
                </a:lnTo>
                <a:moveTo>
                  <a:pt x="4599" y="391028"/>
                </a:moveTo>
                <a:lnTo>
                  <a:pt x="392289" y="391028"/>
                </a:lnTo>
                <a:moveTo>
                  <a:pt x="157543" y="348277"/>
                </a:moveTo>
                <a:lnTo>
                  <a:pt x="157543" y="300309"/>
                </a:lnTo>
                <a:cubicBezTo>
                  <a:pt x="158061" y="272353"/>
                  <a:pt x="180871" y="249961"/>
                  <a:pt x="208832" y="249961"/>
                </a:cubicBezTo>
                <a:cubicBezTo>
                  <a:pt x="236793" y="249961"/>
                  <a:pt x="259604" y="272353"/>
                  <a:pt x="260122" y="300309"/>
                </a:cubicBezTo>
                <a:lnTo>
                  <a:pt x="260122" y="347537"/>
                </a:lnTo>
                <a:moveTo>
                  <a:pt x="46152" y="190540"/>
                </a:moveTo>
                <a:cubicBezTo>
                  <a:pt x="46152" y="185674"/>
                  <a:pt x="50097" y="181729"/>
                  <a:pt x="54963" y="181729"/>
                </a:cubicBezTo>
                <a:cubicBezTo>
                  <a:pt x="59830" y="181729"/>
                  <a:pt x="63775" y="185674"/>
                  <a:pt x="63775" y="190540"/>
                </a:cubicBezTo>
                <a:cubicBezTo>
                  <a:pt x="63775" y="195406"/>
                  <a:pt x="59830" y="199351"/>
                  <a:pt x="54963" y="199351"/>
                </a:cubicBezTo>
                <a:cubicBezTo>
                  <a:pt x="50097" y="199351"/>
                  <a:pt x="46152" y="195406"/>
                  <a:pt x="46152" y="190540"/>
                </a:cubicBezTo>
                <a:moveTo>
                  <a:pt x="200012" y="299921"/>
                </a:moveTo>
                <a:cubicBezTo>
                  <a:pt x="200012" y="295055"/>
                  <a:pt x="203957" y="291110"/>
                  <a:pt x="208823" y="291110"/>
                </a:cubicBezTo>
                <a:cubicBezTo>
                  <a:pt x="213690" y="291110"/>
                  <a:pt x="217635" y="295055"/>
                  <a:pt x="217635" y="299921"/>
                </a:cubicBezTo>
                <a:cubicBezTo>
                  <a:pt x="217635" y="304787"/>
                  <a:pt x="213690" y="308732"/>
                  <a:pt x="208823" y="308732"/>
                </a:cubicBezTo>
                <a:cubicBezTo>
                  <a:pt x="203957" y="308732"/>
                  <a:pt x="200012" y="304787"/>
                  <a:pt x="200012" y="299921"/>
                </a:cubicBezTo>
                <a:moveTo>
                  <a:pt x="147286" y="348277"/>
                </a:moveTo>
                <a:lnTo>
                  <a:pt x="269532" y="348277"/>
                </a:lnTo>
                <a:cubicBezTo>
                  <a:pt x="279265" y="348277"/>
                  <a:pt x="287154" y="356166"/>
                  <a:pt x="287154" y="365899"/>
                </a:cubicBezTo>
                <a:lnTo>
                  <a:pt x="287154" y="391028"/>
                </a:lnTo>
                <a:lnTo>
                  <a:pt x="287154" y="391028"/>
                </a:lnTo>
                <a:lnTo>
                  <a:pt x="129664" y="391028"/>
                </a:lnTo>
                <a:lnTo>
                  <a:pt x="129664" y="391028"/>
                </a:lnTo>
                <a:lnTo>
                  <a:pt x="129664" y="365899"/>
                </a:lnTo>
                <a:cubicBezTo>
                  <a:pt x="129664" y="356166"/>
                  <a:pt x="137554" y="348277"/>
                  <a:pt x="147286" y="348277"/>
                </a:cubicBezTo>
                <a:close/>
                <a:moveTo>
                  <a:pt x="292159" y="105794"/>
                </a:moveTo>
                <a:cubicBezTo>
                  <a:pt x="295499" y="101611"/>
                  <a:pt x="300247" y="98786"/>
                  <a:pt x="305517" y="97847"/>
                </a:cubicBezTo>
                <a:cubicBezTo>
                  <a:pt x="327392" y="93843"/>
                  <a:pt x="349916" y="99756"/>
                  <a:pt x="367004" y="113989"/>
                </a:cubicBezTo>
                <a:cubicBezTo>
                  <a:pt x="384091" y="128221"/>
                  <a:pt x="393980" y="149304"/>
                  <a:pt x="393998" y="171543"/>
                </a:cubicBezTo>
                <a:cubicBezTo>
                  <a:pt x="393998" y="183709"/>
                  <a:pt x="384136" y="193571"/>
                  <a:pt x="371970" y="193571"/>
                </a:cubicBezTo>
                <a:cubicBezTo>
                  <a:pt x="359805" y="193571"/>
                  <a:pt x="349943" y="183709"/>
                  <a:pt x="349943" y="171543"/>
                </a:cubicBezTo>
                <a:cubicBezTo>
                  <a:pt x="349930" y="162351"/>
                  <a:pt x="345825" y="153643"/>
                  <a:pt x="338743" y="147784"/>
                </a:cubicBezTo>
                <a:cubicBezTo>
                  <a:pt x="331661" y="141924"/>
                  <a:pt x="322337" y="139523"/>
                  <a:pt x="313306" y="141233"/>
                </a:cubicBezTo>
                <a:cubicBezTo>
                  <a:pt x="309943" y="141827"/>
                  <a:pt x="306488" y="141640"/>
                  <a:pt x="303208" y="140686"/>
                </a:cubicBezTo>
                <a:moveTo>
                  <a:pt x="287260" y="150150"/>
                </a:moveTo>
                <a:cubicBezTo>
                  <a:pt x="288004" y="154305"/>
                  <a:pt x="287539" y="158586"/>
                  <a:pt x="285921" y="162485"/>
                </a:cubicBezTo>
                <a:cubicBezTo>
                  <a:pt x="282304" y="170937"/>
                  <a:pt x="282643" y="180562"/>
                  <a:pt x="286844" y="188739"/>
                </a:cubicBezTo>
                <a:cubicBezTo>
                  <a:pt x="291045" y="196917"/>
                  <a:pt x="298672" y="202796"/>
                  <a:pt x="307649" y="204779"/>
                </a:cubicBezTo>
                <a:cubicBezTo>
                  <a:pt x="319532" y="207397"/>
                  <a:pt x="327044" y="219152"/>
                  <a:pt x="324425" y="231036"/>
                </a:cubicBezTo>
                <a:cubicBezTo>
                  <a:pt x="321807" y="242919"/>
                  <a:pt x="310052" y="250430"/>
                  <a:pt x="298168" y="247812"/>
                </a:cubicBezTo>
                <a:cubicBezTo>
                  <a:pt x="276474" y="243001"/>
                  <a:pt x="258034" y="228812"/>
                  <a:pt x="247825" y="209075"/>
                </a:cubicBezTo>
                <a:cubicBezTo>
                  <a:pt x="237616" y="189338"/>
                  <a:pt x="236692" y="166088"/>
                  <a:pt x="245301" y="145603"/>
                </a:cubicBezTo>
                <a:cubicBezTo>
                  <a:pt x="246528" y="142631"/>
                  <a:pt x="248393" y="139966"/>
                  <a:pt x="250764" y="137796"/>
                </a:cubicBezTo>
              </a:path>
            </a:pathLst>
          </a:custGeom>
          <a:noFill/>
          <a:ln w="13216">
            <a:solidFill>
              <a:srgbClr val="FFFFFF"/>
            </a:solidFill>
          </a:ln>
        </p:spPr>
        <p:txBody>
          <a:bodyPr rtlCol="0" anchor="ctr"/>
          <a:lstStyle/>
          <a:p>
            <a:pPr algn="ct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640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C72D9-4875-245B-DC44-EA1415E54C8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737DB2A-84D3-B8FD-D183-0916EF1AC870}"/>
              </a:ext>
            </a:extLst>
          </p:cNvPr>
          <p:cNvSpPr txBox="1">
            <a:spLocks/>
          </p:cNvSpPr>
          <p:nvPr/>
        </p:nvSpPr>
        <p:spPr>
          <a:xfrm>
            <a:off x="816480" y="317731"/>
            <a:ext cx="6176854" cy="948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400" b="1">
                <a:solidFill>
                  <a:schemeClr val="bg1">
                    <a:lumMod val="49000"/>
                  </a:schemeClr>
                </a:solidFill>
                <a:latin typeface="Arial"/>
                <a:cs typeface="Arial"/>
              </a:rPr>
              <a:t>Computer vision</a:t>
            </a:r>
            <a:endParaRPr lang="en-US">
              <a:ea typeface="+mj-ea"/>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400" b="1" i="0" u="none" strike="noStrike" kern="1200" cap="none" spc="0" normalizeH="0" baseline="0" noProof="0">
                <a:ln>
                  <a:noFill/>
                </a:ln>
                <a:solidFill>
                  <a:srgbClr val="5B9BD5">
                    <a:lumMod val="75000"/>
                  </a:srgbClr>
                </a:solidFill>
                <a:effectLst/>
                <a:uLnTx/>
                <a:uFillTx/>
                <a:latin typeface="Arial"/>
                <a:cs typeface="Arial"/>
              </a:rPr>
              <a:t>Pathology (Digital Pathology)</a:t>
            </a:r>
            <a:endParaRPr lang="en-US" sz="2400" b="1" i="0" u="none" strike="noStrike" kern="1200" cap="none" spc="0" normalizeH="0" baseline="0" noProof="0">
              <a:ln>
                <a:noFill/>
              </a:ln>
              <a:solidFill>
                <a:srgbClr val="5B9BD5">
                  <a:lumMod val="75000"/>
                </a:srgbClr>
              </a:solidFill>
              <a:effectLst/>
              <a:uLnTx/>
              <a:uFillTx/>
              <a:latin typeface="Arial"/>
              <a:cs typeface="Arial"/>
            </a:endParaRPr>
          </a:p>
        </p:txBody>
      </p:sp>
      <p:sp>
        <p:nvSpPr>
          <p:cNvPr id="7" name="TextBox 6">
            <a:extLst>
              <a:ext uri="{FF2B5EF4-FFF2-40B4-BE49-F238E27FC236}">
                <a16:creationId xmlns:a16="http://schemas.microsoft.com/office/drawing/2014/main" id="{812D620C-C389-9A20-5891-1849D95355E7}"/>
              </a:ext>
            </a:extLst>
          </p:cNvPr>
          <p:cNvSpPr txBox="1"/>
          <p:nvPr/>
        </p:nvSpPr>
        <p:spPr>
          <a:xfrm>
            <a:off x="731613" y="1382935"/>
            <a:ext cx="6824312"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Pathology (Digital Pathology)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AI systems have also been employed in pathology to analyze histopathological images for various types of cancer, providing support for pathologists in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Performance</a:t>
            </a:r>
            <a:r>
              <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 AI models can assist in identifying malignant tissues from biopsy samples with high accuracy.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Accuracy</a:t>
            </a:r>
            <a:r>
              <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 A comprehensive review reported that AI algorithms used in breast cancer detection achieved an area under the receiver operating characteristic curve (AUC) of 0.94, indicating excellent diagnostic accuracy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Comparison</a:t>
            </a:r>
            <a:r>
              <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 This performance level is </a:t>
            </a:r>
            <a:r>
              <a:rPr kumimoji="0" 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comparable to, and in some cases exceeds, the diagnostic capabilities of expert pathologists </a:t>
            </a:r>
            <a:r>
              <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a:t>
            </a:r>
          </a:p>
        </p:txBody>
      </p:sp>
      <p:pic>
        <p:nvPicPr>
          <p:cNvPr id="2050" name="Picture 2" descr="AI Models Predict Breast Cancer With Radiologist-level Accuracy | Imaging  Technology News">
            <a:extLst>
              <a:ext uri="{FF2B5EF4-FFF2-40B4-BE49-F238E27FC236}">
                <a16:creationId xmlns:a16="http://schemas.microsoft.com/office/drawing/2014/main" id="{188EFD95-ED64-5E4E-F012-A432E155E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192" y="237787"/>
            <a:ext cx="3628385" cy="19691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MobileODT launches VisualCheck algorithm for screening cervical cancer">
            <a:extLst>
              <a:ext uri="{FF2B5EF4-FFF2-40B4-BE49-F238E27FC236}">
                <a16:creationId xmlns:a16="http://schemas.microsoft.com/office/drawing/2014/main" id="{F6A6D7CB-44DA-506A-4D84-DABB62B99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814" y="4545104"/>
            <a:ext cx="3424113" cy="2140070"/>
          </a:xfrm>
          <a:prstGeom prst="rect">
            <a:avLst/>
          </a:prstGeom>
          <a:ln>
            <a:noFill/>
          </a:ln>
          <a:effectLst>
            <a:outerShdw blurRad="292100" dist="139700" dir="2700000" algn="tl" rotWithShape="0">
              <a:prstClr val="black">
                <a:alpha val="65000"/>
              </a:prstClr>
            </a:outerShdw>
            <a:softEdge rad="0"/>
          </a:effectLst>
          <a:extLst>
            <a:ext uri="{909E8E84-426E-40DD-AFC4-6F175D3DCCD1}">
              <a14:hiddenFill xmlns:a14="http://schemas.microsoft.com/office/drawing/2010/main">
                <a:solidFill>
                  <a:srgbClr val="FFFFFF"/>
                </a:solidFill>
              </a14:hiddenFill>
            </a:ext>
          </a:extLst>
        </p:spPr>
      </p:pic>
      <p:pic>
        <p:nvPicPr>
          <p:cNvPr id="2" name="Picture 1" descr="A person and a child sitting together&#10;&#10;Description automatically generated">
            <a:extLst>
              <a:ext uri="{FF2B5EF4-FFF2-40B4-BE49-F238E27FC236}">
                <a16:creationId xmlns:a16="http://schemas.microsoft.com/office/drawing/2014/main" id="{4E3A9ABD-3746-3CC4-4668-321F9A00EF1A}"/>
              </a:ext>
            </a:extLst>
          </p:cNvPr>
          <p:cNvPicPr>
            <a:picLocks noChangeAspect="1"/>
          </p:cNvPicPr>
          <p:nvPr/>
        </p:nvPicPr>
        <p:blipFill>
          <a:blip r:embed="rId5"/>
          <a:stretch>
            <a:fillRect/>
          </a:stretch>
        </p:blipFill>
        <p:spPr>
          <a:xfrm>
            <a:off x="8234815" y="2206961"/>
            <a:ext cx="1598959" cy="2210221"/>
          </a:xfrm>
          <a:prstGeom prst="rect">
            <a:avLst/>
          </a:prstGeom>
          <a:ln>
            <a:noFill/>
          </a:ln>
          <a:effectLst>
            <a:outerShdw blurRad="292100" dist="139700" dir="2700000" algn="tl" rotWithShape="0">
              <a:srgbClr val="333333">
                <a:alpha val="65000"/>
              </a:srgbClr>
            </a:outerShdw>
          </a:effectLst>
        </p:spPr>
      </p:pic>
      <p:pic>
        <p:nvPicPr>
          <p:cNvPr id="6" name="Picture 5" descr="A screen shot of a device&#10;&#10;Description automatically generated">
            <a:extLst>
              <a:ext uri="{FF2B5EF4-FFF2-40B4-BE49-F238E27FC236}">
                <a16:creationId xmlns:a16="http://schemas.microsoft.com/office/drawing/2014/main" id="{BB99DAE8-AB97-2C54-A55F-9CE00B2CBB8E}"/>
              </a:ext>
            </a:extLst>
          </p:cNvPr>
          <p:cNvPicPr>
            <a:picLocks noChangeAspect="1"/>
          </p:cNvPicPr>
          <p:nvPr/>
        </p:nvPicPr>
        <p:blipFill>
          <a:blip r:embed="rId6"/>
          <a:stretch>
            <a:fillRect/>
          </a:stretch>
        </p:blipFill>
        <p:spPr>
          <a:xfrm>
            <a:off x="10025856" y="2034964"/>
            <a:ext cx="1904423" cy="2681036"/>
          </a:xfrm>
          <a:prstGeom prst="rect">
            <a:avLst/>
          </a:prstGeom>
        </p:spPr>
      </p:pic>
    </p:spTree>
    <p:extLst>
      <p:ext uri="{BB962C8B-B14F-4D97-AF65-F5344CB8AC3E}">
        <p14:creationId xmlns:p14="http://schemas.microsoft.com/office/powerpoint/2010/main" val="935453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53F3F-FE32-45BC-E8BB-2E2341E1F5D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8E665E8-2DAC-A391-692F-9A44A77CD739}"/>
              </a:ext>
            </a:extLst>
          </p:cNvPr>
          <p:cNvSpPr txBox="1">
            <a:spLocks/>
          </p:cNvSpPr>
          <p:nvPr/>
        </p:nvSpPr>
        <p:spPr>
          <a:xfrm>
            <a:off x="816480" y="551124"/>
            <a:ext cx="6176854" cy="948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400" b="1">
                <a:solidFill>
                  <a:schemeClr val="bg1">
                    <a:lumMod val="49000"/>
                  </a:schemeClr>
                </a:solidFill>
                <a:latin typeface="Arial"/>
                <a:cs typeface="Arial"/>
              </a:rPr>
              <a:t>Computer vision</a:t>
            </a:r>
            <a:endParaRPr lang="en-US">
              <a:solidFill>
                <a:schemeClr val="bg1">
                  <a:lumMod val="49000"/>
                </a:schemeClr>
              </a:solidFill>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400" b="1" i="0" u="none" strike="noStrike" kern="1200" cap="none" spc="0" normalizeH="0" baseline="0" noProof="0">
                <a:ln>
                  <a:noFill/>
                </a:ln>
                <a:solidFill>
                  <a:srgbClr val="5B9BD5">
                    <a:lumMod val="75000"/>
                  </a:srgbClr>
                </a:solidFill>
                <a:effectLst/>
                <a:uLnTx/>
                <a:uFillTx/>
                <a:latin typeface="Arial"/>
                <a:cs typeface="Arial"/>
              </a:rPr>
              <a:t>Diabetic Retinopathy Screening</a:t>
            </a:r>
            <a:endParaRPr lang="en-US" sz="2400" b="1" i="0" u="none" strike="noStrike" kern="1200" cap="none" spc="0" normalizeH="0" baseline="0" noProof="0">
              <a:ln>
                <a:noFill/>
              </a:ln>
              <a:solidFill>
                <a:srgbClr val="5B9BD5">
                  <a:lumMod val="75000"/>
                </a:srgbClr>
              </a:solidFill>
              <a:effectLst/>
              <a:uLnTx/>
              <a:uFillTx/>
              <a:latin typeface="Arial"/>
              <a:cs typeface="Arial"/>
            </a:endParaRPr>
          </a:p>
        </p:txBody>
      </p:sp>
      <p:sp>
        <p:nvSpPr>
          <p:cNvPr id="7" name="TextBox 6">
            <a:extLst>
              <a:ext uri="{FF2B5EF4-FFF2-40B4-BE49-F238E27FC236}">
                <a16:creationId xmlns:a16="http://schemas.microsoft.com/office/drawing/2014/main" id="{83F3113D-2C11-996B-D808-56C40CD3EE3E}"/>
              </a:ext>
            </a:extLst>
          </p:cNvPr>
          <p:cNvSpPr txBox="1"/>
          <p:nvPr/>
        </p:nvSpPr>
        <p:spPr>
          <a:xfrm>
            <a:off x="816480" y="1910337"/>
            <a:ext cx="682431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Diabetic Retinopathy Screening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AI in screening for diabetic retinopathy, a diabetes as well as early detection.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Accuracy</a:t>
            </a:r>
            <a:r>
              <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 According to a systematic review, AI models like those developed by Google Health achieved a sensitivity of 87% to 90% and specificity of 98% for detecting referable diabetic retinopathy.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Comparison</a:t>
            </a:r>
            <a:r>
              <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 These performance metrics are </a:t>
            </a:r>
            <a:r>
              <a:rPr kumimoji="0" 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on par with the diagnostic accuracy of ophthalmologists </a:t>
            </a:r>
            <a:r>
              <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and optometrists.</a:t>
            </a:r>
          </a:p>
        </p:txBody>
      </p:sp>
      <p:pic>
        <p:nvPicPr>
          <p:cNvPr id="3" name="Picture 2" descr="A person wearing a white coat and a scarf holding a megaphone to a person&amp;#39;s eyes&#10;&#10;Description automatically generated">
            <a:extLst>
              <a:ext uri="{FF2B5EF4-FFF2-40B4-BE49-F238E27FC236}">
                <a16:creationId xmlns:a16="http://schemas.microsoft.com/office/drawing/2014/main" id="{4D772EEF-1C5F-2D91-6048-A444DB472541}"/>
              </a:ext>
            </a:extLst>
          </p:cNvPr>
          <p:cNvPicPr>
            <a:picLocks noChangeAspect="1"/>
          </p:cNvPicPr>
          <p:nvPr/>
        </p:nvPicPr>
        <p:blipFill>
          <a:blip r:embed="rId3">
            <a:grayscl/>
          </a:blip>
          <a:stretch>
            <a:fillRect/>
          </a:stretch>
        </p:blipFill>
        <p:spPr>
          <a:xfrm>
            <a:off x="9679557" y="527797"/>
            <a:ext cx="2064810" cy="2509810"/>
          </a:xfrm>
          <a:prstGeom prst="rect">
            <a:avLst/>
          </a:prstGeom>
          <a:ln>
            <a:noFill/>
          </a:ln>
          <a:effectLst>
            <a:softEdge rad="112500"/>
          </a:effectLst>
        </p:spPr>
      </p:pic>
      <p:pic>
        <p:nvPicPr>
          <p:cNvPr id="5" name="Picture 4" descr="A group of people in a room&#10;&#10;Description automatically generated">
            <a:extLst>
              <a:ext uri="{FF2B5EF4-FFF2-40B4-BE49-F238E27FC236}">
                <a16:creationId xmlns:a16="http://schemas.microsoft.com/office/drawing/2014/main" id="{7F6E3692-EF2A-7CD1-D60A-E2AA70C44682}"/>
              </a:ext>
            </a:extLst>
          </p:cNvPr>
          <p:cNvPicPr>
            <a:picLocks noChangeAspect="1"/>
          </p:cNvPicPr>
          <p:nvPr/>
        </p:nvPicPr>
        <p:blipFill>
          <a:blip r:embed="rId4">
            <a:grayscl/>
          </a:blip>
          <a:stretch>
            <a:fillRect/>
          </a:stretch>
        </p:blipFill>
        <p:spPr>
          <a:xfrm>
            <a:off x="7951897" y="2360824"/>
            <a:ext cx="3113912" cy="2335641"/>
          </a:xfrm>
          <a:prstGeom prst="rect">
            <a:avLst/>
          </a:prstGeom>
          <a:ln>
            <a:noFill/>
          </a:ln>
          <a:effectLst>
            <a:softEdge rad="112500"/>
          </a:effectLst>
        </p:spPr>
      </p:pic>
      <p:pic>
        <p:nvPicPr>
          <p:cNvPr id="1026" name="Picture 2" descr="PRESS RELEASE] With smartphones against blindness – Low-cost eye screening  via telemedicine in India funded with 100,000 euros – EURETINA">
            <a:extLst>
              <a:ext uri="{FF2B5EF4-FFF2-40B4-BE49-F238E27FC236}">
                <a16:creationId xmlns:a16="http://schemas.microsoft.com/office/drawing/2014/main" id="{F315E89C-14F9-4D6D-AF19-BE2389E19C17}"/>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8734467" y="4323603"/>
            <a:ext cx="3009900" cy="200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2322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30D9-42DD-8323-FBB4-A649D29EBED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0ADD313-64D0-5E0B-CD24-0B5B65383C76}"/>
              </a:ext>
            </a:extLst>
          </p:cNvPr>
          <p:cNvSpPr txBox="1">
            <a:spLocks/>
          </p:cNvSpPr>
          <p:nvPr/>
        </p:nvSpPr>
        <p:spPr>
          <a:xfrm>
            <a:off x="600725" y="796765"/>
            <a:ext cx="3987663" cy="1503617"/>
          </a:xfrm>
          <a:prstGeom prst="rect">
            <a:avLst/>
          </a:prstGeom>
          <a:solidFill>
            <a:schemeClr val="bg1"/>
          </a:solidFill>
        </p:spPr>
        <p:txBody>
          <a:bodyPr vert="horz" wrap="square" lIns="0" tIns="13335" rIns="0" bIns="0" rtlCol="0" anchor="t" anchorCtr="0">
            <a:spAutoFit/>
          </a:bodyPr>
          <a:lstStyle>
            <a:lvl1pPr algn="l" defTabSz="914400" rtl="0" eaLnBrk="1" latinLnBrk="0" hangingPunct="1">
              <a:lnSpc>
                <a:spcPct val="90000"/>
              </a:lnSpc>
              <a:spcBef>
                <a:spcPct val="0"/>
              </a:spcBef>
              <a:buNone/>
              <a:defRPr sz="3200" b="0" i="0" kern="1200">
                <a:solidFill>
                  <a:srgbClr val="00205C"/>
                </a:solidFill>
                <a:latin typeface="+mn-lt"/>
                <a:ea typeface="+mj-ea"/>
                <a:cs typeface="+mj-cs"/>
              </a:defRPr>
            </a:lvl1pPr>
          </a:lstStyle>
          <a:p>
            <a:pPr marL="12700">
              <a:lnSpc>
                <a:spcPct val="100000"/>
              </a:lnSpc>
              <a:spcBef>
                <a:spcPts val="105"/>
              </a:spcBef>
              <a:defRPr/>
            </a:pPr>
            <a:r>
              <a:rPr lang="en-IN" b="1" spc="-5">
                <a:solidFill>
                  <a:schemeClr val="bg1">
                    <a:lumMod val="49000"/>
                  </a:schemeClr>
                </a:solidFill>
                <a:latin typeface="Arial"/>
                <a:cs typeface="Arial"/>
              </a:rPr>
              <a:t>Computer vision</a:t>
            </a:r>
            <a:endParaRPr lang="en-IN" b="1">
              <a:solidFill>
                <a:schemeClr val="bg1">
                  <a:lumMod val="49000"/>
                </a:schemeClr>
              </a:solidFill>
              <a:latin typeface="Arial"/>
              <a:cs typeface="Arial"/>
            </a:endParaRPr>
          </a:p>
          <a:p>
            <a:pPr marL="12700">
              <a:lnSpc>
                <a:spcPct val="100000"/>
              </a:lnSpc>
              <a:spcBef>
                <a:spcPts val="105"/>
              </a:spcBef>
              <a:defRPr/>
            </a:pPr>
            <a:r>
              <a:rPr lang="en-IN" b="1" spc="-5">
                <a:solidFill>
                  <a:srgbClr val="00B0F0"/>
                </a:solidFill>
                <a:latin typeface="Arial"/>
                <a:cs typeface="Arial"/>
              </a:rPr>
              <a:t>AI</a:t>
            </a:r>
            <a:r>
              <a:rPr kumimoji="0" lang="en-IN" b="1" i="0" u="none" strike="noStrike" kern="1200" cap="none" spc="-5" normalizeH="0" baseline="0" noProof="0">
                <a:ln>
                  <a:noFill/>
                </a:ln>
                <a:solidFill>
                  <a:srgbClr val="00B0F0"/>
                </a:solidFill>
                <a:effectLst/>
                <a:uLnTx/>
                <a:uFillTx/>
                <a:latin typeface="Arial"/>
                <a:cs typeface="Arial"/>
              </a:rPr>
              <a:t> for Diagnostic </a:t>
            </a:r>
            <a:r>
              <a:rPr lang="en-IN" b="1" spc="-5">
                <a:solidFill>
                  <a:srgbClr val="00B0F0"/>
                </a:solidFill>
                <a:latin typeface="Arial"/>
                <a:cs typeface="Arial"/>
              </a:rPr>
              <a:t>at point of care</a:t>
            </a:r>
            <a:endParaRPr lang="en-IN" b="1" i="0" u="none" strike="noStrike" kern="1200" cap="none" spc="0" normalizeH="0" baseline="0" noProof="0">
              <a:ln>
                <a:noFill/>
              </a:ln>
              <a:solidFill>
                <a:srgbClr val="00B0F0"/>
              </a:solidFill>
              <a:effectLst/>
              <a:uLnTx/>
              <a:uFillTx/>
              <a:latin typeface="Arial"/>
              <a:cs typeface="Arial"/>
            </a:endParaRPr>
          </a:p>
        </p:txBody>
      </p:sp>
      <p:pic>
        <p:nvPicPr>
          <p:cNvPr id="3" name="Picture 2">
            <a:extLst>
              <a:ext uri="{FF2B5EF4-FFF2-40B4-BE49-F238E27FC236}">
                <a16:creationId xmlns:a16="http://schemas.microsoft.com/office/drawing/2014/main" id="{41B9655F-A132-88B2-7611-535167719C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3123" y="763431"/>
            <a:ext cx="5449592" cy="1532940"/>
          </a:xfrm>
          <a:prstGeom prst="rect">
            <a:avLst/>
          </a:prstGeom>
          <a:ln>
            <a:noFill/>
          </a:ln>
          <a:effectLst/>
        </p:spPr>
      </p:pic>
      <p:sp>
        <p:nvSpPr>
          <p:cNvPr id="4" name="TextBox 3">
            <a:extLst>
              <a:ext uri="{FF2B5EF4-FFF2-40B4-BE49-F238E27FC236}">
                <a16:creationId xmlns:a16="http://schemas.microsoft.com/office/drawing/2014/main" id="{531EBAF1-90DC-7445-7344-3FE3449496AA}"/>
              </a:ext>
            </a:extLst>
          </p:cNvPr>
          <p:cNvSpPr txBox="1"/>
          <p:nvPr/>
        </p:nvSpPr>
        <p:spPr>
          <a:xfrm>
            <a:off x="6211672" y="2303940"/>
            <a:ext cx="709017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i="1"/>
              <a:t>Diagram: Steps involved in AI-enabled screening of pap smears</a:t>
            </a:r>
          </a:p>
        </p:txBody>
      </p:sp>
      <p:sp>
        <p:nvSpPr>
          <p:cNvPr id="9" name="TextBox 10">
            <a:extLst>
              <a:ext uri="{FF2B5EF4-FFF2-40B4-BE49-F238E27FC236}">
                <a16:creationId xmlns:a16="http://schemas.microsoft.com/office/drawing/2014/main" id="{DE8D80F5-052F-3819-9B8E-F78073A72B2A}"/>
              </a:ext>
            </a:extLst>
          </p:cNvPr>
          <p:cNvSpPr txBox="1"/>
          <p:nvPr/>
        </p:nvSpPr>
        <p:spPr>
          <a:xfrm>
            <a:off x="5609636" y="6060543"/>
            <a:ext cx="6820422"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t>Table: AI versus traditional diagnostic tests</a:t>
            </a:r>
          </a:p>
        </p:txBody>
      </p:sp>
      <p:sp>
        <p:nvSpPr>
          <p:cNvPr id="10" name="TextBox 14">
            <a:extLst>
              <a:ext uri="{FF2B5EF4-FFF2-40B4-BE49-F238E27FC236}">
                <a16:creationId xmlns:a16="http://schemas.microsoft.com/office/drawing/2014/main" id="{1012BA02-CA2B-A53F-0EAD-77A1E947B9AB}"/>
              </a:ext>
            </a:extLst>
          </p:cNvPr>
          <p:cNvSpPr txBox="1"/>
          <p:nvPr/>
        </p:nvSpPr>
        <p:spPr>
          <a:xfrm>
            <a:off x="600726" y="5623598"/>
            <a:ext cx="4492409" cy="76944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r>
              <a:rPr lang="en-GB" sz="1100" b="0" i="1" u="none" strike="noStrike">
                <a:solidFill>
                  <a:srgbClr val="000000"/>
                </a:solidFill>
                <a:effectLst/>
              </a:rPr>
              <a:t>Holmström O, Linder N, Kaingu H, </a:t>
            </a:r>
            <a:r>
              <a:rPr lang="en-GB" sz="1100" b="0" i="1" u="none" strike="noStrike" err="1">
                <a:solidFill>
                  <a:srgbClr val="000000"/>
                </a:solidFill>
                <a:effectLst/>
              </a:rPr>
              <a:t>Mbuuko</a:t>
            </a:r>
            <a:r>
              <a:rPr lang="en-GB" sz="1100" b="0" i="1" u="none" strike="noStrike">
                <a:solidFill>
                  <a:srgbClr val="000000"/>
                </a:solidFill>
                <a:effectLst/>
              </a:rPr>
              <a:t> N, </a:t>
            </a:r>
            <a:r>
              <a:rPr lang="en-GB" sz="1100" b="0" i="1" u="none" strike="noStrike" err="1">
                <a:solidFill>
                  <a:srgbClr val="000000"/>
                </a:solidFill>
                <a:effectLst/>
              </a:rPr>
              <a:t>Mbete</a:t>
            </a:r>
            <a:r>
              <a:rPr lang="en-GB" sz="1100" b="0" i="1" u="none" strike="noStrike">
                <a:solidFill>
                  <a:srgbClr val="000000"/>
                </a:solidFill>
                <a:effectLst/>
              </a:rPr>
              <a:t> J, Kinyua F, et al. Point-of-Care Digital Cytology With Artificial Intelligence for Cervical Cancer Screening in a Resource-Limited Setting. JAMA Network Open. 2021 Mar 17;4(3):e211740.</a:t>
            </a:r>
          </a:p>
        </p:txBody>
      </p:sp>
      <p:graphicFrame>
        <p:nvGraphicFramePr>
          <p:cNvPr id="13" name="Table 12">
            <a:extLst>
              <a:ext uri="{FF2B5EF4-FFF2-40B4-BE49-F238E27FC236}">
                <a16:creationId xmlns:a16="http://schemas.microsoft.com/office/drawing/2014/main" id="{7109754E-0ECD-F977-6260-D201BAAEA133}"/>
              </a:ext>
            </a:extLst>
          </p:cNvPr>
          <p:cNvGraphicFramePr>
            <a:graphicFrameLocks noGrp="1"/>
          </p:cNvGraphicFramePr>
          <p:nvPr>
            <p:extLst>
              <p:ext uri="{D42A27DB-BD31-4B8C-83A1-F6EECF244321}">
                <p14:modId xmlns:p14="http://schemas.microsoft.com/office/powerpoint/2010/main" val="2930278045"/>
              </p:ext>
            </p:extLst>
          </p:nvPr>
        </p:nvGraphicFramePr>
        <p:xfrm>
          <a:off x="5610370" y="2953243"/>
          <a:ext cx="6126528" cy="3135297"/>
        </p:xfrm>
        <a:graphic>
          <a:graphicData uri="http://schemas.openxmlformats.org/drawingml/2006/table">
            <a:tbl>
              <a:tblPr/>
              <a:tblGrid>
                <a:gridCol w="1477477">
                  <a:extLst>
                    <a:ext uri="{9D8B030D-6E8A-4147-A177-3AD203B41FA5}">
                      <a16:colId xmlns:a16="http://schemas.microsoft.com/office/drawing/2014/main" val="804075573"/>
                    </a:ext>
                  </a:extLst>
                </a:gridCol>
                <a:gridCol w="2027364">
                  <a:extLst>
                    <a:ext uri="{9D8B030D-6E8A-4147-A177-3AD203B41FA5}">
                      <a16:colId xmlns:a16="http://schemas.microsoft.com/office/drawing/2014/main" val="3524860316"/>
                    </a:ext>
                  </a:extLst>
                </a:gridCol>
                <a:gridCol w="2621687">
                  <a:extLst>
                    <a:ext uri="{9D8B030D-6E8A-4147-A177-3AD203B41FA5}">
                      <a16:colId xmlns:a16="http://schemas.microsoft.com/office/drawing/2014/main" val="2036263933"/>
                    </a:ext>
                  </a:extLst>
                </a:gridCol>
              </a:tblGrid>
              <a:tr h="366037">
                <a:tc>
                  <a:txBody>
                    <a:bodyPr/>
                    <a:lstStyle/>
                    <a:p>
                      <a:pPr algn="ctr" fontAlgn="base"/>
                      <a:r>
                        <a:rPr lang="en-US" sz="1100" b="1" i="0">
                          <a:solidFill>
                            <a:srgbClr val="FFFFFF"/>
                          </a:solidFill>
                          <a:effectLst/>
                          <a:latin typeface="Calibri" panose="020F0502020204030204" pitchFamily="34" charset="0"/>
                        </a:rPr>
                        <a:t>Feature​</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241"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100" b="1" i="0">
                          <a:solidFill>
                            <a:srgbClr val="FFFFFF"/>
                          </a:solidFill>
                          <a:effectLst/>
                          <a:latin typeface="Calibri" panose="020F0502020204030204" pitchFamily="34" charset="0"/>
                        </a:rPr>
                        <a:t>Traditional Test (e.g., HPV, Pap)​</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241"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100" b="1" i="0">
                          <a:solidFill>
                            <a:srgbClr val="FFFFFF"/>
                          </a:solidFill>
                          <a:effectLst/>
                          <a:latin typeface="Calibri" panose="020F0502020204030204" pitchFamily="34" charset="0"/>
                        </a:rPr>
                        <a:t>AI-Based Screening (e.g., image analysis)​</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241"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326796780"/>
                  </a:ext>
                </a:extLst>
              </a:tr>
              <a:tr h="241912">
                <a:tc>
                  <a:txBody>
                    <a:bodyPr/>
                    <a:lstStyle/>
                    <a:p>
                      <a:pPr algn="l" fontAlgn="base"/>
                      <a:r>
                        <a:rPr lang="en-US" sz="1100" b="1" i="0">
                          <a:solidFill>
                            <a:srgbClr val="FFFFFF"/>
                          </a:solidFill>
                          <a:effectLst/>
                          <a:latin typeface="Calibri" panose="020F0502020204030204" pitchFamily="34" charset="0"/>
                        </a:rPr>
                        <a:t>Basis​</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2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100" b="0" i="0">
                          <a:solidFill>
                            <a:srgbClr val="000000"/>
                          </a:solidFill>
                          <a:effectLst/>
                          <a:latin typeface="Calibri" panose="020F0502020204030204" pitchFamily="34" charset="0"/>
                        </a:rPr>
                        <a:t>Biological markers​</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2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base"/>
                      <a:r>
                        <a:rPr lang="en-US" sz="1100" b="0" i="0">
                          <a:solidFill>
                            <a:srgbClr val="000000"/>
                          </a:solidFill>
                          <a:effectLst/>
                          <a:latin typeface="Calibri" panose="020F0502020204030204" pitchFamily="34" charset="0"/>
                        </a:rPr>
                        <a:t>Data patterns (data in, data out)​</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2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091586159"/>
                  </a:ext>
                </a:extLst>
              </a:tr>
              <a:tr h="303926">
                <a:tc>
                  <a:txBody>
                    <a:bodyPr/>
                    <a:lstStyle/>
                    <a:p>
                      <a:pPr algn="l" fontAlgn="base"/>
                      <a:r>
                        <a:rPr lang="en-US" sz="1100" b="1" i="0">
                          <a:solidFill>
                            <a:srgbClr val="FFFFFF"/>
                          </a:solidFill>
                          <a:effectLst/>
                          <a:latin typeface="Calibri" panose="020F0502020204030204" pitchFamily="34" charset="0"/>
                        </a:rPr>
                        <a:t>Result Type​</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100" b="0" i="0">
                          <a:solidFill>
                            <a:srgbClr val="000000"/>
                          </a:solidFill>
                          <a:effectLst/>
                          <a:latin typeface="Calibri" panose="020F0502020204030204" pitchFamily="34" charset="0"/>
                        </a:rPr>
                        <a:t>Physical report/test output​</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base"/>
                      <a:r>
                        <a:rPr lang="en-US" sz="1100" b="0" i="0">
                          <a:solidFill>
                            <a:srgbClr val="000000"/>
                          </a:solidFill>
                          <a:effectLst/>
                          <a:latin typeface="Calibri" panose="020F0502020204030204" pitchFamily="34" charset="0"/>
                        </a:rPr>
                        <a:t>Digital prediction (probability or decision)​</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554669468"/>
                  </a:ext>
                </a:extLst>
              </a:tr>
              <a:tr h="241912">
                <a:tc>
                  <a:txBody>
                    <a:bodyPr/>
                    <a:lstStyle/>
                    <a:p>
                      <a:pPr algn="l" fontAlgn="base"/>
                      <a:r>
                        <a:rPr lang="en-US" sz="1100" b="1" i="0">
                          <a:solidFill>
                            <a:srgbClr val="FFFFFF"/>
                          </a:solidFill>
                          <a:effectLst/>
                          <a:latin typeface="Calibri" panose="020F0502020204030204" pitchFamily="34" charset="0"/>
                        </a:rPr>
                        <a:t>Input Sensitivity​</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100" b="0" i="0">
                          <a:solidFill>
                            <a:srgbClr val="000000"/>
                          </a:solidFill>
                          <a:effectLst/>
                          <a:latin typeface="Calibri" panose="020F0502020204030204" pitchFamily="34" charset="0"/>
                        </a:rPr>
                        <a:t>Moderate​</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base"/>
                      <a:r>
                        <a:rPr lang="en-US" sz="1100" b="0" i="0">
                          <a:solidFill>
                            <a:srgbClr val="000000"/>
                          </a:solidFill>
                          <a:effectLst/>
                          <a:latin typeface="Calibri" panose="020F0502020204030204" pitchFamily="34" charset="0"/>
                        </a:rPr>
                        <a:t>High – image/data quality critical​</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180352672"/>
                  </a:ext>
                </a:extLst>
              </a:tr>
              <a:tr h="303926">
                <a:tc>
                  <a:txBody>
                    <a:bodyPr/>
                    <a:lstStyle/>
                    <a:p>
                      <a:pPr algn="l" fontAlgn="base"/>
                      <a:r>
                        <a:rPr lang="en-US" sz="1100" b="1" i="0">
                          <a:solidFill>
                            <a:srgbClr val="FFFFFF"/>
                          </a:solidFill>
                          <a:effectLst/>
                          <a:latin typeface="Calibri" panose="020F0502020204030204" pitchFamily="34" charset="0"/>
                        </a:rPr>
                        <a:t>Update Potential​</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100" b="0" i="0">
                          <a:solidFill>
                            <a:srgbClr val="000000"/>
                          </a:solidFill>
                          <a:effectLst/>
                          <a:latin typeface="Calibri" panose="020F0502020204030204" pitchFamily="34" charset="0"/>
                        </a:rPr>
                        <a:t>Fixed​</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base"/>
                      <a:r>
                        <a:rPr lang="en-US" sz="1100" b="0" i="0">
                          <a:solidFill>
                            <a:srgbClr val="000000"/>
                          </a:solidFill>
                          <a:effectLst/>
                          <a:latin typeface="Calibri" panose="020F0502020204030204" pitchFamily="34" charset="0"/>
                        </a:rPr>
                        <a:t>Can and will be updated/improved​</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711943433"/>
                  </a:ext>
                </a:extLst>
              </a:tr>
              <a:tr h="303926">
                <a:tc>
                  <a:txBody>
                    <a:bodyPr/>
                    <a:lstStyle/>
                    <a:p>
                      <a:pPr algn="l" fontAlgn="base"/>
                      <a:r>
                        <a:rPr lang="en-US" sz="1100" b="1" i="0">
                          <a:solidFill>
                            <a:srgbClr val="FFFFFF"/>
                          </a:solidFill>
                          <a:effectLst/>
                          <a:latin typeface="Calibri" panose="020F0502020204030204" pitchFamily="34" charset="0"/>
                        </a:rPr>
                        <a:t>Infrastructure Needs​</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100" b="0" i="0">
                          <a:solidFill>
                            <a:srgbClr val="000000"/>
                          </a:solidFill>
                          <a:effectLst/>
                          <a:latin typeface="Calibri" panose="020F0502020204030204" pitchFamily="34" charset="0"/>
                        </a:rPr>
                        <a:t>Labs, reagents, transport​</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base"/>
                      <a:r>
                        <a:rPr lang="en-US" sz="1100" b="0" i="0">
                          <a:solidFill>
                            <a:srgbClr val="000000"/>
                          </a:solidFill>
                          <a:effectLst/>
                          <a:latin typeface="Calibri" panose="020F0502020204030204" pitchFamily="34" charset="0"/>
                        </a:rPr>
                        <a:t>Devices, power, possibly internet​</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238647124"/>
                  </a:ext>
                </a:extLst>
              </a:tr>
              <a:tr h="241912">
                <a:tc>
                  <a:txBody>
                    <a:bodyPr/>
                    <a:lstStyle/>
                    <a:p>
                      <a:pPr algn="l" fontAlgn="base"/>
                      <a:r>
                        <a:rPr lang="en-US" sz="1100" b="1" i="0">
                          <a:solidFill>
                            <a:srgbClr val="FFFFFF"/>
                          </a:solidFill>
                          <a:effectLst/>
                          <a:latin typeface="Calibri" panose="020F0502020204030204" pitchFamily="34" charset="0"/>
                        </a:rPr>
                        <a:t>Transparency​</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100" b="0" i="0">
                          <a:solidFill>
                            <a:srgbClr val="000000"/>
                          </a:solidFill>
                          <a:effectLst/>
                          <a:latin typeface="Calibri" panose="020F0502020204030204" pitchFamily="34" charset="0"/>
                        </a:rPr>
                        <a:t>Clear mechanisms​</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base"/>
                      <a:r>
                        <a:rPr lang="en-US" sz="1100" b="0" i="0">
                          <a:solidFill>
                            <a:srgbClr val="000000"/>
                          </a:solidFill>
                          <a:effectLst/>
                          <a:latin typeface="Calibri" panose="020F0502020204030204" pitchFamily="34" charset="0"/>
                        </a:rPr>
                        <a:t>Often “black box”​</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748556864"/>
                  </a:ext>
                </a:extLst>
              </a:tr>
              <a:tr h="241912">
                <a:tc>
                  <a:txBody>
                    <a:bodyPr/>
                    <a:lstStyle/>
                    <a:p>
                      <a:pPr algn="l" fontAlgn="base"/>
                      <a:r>
                        <a:rPr lang="en-US" sz="1100" b="1" i="0">
                          <a:solidFill>
                            <a:srgbClr val="FFFFFF"/>
                          </a:solidFill>
                          <a:effectLst/>
                          <a:latin typeface="Calibri" panose="020F0502020204030204" pitchFamily="34" charset="0"/>
                        </a:rPr>
                        <a:t>Time to Result​</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100" b="0" i="0">
                          <a:solidFill>
                            <a:srgbClr val="000000"/>
                          </a:solidFill>
                          <a:effectLst/>
                          <a:latin typeface="Calibri" panose="020F0502020204030204" pitchFamily="34" charset="0"/>
                        </a:rPr>
                        <a:t>Hours to days​</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base"/>
                      <a:r>
                        <a:rPr lang="en-US" sz="1100" b="0" i="0">
                          <a:solidFill>
                            <a:srgbClr val="000000"/>
                          </a:solidFill>
                          <a:effectLst/>
                          <a:latin typeface="Calibri" panose="020F0502020204030204" pitchFamily="34" charset="0"/>
                        </a:rPr>
                        <a:t>Seconds to minutes​</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400717194"/>
                  </a:ext>
                </a:extLst>
              </a:tr>
              <a:tr h="241912">
                <a:tc>
                  <a:txBody>
                    <a:bodyPr/>
                    <a:lstStyle/>
                    <a:p>
                      <a:pPr algn="l" fontAlgn="base"/>
                      <a:r>
                        <a:rPr lang="en-US" sz="1100" b="1" i="0">
                          <a:solidFill>
                            <a:srgbClr val="FFFFFF"/>
                          </a:solidFill>
                          <a:effectLst/>
                          <a:latin typeface="Calibri" panose="020F0502020204030204" pitchFamily="34" charset="0"/>
                        </a:rPr>
                        <a:t>Regulation​</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100" b="0" i="0">
                          <a:solidFill>
                            <a:srgbClr val="000000"/>
                          </a:solidFill>
                          <a:effectLst/>
                          <a:latin typeface="Calibri" panose="020F0502020204030204" pitchFamily="34" charset="0"/>
                        </a:rPr>
                        <a:t>Established frameworks​</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base"/>
                      <a:r>
                        <a:rPr lang="en-US" sz="1100" b="0" i="0">
                          <a:solidFill>
                            <a:srgbClr val="000000"/>
                          </a:solidFill>
                          <a:effectLst/>
                          <a:latin typeface="Calibri" panose="020F0502020204030204" pitchFamily="34" charset="0"/>
                        </a:rPr>
                        <a:t>Emerging, varies by country​</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233140497"/>
                  </a:ext>
                </a:extLst>
              </a:tr>
              <a:tr h="303926">
                <a:tc>
                  <a:txBody>
                    <a:bodyPr/>
                    <a:lstStyle/>
                    <a:p>
                      <a:pPr algn="l" fontAlgn="base"/>
                      <a:r>
                        <a:rPr lang="en-US" sz="1100" b="1" i="0">
                          <a:solidFill>
                            <a:srgbClr val="FFFFFF"/>
                          </a:solidFill>
                          <a:effectLst/>
                          <a:latin typeface="Calibri" panose="020F0502020204030204" pitchFamily="34" charset="0"/>
                        </a:rPr>
                        <a:t>Suitability for POC​</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100" b="0" i="0">
                          <a:solidFill>
                            <a:srgbClr val="000000"/>
                          </a:solidFill>
                          <a:effectLst/>
                          <a:latin typeface="Calibri" panose="020F0502020204030204" pitchFamily="34" charset="0"/>
                        </a:rPr>
                        <a:t>Limited in remote settings​</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base"/>
                      <a:r>
                        <a:rPr lang="en-US" sz="1100" b="0" i="0">
                          <a:solidFill>
                            <a:srgbClr val="000000"/>
                          </a:solidFill>
                          <a:effectLst/>
                          <a:latin typeface="Calibri" panose="020F0502020204030204" pitchFamily="34" charset="0"/>
                        </a:rPr>
                        <a:t>High – especially with offline capability​</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787248231"/>
                  </a:ext>
                </a:extLst>
              </a:tr>
              <a:tr h="241912">
                <a:tc>
                  <a:txBody>
                    <a:bodyPr/>
                    <a:lstStyle/>
                    <a:p>
                      <a:pPr algn="l" fontAlgn="base"/>
                      <a:r>
                        <a:rPr lang="en-US" sz="1100" b="1" i="0">
                          <a:solidFill>
                            <a:srgbClr val="FFFFFF"/>
                          </a:solidFill>
                          <a:effectLst/>
                          <a:latin typeface="Calibri" panose="020F0502020204030204" pitchFamily="34" charset="0"/>
                        </a:rPr>
                        <a:t>Scalability​</a:t>
                      </a:r>
                      <a:endParaRPr lang="en-US" sz="1050" b="1" i="0">
                        <a:solidFill>
                          <a:srgbClr val="FFFFFF"/>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100" b="0" i="0">
                          <a:solidFill>
                            <a:srgbClr val="000000"/>
                          </a:solidFill>
                          <a:effectLst/>
                          <a:latin typeface="Calibri" panose="020F0502020204030204" pitchFamily="34" charset="0"/>
                        </a:rPr>
                        <a:t>Logistically challenging​</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base"/>
                      <a:r>
                        <a:rPr lang="en-US" sz="1100" b="0" i="0">
                          <a:solidFill>
                            <a:srgbClr val="000000"/>
                          </a:solidFill>
                          <a:effectLst/>
                          <a:latin typeface="Calibri" panose="020F0502020204030204" pitchFamily="34" charset="0"/>
                        </a:rPr>
                        <a:t>High if devices and support exist​</a:t>
                      </a:r>
                      <a:endParaRPr lang="en-US" sz="1050" b="0" i="0">
                        <a:solidFill>
                          <a:srgbClr val="000000"/>
                        </a:solidFill>
                        <a:effectLst/>
                      </a:endParaRPr>
                    </a:p>
                  </a:txBody>
                  <a:tcPr marL="91287" marR="91287" marT="45643" marB="4564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705955300"/>
                  </a:ext>
                </a:extLst>
              </a:tr>
            </a:tbl>
          </a:graphicData>
        </a:graphic>
      </p:graphicFrame>
    </p:spTree>
    <p:extLst>
      <p:ext uri="{BB962C8B-B14F-4D97-AF65-F5344CB8AC3E}">
        <p14:creationId xmlns:p14="http://schemas.microsoft.com/office/powerpoint/2010/main" val="14435767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D953A-4F94-EE56-BD5A-8F39347EEF7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B9E3004-CA1E-E324-545A-BB675F67E6C4}"/>
              </a:ext>
            </a:extLst>
          </p:cNvPr>
          <p:cNvSpPr>
            <a:spLocks noGrp="1"/>
          </p:cNvSpPr>
          <p:nvPr>
            <p:ph type="title" idx="4294967295"/>
          </p:nvPr>
        </p:nvSpPr>
        <p:spPr>
          <a:xfrm>
            <a:off x="683277" y="465232"/>
            <a:ext cx="3107749" cy="1368975"/>
          </a:xfrm>
          <a:prstGeom prst="rect">
            <a:avLst/>
          </a:prstGeom>
        </p:spPr>
        <p:txBody>
          <a:bodyPr>
            <a:noAutofit/>
          </a:bodyPr>
          <a:lstStyle/>
          <a:p>
            <a:pPr algn="ctr"/>
            <a:r>
              <a:rPr lang="en-GB" sz="2800" b="1">
                <a:solidFill>
                  <a:srgbClr val="04AE73"/>
                </a:solidFill>
                <a:latin typeface="Calibri" panose="020F0502020204030204" pitchFamily="34" charset="0"/>
                <a:cs typeface="Calibri" panose="020F0502020204030204" pitchFamily="34" charset="0"/>
              </a:rPr>
              <a:t>AI for Drug Discovery</a:t>
            </a:r>
          </a:p>
        </p:txBody>
      </p:sp>
      <p:sp>
        <p:nvSpPr>
          <p:cNvPr id="15" name="Google Shape;452;g13b5137a09d_1_97">
            <a:extLst>
              <a:ext uri="{FF2B5EF4-FFF2-40B4-BE49-F238E27FC236}">
                <a16:creationId xmlns:a16="http://schemas.microsoft.com/office/drawing/2014/main" id="{1490DF35-86EE-290D-AC74-57D4F7DC8F03}"/>
              </a:ext>
            </a:extLst>
          </p:cNvPr>
          <p:cNvSpPr txBox="1">
            <a:spLocks/>
          </p:cNvSpPr>
          <p:nvPr/>
        </p:nvSpPr>
        <p:spPr>
          <a:xfrm>
            <a:off x="8142656" y="462433"/>
            <a:ext cx="3828770" cy="92454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33756" algn="l" rtl="0">
              <a:lnSpc>
                <a:spcPct val="100000"/>
              </a:lnSpc>
              <a:spcBef>
                <a:spcPts val="36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1pPr>
            <a:lvl2pPr marL="914400" marR="0" lvl="1" indent="-333756" algn="l" rtl="0">
              <a:lnSpc>
                <a:spcPct val="100000"/>
              </a:lnSpc>
              <a:spcBef>
                <a:spcPts val="60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2pPr>
            <a:lvl3pPr marL="1371600" marR="0" lvl="2" indent="-333756" algn="l" rtl="0">
              <a:lnSpc>
                <a:spcPct val="100000"/>
              </a:lnSpc>
              <a:spcBef>
                <a:spcPts val="60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3pPr>
            <a:lvl4pPr marL="1828800" marR="0" lvl="3" indent="-333756" algn="l" rtl="0">
              <a:lnSpc>
                <a:spcPct val="100000"/>
              </a:lnSpc>
              <a:spcBef>
                <a:spcPts val="60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4pPr>
            <a:lvl5pPr marL="2286000" marR="0" lvl="4" indent="-333756" algn="l" rtl="0">
              <a:lnSpc>
                <a:spcPct val="100000"/>
              </a:lnSpc>
              <a:spcBef>
                <a:spcPts val="60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5pPr>
            <a:lvl6pPr marL="2743200" marR="0" lvl="5" indent="-333756" algn="l" rtl="0">
              <a:lnSpc>
                <a:spcPct val="100000"/>
              </a:lnSpc>
              <a:spcBef>
                <a:spcPts val="60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6pPr>
            <a:lvl7pPr marL="3200400" marR="0" lvl="6" indent="-333756" algn="l" rtl="0">
              <a:lnSpc>
                <a:spcPct val="100000"/>
              </a:lnSpc>
              <a:spcBef>
                <a:spcPts val="60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7pPr>
            <a:lvl8pPr marL="3657600" marR="0" lvl="7" indent="-333756" algn="l" rtl="0">
              <a:lnSpc>
                <a:spcPct val="100000"/>
              </a:lnSpc>
              <a:spcBef>
                <a:spcPts val="600"/>
              </a:spcBef>
              <a:spcAft>
                <a:spcPts val="0"/>
              </a:spcAft>
              <a:buClr>
                <a:srgbClr val="000000"/>
              </a:buClr>
              <a:buSzPts val="1656"/>
              <a:buFont typeface="Arial"/>
              <a:buChar char="◼"/>
              <a:defRPr sz="1400" b="0" i="0" u="none" strike="noStrike" cap="none">
                <a:solidFill>
                  <a:srgbClr val="000000"/>
                </a:solidFill>
                <a:latin typeface="Arial"/>
                <a:ea typeface="Arial"/>
                <a:cs typeface="Arial"/>
                <a:sym typeface="Arial"/>
              </a:defRPr>
            </a:lvl8pPr>
            <a:lvl9pPr marL="4114800" marR="0" lvl="8" indent="-333756" algn="l" rtl="0">
              <a:lnSpc>
                <a:spcPct val="100000"/>
              </a:lnSpc>
              <a:spcBef>
                <a:spcPts val="600"/>
              </a:spcBef>
              <a:spcAft>
                <a:spcPts val="600"/>
              </a:spcAft>
              <a:buClr>
                <a:srgbClr val="000000"/>
              </a:buClr>
              <a:buSzPts val="1656"/>
              <a:buFont typeface="Arial"/>
              <a:buChar char="◼"/>
              <a:defRPr sz="1400" b="0" i="0" u="none" strike="noStrike" cap="none">
                <a:solidFill>
                  <a:srgbClr val="000000"/>
                </a:solidFill>
                <a:latin typeface="Arial"/>
                <a:ea typeface="Arial"/>
                <a:cs typeface="Arial"/>
                <a:sym typeface="Arial"/>
              </a:defRPr>
            </a:lvl9pPr>
          </a:lstStyle>
          <a:p>
            <a:pPr marL="0" indent="0" algn="ctr">
              <a:lnSpc>
                <a:spcPts val="3160"/>
              </a:lnSpc>
              <a:spcBef>
                <a:spcPts val="0"/>
              </a:spcBef>
              <a:buClr>
                <a:prstClr val="black"/>
              </a:buClr>
              <a:buSzPts val="2800"/>
              <a:buNone/>
              <a:defRPr/>
            </a:pPr>
            <a:r>
              <a:rPr kumimoji="0" lang="en-US" sz="2800" b="1" i="0" u="none" strike="noStrike" kern="0" cap="none" spc="0" normalizeH="0" baseline="0" noProof="0">
                <a:ln>
                  <a:noFill/>
                </a:ln>
                <a:solidFill>
                  <a:srgbClr val="04AE73"/>
                </a:solidFill>
                <a:effectLst/>
                <a:uLnTx/>
                <a:uFillTx/>
                <a:latin typeface="Calibri"/>
                <a:cs typeface="Calibri"/>
                <a:sym typeface="Arial"/>
              </a:rPr>
              <a:t>AI for </a:t>
            </a:r>
            <a:r>
              <a:rPr lang="en-US" sz="2800" b="1" kern="0">
                <a:solidFill>
                  <a:srgbClr val="04AE73"/>
                </a:solidFill>
                <a:latin typeface="Calibri"/>
                <a:cs typeface="Calibri"/>
              </a:rPr>
              <a:t>Traditional medicine</a:t>
            </a:r>
            <a:endParaRPr kumimoji="0" lang="en-US" sz="2800" b="1" i="0" u="none" strike="noStrike" kern="0" cap="none" spc="0" normalizeH="0" baseline="0" noProof="0">
              <a:ln>
                <a:noFill/>
              </a:ln>
              <a:solidFill>
                <a:srgbClr val="04AE73"/>
              </a:solidFill>
              <a:effectLst/>
              <a:uLnTx/>
              <a:uFillTx/>
              <a:latin typeface="Calibri" panose="020F0502020204030204" pitchFamily="34" charset="0"/>
              <a:cs typeface="Calibri" panose="020F0502020204030204" pitchFamily="34" charset="0"/>
              <a:sym typeface="Arial"/>
            </a:endParaRPr>
          </a:p>
        </p:txBody>
      </p:sp>
      <p:sp>
        <p:nvSpPr>
          <p:cNvPr id="19" name="Text Placeholder 1">
            <a:extLst>
              <a:ext uri="{FF2B5EF4-FFF2-40B4-BE49-F238E27FC236}">
                <a16:creationId xmlns:a16="http://schemas.microsoft.com/office/drawing/2014/main" id="{D35D5607-1404-B8E2-8FE7-1F5819E3C21D}"/>
              </a:ext>
            </a:extLst>
          </p:cNvPr>
          <p:cNvSpPr txBox="1">
            <a:spLocks/>
          </p:cNvSpPr>
          <p:nvPr/>
        </p:nvSpPr>
        <p:spPr>
          <a:xfrm>
            <a:off x="4070326" y="465232"/>
            <a:ext cx="3828770" cy="986894"/>
          </a:xfrm>
          <a:prstGeom prst="rect">
            <a:avLst/>
          </a:prstGeom>
        </p:spPr>
        <p:txBody>
          <a:bodyPr lIns="91440" tIns="45720" rIns="91440" bIns="45720" anchor="t"/>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3060"/>
              </a:lnSpc>
              <a:spcBef>
                <a:spcPts val="0"/>
              </a:spcBef>
              <a:spcAft>
                <a:spcPts val="0"/>
              </a:spcAft>
              <a:buClr>
                <a:prstClr val="black"/>
              </a:buClr>
              <a:defRPr/>
            </a:pPr>
            <a:r>
              <a:rPr kumimoji="0" lang="en-GB" sz="2800" b="1" i="0" u="none" strike="noStrike" kern="0" cap="none" spc="0" normalizeH="0" baseline="0" noProof="0">
                <a:ln>
                  <a:noFill/>
                </a:ln>
                <a:solidFill>
                  <a:srgbClr val="04AE73"/>
                </a:solidFill>
                <a:effectLst/>
                <a:uLnTx/>
                <a:uFillTx/>
                <a:latin typeface="Calibri"/>
                <a:ea typeface="Calibri"/>
                <a:cs typeface="Calibri"/>
                <a:sym typeface="Arial"/>
              </a:rPr>
              <a:t>AI for </a:t>
            </a:r>
            <a:r>
              <a:rPr lang="en-GB" sz="2800" b="1" kern="0">
                <a:solidFill>
                  <a:srgbClr val="04AE73"/>
                </a:solidFill>
                <a:latin typeface="Calibri"/>
                <a:ea typeface="Calibri"/>
                <a:cs typeface="Calibri"/>
                <a:sym typeface="Arial"/>
              </a:rPr>
              <a:t>Bone Health</a:t>
            </a:r>
            <a:endParaRPr kumimoji="0" lang="en-GB" sz="2800" b="1" i="0" u="none" strike="noStrike" kern="0" cap="none" spc="0" normalizeH="0" baseline="0" noProof="0">
              <a:ln>
                <a:noFill/>
              </a:ln>
              <a:solidFill>
                <a:srgbClr val="04AE73"/>
              </a:solidFill>
              <a:effectLst/>
              <a:uLnTx/>
              <a:uFillTx/>
              <a:latin typeface="Calibri" panose="020F0502020204030204" pitchFamily="34" charset="0"/>
              <a:ea typeface="+mn-ea"/>
              <a:cs typeface="Calibri" panose="020F0502020204030204" pitchFamily="34" charset="0"/>
              <a:sym typeface="Arial"/>
            </a:endParaRPr>
          </a:p>
        </p:txBody>
      </p:sp>
      <p:cxnSp>
        <p:nvCxnSpPr>
          <p:cNvPr id="4" name="Straight Connector 3">
            <a:extLst>
              <a:ext uri="{FF2B5EF4-FFF2-40B4-BE49-F238E27FC236}">
                <a16:creationId xmlns:a16="http://schemas.microsoft.com/office/drawing/2014/main" id="{CCE99C6C-8055-29B0-3587-1D6FF004C588}"/>
              </a:ext>
            </a:extLst>
          </p:cNvPr>
          <p:cNvCxnSpPr>
            <a:cxnSpLocks/>
          </p:cNvCxnSpPr>
          <p:nvPr/>
        </p:nvCxnSpPr>
        <p:spPr>
          <a:xfrm>
            <a:off x="3972240" y="955965"/>
            <a:ext cx="0" cy="4925291"/>
          </a:xfrm>
          <a:prstGeom prst="line">
            <a:avLst/>
          </a:prstGeom>
          <a:ln w="3175">
            <a:solidFill>
              <a:schemeClr val="bg1">
                <a:lumMod val="85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18C725-1712-ABFD-9BE8-3C755B8F06D9}"/>
              </a:ext>
            </a:extLst>
          </p:cNvPr>
          <p:cNvCxnSpPr>
            <a:cxnSpLocks/>
          </p:cNvCxnSpPr>
          <p:nvPr/>
        </p:nvCxnSpPr>
        <p:spPr>
          <a:xfrm>
            <a:off x="7961442" y="1019267"/>
            <a:ext cx="0" cy="4925291"/>
          </a:xfrm>
          <a:prstGeom prst="line">
            <a:avLst/>
          </a:prstGeom>
          <a:ln w="3175">
            <a:solidFill>
              <a:schemeClr val="bg1">
                <a:lumMod val="85000"/>
                <a:alpha val="51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research team led by Professor Dean Ho has harnessed the power of artificial intelligence to dramatically accelerate the discovery of drug combination therapies.">
            <a:extLst>
              <a:ext uri="{FF2B5EF4-FFF2-40B4-BE49-F238E27FC236}">
                <a16:creationId xmlns:a16="http://schemas.microsoft.com/office/drawing/2014/main" id="{3895E6C0-D7C5-61E7-B04C-7E395CE266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8" b="6016"/>
          <a:stretch/>
        </p:blipFill>
        <p:spPr bwMode="auto">
          <a:xfrm>
            <a:off x="683277" y="2357997"/>
            <a:ext cx="3097786" cy="21420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A550FA1-0CFB-51E6-1750-9CF1502D10F8}"/>
              </a:ext>
            </a:extLst>
          </p:cNvPr>
          <p:cNvSpPr txBox="1"/>
          <p:nvPr/>
        </p:nvSpPr>
        <p:spPr>
          <a:xfrm>
            <a:off x="668275" y="5019625"/>
            <a:ext cx="3036506" cy="1077218"/>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prstClr val="black"/>
                </a:solidFill>
                <a:effectLst/>
                <a:uLnTx/>
                <a:uFillTx/>
                <a:latin typeface="Arial"/>
                <a:cs typeface="Arial"/>
              </a:rPr>
              <a:t>To avoid the drawbacks of traditional drug combination therapy development to improve patient outcomes</a:t>
            </a:r>
            <a:endParaRPr lang="en-US" sz="1600" b="0" i="0" u="none" strike="noStrike" kern="1200" cap="none" spc="0" normalizeH="0" baseline="0" noProof="0">
              <a:ln>
                <a:noFill/>
              </a:ln>
              <a:solidFill>
                <a:prstClr val="black"/>
              </a:solidFill>
              <a:effectLst/>
              <a:uLnTx/>
              <a:uFillTx/>
              <a:latin typeface="Arial"/>
              <a:ea typeface="Calibri" panose="020F0502020204030204"/>
              <a:cs typeface="Arial"/>
            </a:endParaRPr>
          </a:p>
        </p:txBody>
      </p:sp>
      <p:pic>
        <p:nvPicPr>
          <p:cNvPr id="10" name="Picture 9" descr="A diagram of a model&#10;&#10;AI-generated content may be incorrect.">
            <a:extLst>
              <a:ext uri="{FF2B5EF4-FFF2-40B4-BE49-F238E27FC236}">
                <a16:creationId xmlns:a16="http://schemas.microsoft.com/office/drawing/2014/main" id="{4D61DC17-8CCD-57EF-3BAA-BD70FC4A411E}"/>
              </a:ext>
            </a:extLst>
          </p:cNvPr>
          <p:cNvPicPr>
            <a:picLocks noChangeAspect="1"/>
          </p:cNvPicPr>
          <p:nvPr/>
        </p:nvPicPr>
        <p:blipFill>
          <a:blip r:embed="rId4"/>
          <a:stretch>
            <a:fillRect/>
          </a:stretch>
        </p:blipFill>
        <p:spPr>
          <a:xfrm>
            <a:off x="8752209" y="1553883"/>
            <a:ext cx="3069583" cy="3354294"/>
          </a:xfrm>
          <a:prstGeom prst="rect">
            <a:avLst/>
          </a:prstGeom>
        </p:spPr>
      </p:pic>
      <p:sp>
        <p:nvSpPr>
          <p:cNvPr id="11" name="TextBox 10">
            <a:extLst>
              <a:ext uri="{FF2B5EF4-FFF2-40B4-BE49-F238E27FC236}">
                <a16:creationId xmlns:a16="http://schemas.microsoft.com/office/drawing/2014/main" id="{8423F906-5AF7-4CBE-A8A0-FAFD71A92C21}"/>
              </a:ext>
            </a:extLst>
          </p:cNvPr>
          <p:cNvSpPr txBox="1"/>
          <p:nvPr/>
        </p:nvSpPr>
        <p:spPr>
          <a:xfrm>
            <a:off x="4157526" y="4895999"/>
            <a:ext cx="3805088" cy="1569660"/>
          </a:xfrm>
          <a:prstGeom prst="rect">
            <a:avLst/>
          </a:prstGeom>
          <a:noFill/>
        </p:spPr>
        <p:txBody>
          <a:bodyPr wrap="square" lIns="91440" tIns="45720" rIns="91440" bIns="45720" anchor="t">
            <a:spAutoFit/>
          </a:bodyPr>
          <a:lstStyle/>
          <a:p>
            <a:pPr marL="285750" indent="-285750">
              <a:buFont typeface="Arial"/>
              <a:buChar char="•"/>
              <a:defRPr/>
            </a:pPr>
            <a:r>
              <a:rPr lang="en-IN" sz="1600">
                <a:solidFill>
                  <a:prstClr val="black"/>
                </a:solidFill>
                <a:ea typeface="+mn-lt"/>
                <a:cs typeface="+mn-lt"/>
              </a:rPr>
              <a:t>Discovering novel biomarkers for bone diseases.</a:t>
            </a:r>
            <a:endParaRPr lang="en-US" sz="1600">
              <a:solidFill>
                <a:prstClr val="black"/>
              </a:solidFill>
              <a:ea typeface="+mn-lt"/>
              <a:cs typeface="+mn-lt"/>
            </a:endParaRPr>
          </a:p>
          <a:p>
            <a:pPr marL="285750" indent="-285750">
              <a:buFont typeface="Arial"/>
              <a:buChar char="•"/>
              <a:defRPr/>
            </a:pPr>
            <a:r>
              <a:rPr lang="en-IN" sz="1600">
                <a:solidFill>
                  <a:prstClr val="black"/>
                </a:solidFill>
                <a:ea typeface="+mn-lt"/>
                <a:cs typeface="+mn-lt"/>
              </a:rPr>
              <a:t>Identifying individuals at high fracture risk</a:t>
            </a:r>
          </a:p>
          <a:p>
            <a:pPr marL="285750" indent="-285750">
              <a:buFont typeface="Arial"/>
              <a:buChar char="•"/>
              <a:defRPr/>
            </a:pPr>
            <a:r>
              <a:rPr lang="en-IN" sz="1600">
                <a:solidFill>
                  <a:prstClr val="black"/>
                </a:solidFill>
                <a:ea typeface="Calibri"/>
                <a:cs typeface="+mn-lt"/>
              </a:rPr>
              <a:t>Prevent</a:t>
            </a:r>
            <a:r>
              <a:rPr lang="en-IN" sz="1600">
                <a:solidFill>
                  <a:prstClr val="black"/>
                </a:solidFill>
                <a:latin typeface="Arial"/>
                <a:ea typeface="Calibri"/>
                <a:cs typeface="Arial"/>
              </a:rPr>
              <a:t> falls among older persons</a:t>
            </a:r>
            <a:endParaRPr lang="en-IN" sz="1600">
              <a:solidFill>
                <a:prstClr val="black"/>
              </a:solidFill>
              <a:cs typeface="Arial"/>
            </a:endParaRPr>
          </a:p>
          <a:p>
            <a:pPr>
              <a:defRPr/>
            </a:pPr>
            <a:endParaRPr lang="en-IN" sz="1600">
              <a:solidFill>
                <a:prstClr val="black"/>
              </a:solidFill>
              <a:latin typeface="Calibri" panose="020F0502020204030204"/>
              <a:ea typeface="Calibri"/>
              <a:cs typeface="Calibri"/>
            </a:endParaRPr>
          </a:p>
        </p:txBody>
      </p:sp>
      <p:pic>
        <p:nvPicPr>
          <p:cNvPr id="13" name="Picture 12" descr="A graph of different colored squares&#10;&#10;AI-generated content may be incorrect.">
            <a:extLst>
              <a:ext uri="{FF2B5EF4-FFF2-40B4-BE49-F238E27FC236}">
                <a16:creationId xmlns:a16="http://schemas.microsoft.com/office/drawing/2014/main" id="{1893ADFD-0B6C-C37A-399F-BF62F301EAF6}"/>
              </a:ext>
            </a:extLst>
          </p:cNvPr>
          <p:cNvPicPr>
            <a:picLocks noChangeAspect="1"/>
          </p:cNvPicPr>
          <p:nvPr/>
        </p:nvPicPr>
        <p:blipFill>
          <a:blip r:embed="rId5"/>
          <a:stretch>
            <a:fillRect/>
          </a:stretch>
        </p:blipFill>
        <p:spPr>
          <a:xfrm>
            <a:off x="3780472" y="1553882"/>
            <a:ext cx="4324763" cy="3070412"/>
          </a:xfrm>
          <a:prstGeom prst="rect">
            <a:avLst/>
          </a:prstGeom>
        </p:spPr>
      </p:pic>
      <p:sp>
        <p:nvSpPr>
          <p:cNvPr id="16" name="TextBox 15">
            <a:extLst>
              <a:ext uri="{FF2B5EF4-FFF2-40B4-BE49-F238E27FC236}">
                <a16:creationId xmlns:a16="http://schemas.microsoft.com/office/drawing/2014/main" id="{1BB69EEF-205A-2964-CCCC-12463909EDC8}"/>
              </a:ext>
            </a:extLst>
          </p:cNvPr>
          <p:cNvSpPr txBox="1"/>
          <p:nvPr/>
        </p:nvSpPr>
        <p:spPr>
          <a:xfrm>
            <a:off x="4567518" y="636045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rgbClr val="000000"/>
                </a:solidFill>
              </a:rPr>
              <a:t>Data source: WHO Falls Factsheet https://www.who.int/news-room/fact-sheets/detail/falls, Global Burden of Disease Study (GBD 2019) and Ilic, I.; Ristic, B.; </a:t>
            </a:r>
            <a:r>
              <a:rPr lang="en-US" sz="600" err="1">
                <a:solidFill>
                  <a:srgbClr val="000000"/>
                </a:solidFill>
              </a:rPr>
              <a:t>Stojadinovic</a:t>
            </a:r>
            <a:r>
              <a:rPr lang="en-US" sz="600">
                <a:solidFill>
                  <a:srgbClr val="000000"/>
                </a:solidFill>
              </a:rPr>
              <a:t>, I.; Ilic, </a:t>
            </a:r>
            <a:r>
              <a:rPr lang="en-US" sz="600" err="1">
                <a:solidFill>
                  <a:srgbClr val="000000"/>
                </a:solidFill>
              </a:rPr>
              <a:t>M.Epidemiology</a:t>
            </a:r>
            <a:r>
              <a:rPr lang="en-US" sz="600">
                <a:solidFill>
                  <a:srgbClr val="000000"/>
                </a:solidFill>
              </a:rPr>
              <a:t> of Hip Fractures Due to Falls, Medicina 2023, 59(9), 1528; </a:t>
            </a:r>
            <a:endParaRPr lang="en-US" sz="600">
              <a:solidFill>
                <a:srgbClr val="000000"/>
              </a:solidFill>
              <a:cs typeface="Arial"/>
            </a:endParaRPr>
          </a:p>
        </p:txBody>
      </p:sp>
      <p:pic>
        <p:nvPicPr>
          <p:cNvPr id="17" name="Picture 16" descr="A black background with white text&#10;&#10;AI-generated content may be incorrect.">
            <a:extLst>
              <a:ext uri="{FF2B5EF4-FFF2-40B4-BE49-F238E27FC236}">
                <a16:creationId xmlns:a16="http://schemas.microsoft.com/office/drawing/2014/main" id="{3BB87A07-288B-B0FE-389D-60FB5EEC5998}"/>
              </a:ext>
            </a:extLst>
          </p:cNvPr>
          <p:cNvPicPr>
            <a:picLocks noChangeAspect="1"/>
          </p:cNvPicPr>
          <p:nvPr/>
        </p:nvPicPr>
        <p:blipFill>
          <a:blip r:embed="rId6"/>
          <a:stretch>
            <a:fillRect/>
          </a:stretch>
        </p:blipFill>
        <p:spPr>
          <a:xfrm>
            <a:off x="470834" y="6106832"/>
            <a:ext cx="3600450" cy="493806"/>
          </a:xfrm>
          <a:prstGeom prst="rect">
            <a:avLst/>
          </a:prstGeom>
        </p:spPr>
      </p:pic>
      <p:pic>
        <p:nvPicPr>
          <p:cNvPr id="18" name="Picture 17" descr="A black background with white text&#10;&#10;AI-generated content may be incorrect.">
            <a:extLst>
              <a:ext uri="{FF2B5EF4-FFF2-40B4-BE49-F238E27FC236}">
                <a16:creationId xmlns:a16="http://schemas.microsoft.com/office/drawing/2014/main" id="{2216C290-A512-D3D0-C3DB-097FA83C6507}"/>
              </a:ext>
            </a:extLst>
          </p:cNvPr>
          <p:cNvPicPr>
            <a:picLocks noChangeAspect="1"/>
          </p:cNvPicPr>
          <p:nvPr/>
        </p:nvPicPr>
        <p:blipFill>
          <a:blip r:embed="rId7"/>
          <a:stretch>
            <a:fillRect/>
          </a:stretch>
        </p:blipFill>
        <p:spPr>
          <a:xfrm>
            <a:off x="8469218" y="6296398"/>
            <a:ext cx="3172386" cy="376145"/>
          </a:xfrm>
          <a:prstGeom prst="rect">
            <a:avLst/>
          </a:prstGeom>
        </p:spPr>
      </p:pic>
      <p:sp>
        <p:nvSpPr>
          <p:cNvPr id="21" name="TextBox 20">
            <a:extLst>
              <a:ext uri="{FF2B5EF4-FFF2-40B4-BE49-F238E27FC236}">
                <a16:creationId xmlns:a16="http://schemas.microsoft.com/office/drawing/2014/main" id="{44F5F75E-D1D1-2C9C-4156-A42A7A6DCAFC}"/>
              </a:ext>
            </a:extLst>
          </p:cNvPr>
          <p:cNvSpPr txBox="1"/>
          <p:nvPr/>
        </p:nvSpPr>
        <p:spPr>
          <a:xfrm>
            <a:off x="8385879" y="4910940"/>
            <a:ext cx="3805088" cy="830997"/>
          </a:xfrm>
          <a:prstGeom prst="rect">
            <a:avLst/>
          </a:prstGeom>
          <a:noFill/>
        </p:spPr>
        <p:txBody>
          <a:bodyPr wrap="square" lIns="91440" tIns="45720" rIns="91440" bIns="45720" anchor="t">
            <a:spAutoFit/>
          </a:bodyPr>
          <a:lstStyle/>
          <a:p>
            <a:pPr marL="285750" indent="-285750">
              <a:buFont typeface="Arial"/>
              <a:buChar char="•"/>
              <a:defRPr/>
            </a:pPr>
            <a:r>
              <a:rPr lang="en-IN" sz="1600">
                <a:solidFill>
                  <a:prstClr val="black"/>
                </a:solidFill>
                <a:latin typeface="Arial"/>
                <a:ea typeface="Calibri"/>
                <a:cs typeface="Calibri"/>
              </a:rPr>
              <a:t>Provide standardized information about ingredients, diseases and their corresponding gene targets</a:t>
            </a:r>
            <a:endParaRPr lang="en-US" sz="1600">
              <a:solidFill>
                <a:prstClr val="black"/>
              </a:solidFill>
              <a:latin typeface="Arial"/>
              <a:ea typeface="Calibri"/>
              <a:cs typeface="Arial"/>
            </a:endParaRPr>
          </a:p>
        </p:txBody>
      </p:sp>
    </p:spTree>
    <p:extLst>
      <p:ext uri="{BB962C8B-B14F-4D97-AF65-F5344CB8AC3E}">
        <p14:creationId xmlns:p14="http://schemas.microsoft.com/office/powerpoint/2010/main" val="3271810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HRP Powerpoin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P Powerpoint theme" id="{243D61FC-8A41-4146-A8FD-C8662D381B02}" vid="{AC2EE5BF-178F-4462-92F6-139CAE15933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LLE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ARTS AND GRAPH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VIDE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ACKNOWLEDGEM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9F3A84AD9B3D4CB9B5F65956B7DCC9" ma:contentTypeVersion="18" ma:contentTypeDescription="Create a new document." ma:contentTypeScope="" ma:versionID="3b6ae7bfd4387645b03838dc17ea2511">
  <xsd:schema xmlns:xsd="http://www.w3.org/2001/XMLSchema" xmlns:xs="http://www.w3.org/2001/XMLSchema" xmlns:p="http://schemas.microsoft.com/office/2006/metadata/properties" xmlns:ns2="9bf2c487-0cc3-43f4-b3fe-1ea8ff63a4c4" xmlns:ns3="c2a98045-3290-4e6b-bdcd-3f8be139321a" targetNamespace="http://schemas.microsoft.com/office/2006/metadata/properties" ma:root="true" ma:fieldsID="538f2f87bd0e5a4998921464760f7cc6" ns2:_="" ns3:_="">
    <xsd:import namespace="9bf2c487-0cc3-43f4-b3fe-1ea8ff63a4c4"/>
    <xsd:import namespace="c2a98045-3290-4e6b-bdcd-3f8be13932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f2c487-0cc3-43f4-b3fe-1ea8ff63a4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a98045-3290-4e6b-bdcd-3f8be139321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5171ee81-8a01-4a22-9a11-ebb9e9ef657e}" ma:internalName="TaxCatchAll" ma:showField="CatchAllData" ma:web="c2a98045-3290-4e6b-bdcd-3f8be13932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f2c487-0cc3-43f4-b3fe-1ea8ff63a4c4">
      <Terms xmlns="http://schemas.microsoft.com/office/infopath/2007/PartnerControls"/>
    </lcf76f155ced4ddcb4097134ff3c332f>
    <TaxCatchAll xmlns="c2a98045-3290-4e6b-bdcd-3f8be139321a" xsi:nil="true"/>
  </documentManagement>
</p:properties>
</file>

<file path=customXml/itemProps1.xml><?xml version="1.0" encoding="utf-8"?>
<ds:datastoreItem xmlns:ds="http://schemas.openxmlformats.org/officeDocument/2006/customXml" ds:itemID="{39A8E844-F048-42D2-A727-077E5CC73302}">
  <ds:schemaRefs>
    <ds:schemaRef ds:uri="http://schemas.microsoft.com/sharepoint/v3/contenttype/forms"/>
  </ds:schemaRefs>
</ds:datastoreItem>
</file>

<file path=customXml/itemProps2.xml><?xml version="1.0" encoding="utf-8"?>
<ds:datastoreItem xmlns:ds="http://schemas.openxmlformats.org/officeDocument/2006/customXml" ds:itemID="{87000F72-13D9-40C2-AABD-927AF524AFB8}">
  <ds:schemaRefs>
    <ds:schemaRef ds:uri="9bf2c487-0cc3-43f4-b3fe-1ea8ff63a4c4"/>
    <ds:schemaRef ds:uri="c2a98045-3290-4e6b-bdcd-3f8be13932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B967ED8-5199-4018-8972-42417411D0BC}">
  <ds:schemaRefs>
    <ds:schemaRef ds:uri="9bf2c487-0cc3-43f4-b3fe-1ea8ff63a4c4"/>
    <ds:schemaRef ds:uri="c2a98045-3290-4e6b-bdcd-3f8be139321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HRP Powerpoint theme</Template>
  <TotalTime>2</TotalTime>
  <Words>3919</Words>
  <Application>Microsoft Macintosh PowerPoint</Application>
  <PresentationFormat>와이드스크린</PresentationFormat>
  <Paragraphs>445</Paragraphs>
  <Slides>26</Slides>
  <Notes>23</Notes>
  <HiddenSlides>0</HiddenSlides>
  <MMClips>0</MMClips>
  <ScaleCrop>false</ScaleCrop>
  <HeadingPairs>
    <vt:vector size="6" baseType="variant">
      <vt:variant>
        <vt:lpstr>사용한 글꼴</vt:lpstr>
      </vt:variant>
      <vt:variant>
        <vt:i4>17</vt:i4>
      </vt:variant>
      <vt:variant>
        <vt:lpstr>테마</vt:lpstr>
      </vt:variant>
      <vt:variant>
        <vt:i4>9</vt:i4>
      </vt:variant>
      <vt:variant>
        <vt:lpstr>슬라이드 제목</vt:lpstr>
      </vt:variant>
      <vt:variant>
        <vt:i4>26</vt:i4>
      </vt:variant>
    </vt:vector>
  </HeadingPairs>
  <TitlesOfParts>
    <vt:vector size="52" baseType="lpstr">
      <vt:lpstr>-apple-system</vt:lpstr>
      <vt:lpstr>Söhne</vt:lpstr>
      <vt:lpstr>Aptos</vt:lpstr>
      <vt:lpstr>arial</vt:lpstr>
      <vt:lpstr>arial</vt:lpstr>
      <vt:lpstr>Arial Narrow</vt:lpstr>
      <vt:lpstr>Calibri</vt:lpstr>
      <vt:lpstr>Fira Sans</vt:lpstr>
      <vt:lpstr>Fira Sans Light</vt:lpstr>
      <vt:lpstr>Fira Sans Medium</vt:lpstr>
      <vt:lpstr>Georgia</vt:lpstr>
      <vt:lpstr>Noto Sans</vt:lpstr>
      <vt:lpstr>Open Sans</vt:lpstr>
      <vt:lpstr>Roboto</vt:lpstr>
      <vt:lpstr>Segoe UI</vt:lpstr>
      <vt:lpstr>Times New Roman</vt:lpstr>
      <vt:lpstr>Wingdings</vt:lpstr>
      <vt:lpstr>HRP Powerpoint theme</vt:lpstr>
      <vt:lpstr>BULLET SLIDES</vt:lpstr>
      <vt:lpstr>TEXT SLIDES</vt:lpstr>
      <vt:lpstr>CHARTS AND GRAPHS</vt:lpstr>
      <vt:lpstr>VIDEO SLIDES</vt:lpstr>
      <vt:lpstr>CHAPTER SLIDES</vt:lpstr>
      <vt:lpstr>END SLIDE</vt:lpstr>
      <vt:lpstr>ACKNOWLEDGEMENT SLIDES</vt:lpstr>
      <vt:lpstr>1_Office Theme</vt:lpstr>
      <vt:lpstr>Regulatory Considerations of AI for Health: NOW &amp; NEXT</vt:lpstr>
      <vt:lpstr>PowerPoint 프레젠테이션</vt:lpstr>
      <vt:lpstr>UN’s GLOBAL DIGITAL COMPACT </vt:lpstr>
      <vt:lpstr>PowerPoint 프레젠테이션</vt:lpstr>
      <vt:lpstr>PowerPoint 프레젠테이션</vt:lpstr>
      <vt:lpstr>PowerPoint 프레젠테이션</vt:lpstr>
      <vt:lpstr>PowerPoint 프레젠테이션</vt:lpstr>
      <vt:lpstr>PowerPoint 프레젠테이션</vt:lpstr>
      <vt:lpstr>AI for Drug Discovery</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and sexual and reproductive health and rights</dc:title>
  <dc:creator>TAMRAT, Tigest</dc:creator>
  <cp:lastModifiedBy>수빈 박</cp:lastModifiedBy>
  <cp:revision>3</cp:revision>
  <dcterms:created xsi:type="dcterms:W3CDTF">2023-07-03T09:43:51Z</dcterms:created>
  <dcterms:modified xsi:type="dcterms:W3CDTF">2025-09-10T23:41:17Z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0x010100CC9F3A84AD9B3D4CB9B5F65956B7DCC9</vt:lpwstr>
  </property>
  <property fmtid="{D5CDD505-2E9C-101B-9397-08002B2CF9AE}" pid="3" name="MediaServiceImageTags">
    <vt:lpwstr/>
  </property>
</Properties>
</file>