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5"/>
  </p:sldMasterIdLst>
  <p:notesMasterIdLst>
    <p:notesMasterId r:id="rId19"/>
  </p:notesMasterIdLst>
  <p:sldIdLst>
    <p:sldId id="2147481403" r:id="rId6"/>
    <p:sldId id="2147481422" r:id="rId7"/>
    <p:sldId id="2147481423" r:id="rId8"/>
    <p:sldId id="2147481411" r:id="rId9"/>
    <p:sldId id="2147481416" r:id="rId10"/>
    <p:sldId id="2147481412" r:id="rId11"/>
    <p:sldId id="2147481418" r:id="rId12"/>
    <p:sldId id="2147481417" r:id="rId13"/>
    <p:sldId id="2147481419" r:id="rId14"/>
    <p:sldId id="2147481420" r:id="rId15"/>
    <p:sldId id="2147481421" r:id="rId16"/>
    <p:sldId id="2147481413" r:id="rId17"/>
    <p:sldId id="288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6714" autoAdjust="0"/>
  </p:normalViewPr>
  <p:slideViewPr>
    <p:cSldViewPr snapToGrid="0">
      <p:cViewPr varScale="1">
        <p:scale>
          <a:sx n="131" d="100"/>
          <a:sy n="131" d="100"/>
        </p:scale>
        <p:origin x="123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590296424202304E-2"/>
          <c:y val="7.7233766891464176E-2"/>
          <c:w val="0.88410671556092346"/>
          <c:h val="0.765528722359870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Sheet3!$A$14</c:f>
              <c:strCache>
                <c:ptCount val="1"/>
                <c:pt idx="0">
                  <c:v>後発医療機器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Sheet3!$B$13:$K$13</c:f>
              <c:strCache>
                <c:ptCount val="10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  <c:pt idx="7">
                  <c:v>R4</c:v>
                </c:pt>
                <c:pt idx="8">
                  <c:v>R5</c:v>
                </c:pt>
                <c:pt idx="9">
                  <c:v>R6</c:v>
                </c:pt>
              </c:strCache>
            </c:strRef>
          </c:cat>
          <c:val>
            <c:numRef>
              <c:f>Sheet3!$B$14:$K$14</c:f>
              <c:numCache>
                <c:formatCode>General</c:formatCode>
                <c:ptCount val="10"/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12</c:v>
                </c:pt>
                <c:pt idx="5">
                  <c:v>8</c:v>
                </c:pt>
                <c:pt idx="6">
                  <c:v>17</c:v>
                </c:pt>
                <c:pt idx="7">
                  <c:v>8</c:v>
                </c:pt>
                <c:pt idx="8">
                  <c:v>6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52-4916-8D33-3C8FF97AE62C}"/>
            </c:ext>
          </c:extLst>
        </c:ser>
        <c:ser>
          <c:idx val="1"/>
          <c:order val="1"/>
          <c:tx>
            <c:strRef>
              <c:f>Sheet3!$A$15</c:f>
              <c:strCache>
                <c:ptCount val="1"/>
                <c:pt idx="0">
                  <c:v>改良医療機器（臨床なし）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Sheet3!$B$13:$K$13</c:f>
              <c:strCache>
                <c:ptCount val="10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  <c:pt idx="7">
                  <c:v>R4</c:v>
                </c:pt>
                <c:pt idx="8">
                  <c:v>R5</c:v>
                </c:pt>
                <c:pt idx="9">
                  <c:v>R6</c:v>
                </c:pt>
              </c:strCache>
            </c:strRef>
          </c:cat>
          <c:val>
            <c:numRef>
              <c:f>Sheet3!$B$15:$K$15</c:f>
              <c:numCache>
                <c:formatCode>General</c:formatCode>
                <c:ptCount val="10"/>
                <c:pt idx="0">
                  <c:v>9</c:v>
                </c:pt>
                <c:pt idx="1">
                  <c:v>11</c:v>
                </c:pt>
                <c:pt idx="2">
                  <c:v>14</c:v>
                </c:pt>
                <c:pt idx="3">
                  <c:v>16</c:v>
                </c:pt>
                <c:pt idx="4">
                  <c:v>23</c:v>
                </c:pt>
                <c:pt idx="5">
                  <c:v>29</c:v>
                </c:pt>
                <c:pt idx="6">
                  <c:v>19</c:v>
                </c:pt>
                <c:pt idx="7">
                  <c:v>18</c:v>
                </c:pt>
                <c:pt idx="8">
                  <c:v>23</c:v>
                </c:pt>
                <c:pt idx="9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52-4916-8D33-3C8FF97AE62C}"/>
            </c:ext>
          </c:extLst>
        </c:ser>
        <c:ser>
          <c:idx val="2"/>
          <c:order val="2"/>
          <c:tx>
            <c:strRef>
              <c:f>Sheet3!$A$16</c:f>
              <c:strCache>
                <c:ptCount val="1"/>
                <c:pt idx="0">
                  <c:v>改良医療機器（臨床あり）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Sheet3!$B$13:$K$13</c:f>
              <c:strCache>
                <c:ptCount val="10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  <c:pt idx="7">
                  <c:v>R4</c:v>
                </c:pt>
                <c:pt idx="8">
                  <c:v>R5</c:v>
                </c:pt>
                <c:pt idx="9">
                  <c:v>R6</c:v>
                </c:pt>
              </c:strCache>
            </c:strRef>
          </c:cat>
          <c:val>
            <c:numRef>
              <c:f>Sheet3!$B$16:$K$16</c:f>
              <c:numCache>
                <c:formatCode>General</c:formatCode>
                <c:ptCount val="10"/>
                <c:pt idx="5">
                  <c:v>4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52-4916-8D33-3C8FF97AE62C}"/>
            </c:ext>
          </c:extLst>
        </c:ser>
        <c:ser>
          <c:idx val="3"/>
          <c:order val="3"/>
          <c:tx>
            <c:strRef>
              <c:f>Sheet3!$A$17</c:f>
              <c:strCache>
                <c:ptCount val="1"/>
                <c:pt idx="0">
                  <c:v>新医療機器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Sheet3!$B$13:$K$13</c:f>
              <c:strCache>
                <c:ptCount val="10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  <c:pt idx="7">
                  <c:v>R4</c:v>
                </c:pt>
                <c:pt idx="8">
                  <c:v>R5</c:v>
                </c:pt>
                <c:pt idx="9">
                  <c:v>R6</c:v>
                </c:pt>
              </c:strCache>
            </c:strRef>
          </c:cat>
          <c:val>
            <c:numRef>
              <c:f>Sheet3!$B$17:$K$17</c:f>
              <c:numCache>
                <c:formatCode>General</c:formatCode>
                <c:ptCount val="10"/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4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52-4916-8D33-3C8FF97AE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1"/>
        <c:overlap val="100"/>
        <c:axId val="694009503"/>
        <c:axId val="694010335"/>
      </c:barChart>
      <c:lineChart>
        <c:grouping val="standard"/>
        <c:varyColors val="0"/>
        <c:ser>
          <c:idx val="4"/>
          <c:order val="4"/>
          <c:tx>
            <c:strRef>
              <c:f>Sheet3!$A$18</c:f>
              <c:strCache>
                <c:ptCount val="1"/>
                <c:pt idx="0">
                  <c:v>累計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2.3051316708150856E-2"/>
                  <c:y val="-0.174189927158857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ja-JP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296 in total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652-4916-8D33-3C8FF97AE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Sheet3!$B$13:$K$13</c:f>
              <c:strCache>
                <c:ptCount val="10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  <c:pt idx="5">
                  <c:v>R2</c:v>
                </c:pt>
                <c:pt idx="6">
                  <c:v>R3</c:v>
                </c:pt>
                <c:pt idx="7">
                  <c:v>R4</c:v>
                </c:pt>
                <c:pt idx="8">
                  <c:v>R5</c:v>
                </c:pt>
                <c:pt idx="9">
                  <c:v>R6</c:v>
                </c:pt>
              </c:strCache>
            </c:strRef>
          </c:cat>
          <c:val>
            <c:numRef>
              <c:f>Sheet3!$B$18:$K$18</c:f>
              <c:numCache>
                <c:formatCode>General</c:formatCode>
                <c:ptCount val="10"/>
                <c:pt idx="0">
                  <c:v>9</c:v>
                </c:pt>
                <c:pt idx="1">
                  <c:v>22</c:v>
                </c:pt>
                <c:pt idx="2">
                  <c:v>41</c:v>
                </c:pt>
                <c:pt idx="3">
                  <c:v>60</c:v>
                </c:pt>
                <c:pt idx="4">
                  <c:v>96</c:v>
                </c:pt>
                <c:pt idx="5">
                  <c:v>139</c:v>
                </c:pt>
                <c:pt idx="6">
                  <c:v>178</c:v>
                </c:pt>
                <c:pt idx="7">
                  <c:v>211</c:v>
                </c:pt>
                <c:pt idx="8">
                  <c:v>243</c:v>
                </c:pt>
                <c:pt idx="9">
                  <c:v>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652-4916-8D33-3C8FF97AE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9345039"/>
        <c:axId val="989344623"/>
      </c:lineChart>
      <c:catAx>
        <c:axId val="694009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94010335"/>
        <c:crosses val="autoZero"/>
        <c:auto val="1"/>
        <c:lblAlgn val="ctr"/>
        <c:lblOffset val="100"/>
        <c:noMultiLvlLbl val="0"/>
      </c:catAx>
      <c:valAx>
        <c:axId val="694010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94009503"/>
        <c:crosses val="autoZero"/>
        <c:crossBetween val="between"/>
      </c:valAx>
      <c:valAx>
        <c:axId val="989344623"/>
        <c:scaling>
          <c:orientation val="minMax"/>
          <c:max val="3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89345039"/>
        <c:crosses val="max"/>
        <c:crossBetween val="between"/>
      </c:valAx>
      <c:catAx>
        <c:axId val="98934503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934462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0.06452</cdr:x>
      <cdr:y>0.10982</cdr:y>
    </cdr:from>
    <cdr:to>
      <cdr:x>0.49944</cdr:x>
      <cdr:y>0.31114</cdr:y>
    </cdr:to>
    <cdr:sp macro="" textlink="">
      <cdr:nvSpPr>
        <cdr:cNvPr id="2" name="テキスト ボックス 4">
          <a:extLst xmlns:a="http://schemas.openxmlformats.org/drawingml/2006/main">
            <a:ext uri="{FF2B5EF4-FFF2-40B4-BE49-F238E27FC236}">
              <a16:creationId xmlns:a16="http://schemas.microsoft.com/office/drawing/2014/main" id="{AEDCB725-187B-471F-9D66-FCDF2FECC8C5}"/>
            </a:ext>
          </a:extLst>
        </cdr:cNvPr>
        <cdr:cNvSpPr txBox="1"/>
      </cdr:nvSpPr>
      <cdr:spPr>
        <a:xfrm xmlns:a="http://schemas.openxmlformats.org/drawingml/2006/main">
          <a:off x="533163" y="520431"/>
          <a:ext cx="3594254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ja-JP" altLang="en-US" sz="1400" b="1" dirty="0">
              <a:solidFill>
                <a:srgbClr val="FFCC66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rPr>
            <a:t>■</a:t>
          </a:r>
          <a:r>
            <a:rPr lang="en-US" altLang="ja-JP" sz="1400" b="1" dirty="0">
              <a:solidFill>
                <a:prstClr val="black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rPr>
            <a:t>Bland-new SaMD</a:t>
          </a:r>
          <a:endParaRPr lang="en-US" altLang="ja-JP" sz="1400" b="1" baseline="30000" dirty="0">
            <a:solidFill>
              <a:prstClr val="black"/>
            </a:solidFill>
            <a:latin typeface="Arial" panose="020B0604020202020204" pitchFamily="34" charset="0"/>
            <a:ea typeface="ＭＳ ゴシック" panose="020B0609070205080204" pitchFamily="49" charset="-128"/>
            <a:cs typeface="Arial" panose="020B0604020202020204" pitchFamily="34" charset="0"/>
          </a:endParaRPr>
        </a:p>
        <a:p xmlns:a="http://schemas.openxmlformats.org/drawingml/2006/main">
          <a:pPr>
            <a:defRPr/>
          </a:pPr>
          <a:r>
            <a:rPr lang="ja-JP" altLang="en-US" sz="14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rPr>
            <a:t>■</a:t>
          </a:r>
          <a:r>
            <a:rPr lang="en-US" altLang="ja-JP" sz="1400" b="1" dirty="0">
              <a:solidFill>
                <a:prstClr val="black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rPr>
            <a:t>Improved SaMD (with clinical data)</a:t>
          </a:r>
        </a:p>
        <a:p xmlns:a="http://schemas.openxmlformats.org/drawingml/2006/main">
          <a:pPr>
            <a:defRPr/>
          </a:pPr>
          <a:r>
            <a:rPr lang="ja-JP" altLang="en-US" sz="1400" b="1" dirty="0">
              <a:solidFill>
                <a:srgbClr val="FF6600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rPr>
            <a:t>■</a:t>
          </a:r>
          <a:r>
            <a:rPr lang="en-US" altLang="ja-JP" sz="1400" b="1" dirty="0">
              <a:solidFill>
                <a:prstClr val="black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rPr>
            <a:t>Improved SaMD (without clinical data)</a:t>
          </a:r>
        </a:p>
        <a:p xmlns:a="http://schemas.openxmlformats.org/drawingml/2006/main">
          <a:pPr>
            <a:defRPr/>
          </a:pPr>
          <a:r>
            <a:rPr lang="ja-JP" altLang="en-US" sz="1400" b="1" dirty="0">
              <a:solidFill>
                <a:srgbClr val="5B9BD5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rPr>
            <a:t>■</a:t>
          </a:r>
          <a:r>
            <a:rPr lang="en-US" altLang="ja-JP" sz="1400" b="1" dirty="0">
              <a:solidFill>
                <a:prstClr val="black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rPr>
            <a:t>Generic SaMD</a:t>
          </a:r>
          <a:endParaRPr lang="ja-JP" altLang="en-US" sz="1400" b="1" dirty="0">
            <a:solidFill>
              <a:prstClr val="black"/>
            </a:solidFill>
            <a:latin typeface="Arial" panose="020B0604020202020204" pitchFamily="34" charset="0"/>
            <a:ea typeface="ＭＳ ゴシック" panose="020B0609070205080204" pitchFamily="49" charset="-128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5111A-9745-41B7-A8A3-2F8305DDF954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5D0E7-414C-43CD-8A70-84B429125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35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5D0E7-414C-43CD-8A70-84B42912560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664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5D0E7-414C-43CD-8A70-84B42912560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817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5D0E7-414C-43CD-8A70-84B42912560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636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5D0E7-414C-43CD-8A70-84B42912560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245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5D0E7-414C-43CD-8A70-84B42912560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9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5D0E7-414C-43CD-8A70-84B42912560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158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5D0E7-414C-43CD-8A70-84B42912560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803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5D0E7-414C-43CD-8A70-84B42912560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398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5D0E7-414C-43CD-8A70-84B42912560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8537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5D0E7-414C-43CD-8A70-84B42912560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168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5D0E7-414C-43CD-8A70-84B42912560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303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5D0E7-414C-43CD-8A70-84B42912560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185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5D0E7-414C-43CD-8A70-84B42912560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208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A2AE678-F20E-4854-AABA-993BB34DCF0D}"/>
              </a:ext>
            </a:extLst>
          </p:cNvPr>
          <p:cNvSpPr txBox="1"/>
          <p:nvPr userDrawn="1"/>
        </p:nvSpPr>
        <p:spPr>
          <a:xfrm>
            <a:off x="3920564" y="6537243"/>
            <a:ext cx="43508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" spc="5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Noto Sans JP" panose="020B0500000000000000" pitchFamily="34" charset="-128"/>
                <a:cs typeface="Arial" panose="020B0604020202020204" pitchFamily="34" charset="0"/>
              </a:rPr>
              <a:t>Copyright © Pharmaceuticals and Medical Devices Agency, All Rights Reserved.</a:t>
            </a:r>
            <a:endParaRPr kumimoji="1" lang="ja-JP" altLang="en-US" sz="800" spc="5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6A0BDB4-A1E6-4A36-8664-B1DF8862A2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02101"/>
            <a:ext cx="12193200" cy="29158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D67D055-19F6-401B-ABD6-3085F2E3A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4470" y="5644802"/>
            <a:ext cx="6294120" cy="84696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1FE3348-2502-4EDE-A349-3227610362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8000" y="322082"/>
            <a:ext cx="2159999" cy="629748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B32FCE8-3A90-4FE7-88EA-88A17ABE03B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7208" y="3072342"/>
            <a:ext cx="8307692" cy="648000"/>
          </a:xfrm>
          <a:prstGeom prst="rect">
            <a:avLst/>
          </a:prstGeom>
        </p:spPr>
        <p:txBody>
          <a:bodyPr vert="horz" lIns="0" tIns="0" rIns="0" bIns="36000" rtlCol="0" anchor="ctr" anchorCtr="0">
            <a:noAutofit/>
          </a:bodyPr>
          <a:lstStyle>
            <a:lvl1pPr marL="0" indent="0" latinLnBrk="1">
              <a:lnSpc>
                <a:spcPct val="150000"/>
              </a:lnSpc>
              <a:spcBef>
                <a:spcPts val="0"/>
              </a:spcBef>
              <a:buNone/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2041" indent="0">
              <a:buNone/>
              <a:defRPr/>
            </a:lvl2pPr>
          </a:lstStyle>
          <a:p>
            <a:pPr lvl="0"/>
            <a:r>
              <a:rPr lang="en-US" altLang="ja-JP" dirty="0"/>
              <a:t>Master Title is Here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932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E868-CCFB-2F4A-A31E-BB45158EA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/>
              <a:t>Click to add page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CAAF65-7625-DD42-B3F2-1826FE795D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7374" y="368300"/>
            <a:ext cx="11017249" cy="123111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C73A5-B283-BE4A-ADEF-1B039C3545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EF000-E43B-484E-AD6A-535C008C3EA6}" type="slidenum">
              <a:rPr lang="en-AU"/>
              <a:pPr/>
              <a:t>‹#›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E5C0DF-B7A2-8E4D-82C8-487DE09480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7374" y="2097088"/>
            <a:ext cx="8186738" cy="641714"/>
          </a:xfrm>
        </p:spPr>
        <p:txBody>
          <a:bodyPr>
            <a:spAutoFit/>
          </a:bodyPr>
          <a:lstStyle>
            <a:lvl1pPr marL="0" indent="0">
              <a:spcBef>
                <a:spcPts val="1200"/>
              </a:spcBef>
              <a:tabLst>
                <a:tab pos="5334000" algn="r"/>
                <a:tab pos="8128000" algn="r"/>
              </a:tabLst>
              <a:defRPr sz="2200" b="1"/>
            </a:lvl1pPr>
            <a:lvl2pPr marL="0" indent="0">
              <a:spcBef>
                <a:spcPts val="300"/>
              </a:spcBef>
              <a:buNone/>
              <a:tabLst>
                <a:tab pos="5334000" algn="r"/>
                <a:tab pos="8128000" algn="r"/>
              </a:tabLst>
              <a:defRPr sz="16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984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（タイトルのみ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2C1B49ED-284B-4707-8627-44C105D88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90671"/>
            <a:ext cx="12193200" cy="29158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8FD44A6-BFC2-400B-9DE5-3C84292806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9072" y="5998246"/>
            <a:ext cx="3376698" cy="454384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7FC6192-168E-4AF3-B34D-A1373ADBAFD1}"/>
              </a:ext>
            </a:extLst>
          </p:cNvPr>
          <p:cNvSpPr/>
          <p:nvPr userDrawn="1"/>
        </p:nvSpPr>
        <p:spPr bwMode="white">
          <a:xfrm>
            <a:off x="0" y="6275754"/>
            <a:ext cx="1844431" cy="582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BD49852-B63D-472A-A691-16E19F36EF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0305" y="6180746"/>
            <a:ext cx="1361694" cy="397002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54D1C70-ABE2-480A-ACDF-2860B3239F43}"/>
              </a:ext>
            </a:extLst>
          </p:cNvPr>
          <p:cNvSpPr txBox="1"/>
          <p:nvPr userDrawn="1"/>
        </p:nvSpPr>
        <p:spPr>
          <a:xfrm>
            <a:off x="3920564" y="6537243"/>
            <a:ext cx="43508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" spc="5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Noto Sans JP" panose="020B0500000000000000" pitchFamily="34" charset="-128"/>
                <a:cs typeface="Arial" panose="020B0604020202020204" pitchFamily="34" charset="0"/>
              </a:rPr>
              <a:t>Copyright © Pharmaceuticals and Medical Devices Agency, All Rights Reserved.</a:t>
            </a:r>
            <a:endParaRPr kumimoji="1" lang="ja-JP" altLang="en-US" sz="800" spc="5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older 5">
            <a:extLst>
              <a:ext uri="{FF2B5EF4-FFF2-40B4-BE49-F238E27FC236}">
                <a16:creationId xmlns:a16="http://schemas.microsoft.com/office/drawing/2014/main" id="{D40E3A15-5FB9-47B7-BF71-31B8D316F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0251" y="6506465"/>
            <a:ext cx="675005" cy="27699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 b="0" i="0">
                <a:solidFill>
                  <a:srgbClr val="BCBE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8100">
              <a:spcBef>
                <a:spcPts val="295"/>
              </a:spcBef>
            </a:pPr>
            <a:fld id="{81D60167-4931-47E6-BA6A-407CBD079E47}" type="slidenum">
              <a:rPr lang="en-US" altLang="ja-JP" spc="10" smtClean="0"/>
              <a:pPr marL="38100">
                <a:spcBef>
                  <a:spcPts val="295"/>
                </a:spcBef>
              </a:pPr>
              <a:t>‹#›</a:t>
            </a:fld>
            <a:r>
              <a:rPr lang="ja-JP" altLang="en-US" spc="-685"/>
              <a:t> </a:t>
            </a:r>
            <a:endParaRPr lang="ja-JP" altLang="en-US" spc="-685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DA1DAFF-3E78-4CB3-ADC9-5F512405D43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927" y="303721"/>
            <a:ext cx="11330143" cy="5129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latinLnBrk="1">
              <a:lnSpc>
                <a:spcPct val="150000"/>
              </a:lnSpc>
              <a:spcBef>
                <a:spcPts val="0"/>
              </a:spcBef>
              <a:buNone/>
              <a:defRPr sz="28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2041" indent="0">
              <a:buNone/>
              <a:defRPr/>
            </a:lvl2pPr>
          </a:lstStyle>
          <a:p>
            <a:pPr lvl="0"/>
            <a:r>
              <a:rPr lang="en-US" altLang="ja-JP" dirty="0"/>
              <a:t>Heading Title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439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（タイトルとコンテンツ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0253EDD0-FAE3-406B-AEA2-0271856074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90671"/>
            <a:ext cx="12193200" cy="29158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2435539-4264-4F2E-844E-50D2247391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9072" y="5998246"/>
            <a:ext cx="3376698" cy="454384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8A08FEB-29E2-4EC6-977F-8650A3526F97}"/>
              </a:ext>
            </a:extLst>
          </p:cNvPr>
          <p:cNvSpPr/>
          <p:nvPr userDrawn="1"/>
        </p:nvSpPr>
        <p:spPr bwMode="white">
          <a:xfrm>
            <a:off x="0" y="6275754"/>
            <a:ext cx="1844431" cy="582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177A4AB-82C8-49EB-80DD-612E13FE7A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0305" y="6180746"/>
            <a:ext cx="1361694" cy="397002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2DC102C-E897-410B-A0CB-5D9FA30D2C57}"/>
              </a:ext>
            </a:extLst>
          </p:cNvPr>
          <p:cNvSpPr txBox="1"/>
          <p:nvPr userDrawn="1"/>
        </p:nvSpPr>
        <p:spPr>
          <a:xfrm>
            <a:off x="3920564" y="6537243"/>
            <a:ext cx="43508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" spc="5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Noto Sans JP" panose="020B0500000000000000" pitchFamily="34" charset="-128"/>
                <a:cs typeface="Arial" panose="020B0604020202020204" pitchFamily="34" charset="0"/>
              </a:rPr>
              <a:t>Copyright © Pharmaceuticals and Medical Devices Agency, All Rights Reserved.</a:t>
            </a:r>
            <a:endParaRPr kumimoji="1" lang="ja-JP" altLang="en-US" sz="800" spc="5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older 5">
            <a:extLst>
              <a:ext uri="{FF2B5EF4-FFF2-40B4-BE49-F238E27FC236}">
                <a16:creationId xmlns:a16="http://schemas.microsoft.com/office/drawing/2014/main" id="{9962367E-AC3C-492C-B039-A5599F9B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0251" y="6506465"/>
            <a:ext cx="675005" cy="27699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 b="0" i="0">
                <a:solidFill>
                  <a:srgbClr val="BCBE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8100">
              <a:spcBef>
                <a:spcPts val="295"/>
              </a:spcBef>
            </a:pPr>
            <a:fld id="{81D60167-4931-47E6-BA6A-407CBD079E47}" type="slidenum">
              <a:rPr lang="en-US" altLang="ja-JP" spc="10" smtClean="0"/>
              <a:pPr marL="38100">
                <a:spcBef>
                  <a:spcPts val="295"/>
                </a:spcBef>
              </a:pPr>
              <a:t>‹#›</a:t>
            </a:fld>
            <a:r>
              <a:rPr lang="ja-JP" altLang="en-US" spc="-685"/>
              <a:t> </a:t>
            </a:r>
            <a:endParaRPr lang="ja-JP" altLang="en-US" spc="-685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6CB1138-EC2D-433E-A07F-B41DD81451C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0927" y="1088998"/>
            <a:ext cx="11330143" cy="4680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latinLnBrk="1">
              <a:lnSpc>
                <a:spcPct val="150000"/>
              </a:lnSpc>
              <a:spcBef>
                <a:spcPts val="0"/>
              </a:spcBef>
              <a:buNone/>
              <a:defRPr sz="11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defRPr>
            </a:lvl1pPr>
            <a:lvl2pPr marL="422041" indent="0">
              <a:buNone/>
              <a:defRPr/>
            </a:lvl2pPr>
          </a:lstStyle>
          <a:p>
            <a:pPr lvl="0"/>
            <a:r>
              <a:rPr lang="en-US" altLang="ja-JP" dirty="0"/>
              <a:t>Body copy here</a:t>
            </a:r>
            <a:endParaRPr lang="ja-JP" alt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989C295-976D-4E4F-A0A0-BCB67E7DEBF8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927" y="303721"/>
            <a:ext cx="11330143" cy="5129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latinLnBrk="1">
              <a:lnSpc>
                <a:spcPct val="150000"/>
              </a:lnSpc>
              <a:spcBef>
                <a:spcPts val="0"/>
              </a:spcBef>
              <a:buNone/>
              <a:defRPr sz="28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2041" indent="0">
              <a:buNone/>
              <a:defRPr/>
            </a:lvl2pPr>
          </a:lstStyle>
          <a:p>
            <a:pPr lvl="0"/>
            <a:r>
              <a:rPr lang="en-US" altLang="ja-JP" dirty="0"/>
              <a:t>Heading Title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943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２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F6503BBA-874F-47CB-A4D0-A122F22453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90671"/>
            <a:ext cx="12193200" cy="29158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A7B8679-2B7E-4E8D-B97E-213AC800EB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9072" y="5998246"/>
            <a:ext cx="3376698" cy="454384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E47A90B-4721-4179-B0B4-C87767B46127}"/>
              </a:ext>
            </a:extLst>
          </p:cNvPr>
          <p:cNvSpPr/>
          <p:nvPr userDrawn="1"/>
        </p:nvSpPr>
        <p:spPr bwMode="white">
          <a:xfrm>
            <a:off x="0" y="6275754"/>
            <a:ext cx="1844431" cy="582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56021274-74B8-4E5E-B23B-B6D4425881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0305" y="6180746"/>
            <a:ext cx="1361694" cy="397002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8FC1BC1-9C5A-4541-9F48-62E6CE28FD74}"/>
              </a:ext>
            </a:extLst>
          </p:cNvPr>
          <p:cNvSpPr txBox="1"/>
          <p:nvPr userDrawn="1"/>
        </p:nvSpPr>
        <p:spPr>
          <a:xfrm>
            <a:off x="3920564" y="6537243"/>
            <a:ext cx="43508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" spc="5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Noto Sans JP" panose="020B0500000000000000" pitchFamily="34" charset="-128"/>
                <a:cs typeface="Arial" panose="020B0604020202020204" pitchFamily="34" charset="0"/>
              </a:rPr>
              <a:t>Copyright © Pharmaceuticals and Medical Devices Agency, All Rights Reserved.</a:t>
            </a:r>
            <a:endParaRPr kumimoji="1" lang="ja-JP" altLang="en-US" sz="800" spc="5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older 5">
            <a:extLst>
              <a:ext uri="{FF2B5EF4-FFF2-40B4-BE49-F238E27FC236}">
                <a16:creationId xmlns:a16="http://schemas.microsoft.com/office/drawing/2014/main" id="{8DA5FB5A-AC29-460E-9067-02E8545DB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0251" y="6506465"/>
            <a:ext cx="675005" cy="27699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 b="0" i="0">
                <a:solidFill>
                  <a:srgbClr val="BCBE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8100">
              <a:spcBef>
                <a:spcPts val="295"/>
              </a:spcBef>
            </a:pPr>
            <a:fld id="{81D60167-4931-47E6-BA6A-407CBD079E47}" type="slidenum">
              <a:rPr lang="en-US" altLang="ja-JP" spc="10" smtClean="0"/>
              <a:pPr marL="38100">
                <a:spcBef>
                  <a:spcPts val="295"/>
                </a:spcBef>
              </a:pPr>
              <a:t>‹#›</a:t>
            </a:fld>
            <a:r>
              <a:rPr lang="ja-JP" altLang="en-US" spc="-685"/>
              <a:t> </a:t>
            </a:r>
            <a:endParaRPr lang="ja-JP" altLang="en-US" spc="-685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C507B58-095C-475A-8E14-169291B5B55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0927" y="1088998"/>
            <a:ext cx="5518051" cy="4680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latinLnBrk="1">
              <a:lnSpc>
                <a:spcPct val="150000"/>
              </a:lnSpc>
              <a:spcBef>
                <a:spcPts val="0"/>
              </a:spcBef>
              <a:buNone/>
              <a:defRPr sz="11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defRPr>
            </a:lvl1pPr>
            <a:lvl2pPr marL="422041" indent="0">
              <a:buNone/>
              <a:defRPr/>
            </a:lvl2pPr>
          </a:lstStyle>
          <a:p>
            <a:pPr lvl="0"/>
            <a:r>
              <a:rPr lang="en-US" altLang="ja-JP" dirty="0"/>
              <a:t>Body copy here</a:t>
            </a:r>
            <a:endParaRPr lang="ja-JP" altLang="en-US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CFEFBB7-8B3A-4935-B236-2D4DC7E35EC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927" y="303721"/>
            <a:ext cx="11330143" cy="5129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latinLnBrk="1">
              <a:lnSpc>
                <a:spcPct val="150000"/>
              </a:lnSpc>
              <a:spcBef>
                <a:spcPts val="0"/>
              </a:spcBef>
              <a:buNone/>
              <a:defRPr sz="28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2041" indent="0">
              <a:buNone/>
              <a:defRPr/>
            </a:lvl2pPr>
          </a:lstStyle>
          <a:p>
            <a:pPr lvl="0"/>
            <a:r>
              <a:rPr lang="en-US" altLang="ja-JP" dirty="0"/>
              <a:t>Heading Title</a:t>
            </a:r>
            <a:endParaRPr lang="ja-JP" altLang="en-US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6827DD7-B7DF-42DE-A332-D67B8F2B3BE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43019" y="1088998"/>
            <a:ext cx="5518051" cy="4680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latinLnBrk="1">
              <a:lnSpc>
                <a:spcPct val="150000"/>
              </a:lnSpc>
              <a:spcBef>
                <a:spcPts val="0"/>
              </a:spcBef>
              <a:buNone/>
              <a:defRPr sz="11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defRPr>
            </a:lvl1pPr>
            <a:lvl2pPr marL="422041" indent="0">
              <a:buNone/>
              <a:defRPr/>
            </a:lvl2pPr>
          </a:lstStyle>
          <a:p>
            <a:pPr lvl="0"/>
            <a:r>
              <a:rPr lang="en-US" altLang="ja-JP" dirty="0"/>
              <a:t>Body copy here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5650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（組織名）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F581376-B3D7-4FC4-ACD3-AA9EA9E9A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02101"/>
            <a:ext cx="12193200" cy="2915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7D64B03-F9DC-4AA1-8904-3F6B4EC479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4470" y="5644802"/>
            <a:ext cx="6294120" cy="84696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3A32608-5CF0-4D13-B58F-87D418D65A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89354" y="2768364"/>
            <a:ext cx="4413292" cy="151390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CDC076-3BCF-42E3-9003-6F10BDD71F8B}"/>
              </a:ext>
            </a:extLst>
          </p:cNvPr>
          <p:cNvSpPr txBox="1"/>
          <p:nvPr userDrawn="1"/>
        </p:nvSpPr>
        <p:spPr>
          <a:xfrm>
            <a:off x="3920564" y="6537243"/>
            <a:ext cx="43508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" spc="5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Noto Sans JP" panose="020B0500000000000000" pitchFamily="34" charset="-128"/>
                <a:cs typeface="Arial" panose="020B0604020202020204" pitchFamily="34" charset="0"/>
              </a:rPr>
              <a:t>Copyright © Pharmaceuticals and Medical Devices Agency, All Rights Reserved.</a:t>
            </a:r>
            <a:endParaRPr kumimoji="1" lang="ja-JP" altLang="en-US" sz="800" spc="5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83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（ブランドメッセージ）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F641479-CD02-45CD-9EAE-00D9D8E6AE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02101"/>
            <a:ext cx="12193200" cy="29158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E37753C-E415-42EB-BE71-90D5D3D2A6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4470" y="5644802"/>
            <a:ext cx="6294120" cy="84696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4D651FF-D47B-489B-84E3-BF2A8C9AF1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89354" y="2768364"/>
            <a:ext cx="4413292" cy="128669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39AD0C-E073-4CAC-A29E-C5064B552748}"/>
              </a:ext>
            </a:extLst>
          </p:cNvPr>
          <p:cNvSpPr txBox="1"/>
          <p:nvPr userDrawn="1"/>
        </p:nvSpPr>
        <p:spPr>
          <a:xfrm>
            <a:off x="3920564" y="6537243"/>
            <a:ext cx="43508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" spc="5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Noto Sans JP" panose="020B0500000000000000" pitchFamily="34" charset="-128"/>
                <a:cs typeface="Arial" panose="020B0604020202020204" pitchFamily="34" charset="0"/>
              </a:rPr>
              <a:t>Copyright © Pharmaceuticals and Medical Devices Agency, All Rights Reserved.</a:t>
            </a:r>
            <a:endParaRPr kumimoji="1" lang="ja-JP" altLang="en-US" sz="800" spc="5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9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（組織名）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68E1296-C9FC-4CC6-A35C-9775C94A7D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72576"/>
            <a:ext cx="12193200" cy="28542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8F685DE-3890-4DED-AF41-2E8CD25785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6828" y="5919481"/>
            <a:ext cx="6237514" cy="83934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CEA6695-E862-4D9B-95B0-7887608F5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89354" y="2768364"/>
            <a:ext cx="4413292" cy="151390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5185E2-E301-412E-B971-7E4644E6D241}"/>
              </a:ext>
            </a:extLst>
          </p:cNvPr>
          <p:cNvSpPr txBox="1"/>
          <p:nvPr userDrawn="1"/>
        </p:nvSpPr>
        <p:spPr>
          <a:xfrm>
            <a:off x="3920564" y="6612549"/>
            <a:ext cx="43508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" spc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Noto Sans JP" panose="020B0500000000000000" pitchFamily="34" charset="-128"/>
                <a:cs typeface="Arial" panose="020B0604020202020204" pitchFamily="34" charset="0"/>
              </a:rPr>
              <a:t>Copyright © Pharmaceuticals and Medical Devices Agency, All Rights Reserved.</a:t>
            </a:r>
            <a:endParaRPr kumimoji="1" lang="ja-JP" altLang="en-US" sz="800" spc="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5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（ブランドメッセージ）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5">
            <a:extLst>
              <a:ext uri="{FF2B5EF4-FFF2-40B4-BE49-F238E27FC236}">
                <a16:creationId xmlns:a16="http://schemas.microsoft.com/office/drawing/2014/main" id="{5148CB18-51C1-3B38-BCCE-745C7696A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0251" y="6506465"/>
            <a:ext cx="675005" cy="27699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 b="0" i="0">
                <a:solidFill>
                  <a:srgbClr val="BCBE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8100">
              <a:spcBef>
                <a:spcPts val="295"/>
              </a:spcBef>
            </a:pPr>
            <a:fld id="{81D60167-4931-47E6-BA6A-407CBD079E47}" type="slidenum">
              <a:rPr lang="en-US" altLang="ja-JP" spc="10" smtClean="0"/>
              <a:pPr marL="38100">
                <a:spcBef>
                  <a:spcPts val="295"/>
                </a:spcBef>
              </a:pPr>
              <a:t>‹#›</a:t>
            </a:fld>
            <a:r>
              <a:rPr lang="ja-JP" altLang="en-US" spc="-685"/>
              <a:t> </a:t>
            </a:r>
            <a:endParaRPr lang="ja-JP" altLang="en-US" spc="-685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1AB4E37-0BC9-407A-9EC9-CDD4CA0593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72576"/>
            <a:ext cx="12193200" cy="28542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3714384-8675-40FB-A11C-692689BD36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6828" y="5919481"/>
            <a:ext cx="6237514" cy="83934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5DA795A-138E-4930-AFA8-B0E6F4F6E5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89354" y="2768364"/>
            <a:ext cx="4413292" cy="128669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C49D896-C046-4038-B579-1FBF5EA9530D}"/>
              </a:ext>
            </a:extLst>
          </p:cNvPr>
          <p:cNvSpPr txBox="1"/>
          <p:nvPr userDrawn="1"/>
        </p:nvSpPr>
        <p:spPr>
          <a:xfrm>
            <a:off x="3920564" y="6612549"/>
            <a:ext cx="43508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" spc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Noto Sans JP" panose="020B0500000000000000" pitchFamily="34" charset="-128"/>
                <a:cs typeface="Arial" panose="020B0604020202020204" pitchFamily="34" charset="0"/>
              </a:rPr>
              <a:t>Copyright © Pharmaceuticals and Medical Devices Agency, All Rights Reserved.</a:t>
            </a:r>
            <a:endParaRPr kumimoji="1" lang="ja-JP" altLang="en-US" sz="800" spc="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6B8EB6-8409-47F1-B01C-FD3F438A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BEA9991-DBF5-4C37-B754-BA4A0BD45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11E7-C51D-4B26-AF6A-4A72CA4BBBD1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7EB4ADD-4E4D-4FA3-BDFB-C9CE242C2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A0EB51A-60CA-45C3-970A-913B7B61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425-1267-4611-8789-3368E0C51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095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71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4" r:id="rId9"/>
    <p:sldLayoutId id="214748368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yuba-Mitsuru@pmda.go.jp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F68F8368-4920-48C5-8E9D-45B087C8D39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7208" y="2781000"/>
            <a:ext cx="11023678" cy="648000"/>
          </a:xfrm>
        </p:spPr>
        <p:txBody>
          <a:bodyPr/>
          <a:lstStyle/>
          <a:p>
            <a:pPr algn="ctr" latinLnBrk="0"/>
            <a:r>
              <a:rPr lang="en-US" altLang="ja-JP" sz="4000" dirty="0">
                <a:ea typeface="Meiryo UI" panose="020B0604030504040204" pitchFamily="50" charset="-128"/>
              </a:rPr>
              <a:t>Regulation and review points of AI-enable medical devices in Japan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C905E3C-3DB3-4B68-B6BD-02372DCEE4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659938" y="6523038"/>
            <a:ext cx="2532062" cy="144462"/>
          </a:xfrm>
          <a:prstGeom prst="rect">
            <a:avLst/>
          </a:prstGeom>
        </p:spPr>
        <p:txBody>
          <a:bodyPr/>
          <a:lstStyle/>
          <a:p>
            <a:fld id="{3A0521B4-B958-42B4-9A3D-B4A3AC346020}" type="slidenum">
              <a:rPr lang="ja-JP" altLang="en-US" smtClean="0"/>
              <a:t>1</a:t>
            </a:fld>
            <a:endParaRPr lang="ja-JP" altLang="en-US" sz="933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0DCBBD0-2DD2-4A8F-9016-E60BA5B0C7BE}"/>
              </a:ext>
            </a:extLst>
          </p:cNvPr>
          <p:cNvSpPr txBox="1">
            <a:spLocks noChangeArrowheads="1"/>
          </p:cNvSpPr>
          <p:nvPr/>
        </p:nvSpPr>
        <p:spPr>
          <a:xfrm>
            <a:off x="417208" y="4604403"/>
            <a:ext cx="992234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+mj-lt"/>
                <a:cs typeface="Calibri" panose="020F0502020204030204" pitchFamily="34" charset="0"/>
              </a:rPr>
              <a:t>Mitsuru Yuba, PhD</a:t>
            </a:r>
          </a:p>
          <a:p>
            <a:pPr marL="0" indent="0">
              <a:buNone/>
            </a:pPr>
            <a:r>
              <a:rPr lang="en-US" sz="2000" dirty="0">
                <a:latin typeface="+mj-lt"/>
                <a:cs typeface="Calibri" panose="020F0502020204030204" pitchFamily="34" charset="0"/>
              </a:rPr>
              <a:t>Reviewer, Office of Software as a Medical Device</a:t>
            </a:r>
          </a:p>
          <a:p>
            <a:pPr marL="0" indent="0">
              <a:buNone/>
            </a:pPr>
            <a:r>
              <a:rPr lang="en-US" sz="2000" dirty="0">
                <a:latin typeface="+mj-lt"/>
                <a:cs typeface="Calibri" panose="020F0502020204030204" pitchFamily="34" charset="0"/>
              </a:rPr>
              <a:t>Pharmaceuticals and Medical Devices Agency (PMDA), Japan</a:t>
            </a:r>
          </a:p>
        </p:txBody>
      </p:sp>
    </p:spTree>
    <p:extLst>
      <p:ext uri="{BB962C8B-B14F-4D97-AF65-F5344CB8AC3E}">
        <p14:creationId xmlns:p14="http://schemas.microsoft.com/office/powerpoint/2010/main" val="4009445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9AAA6F-3803-4527-B1E8-FA91F2325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0521B4-B958-42B4-9A3D-B4A3AC346020}" type="slidenum">
              <a:rPr lang="ja-JP" altLang="en-US" smtClean="0"/>
              <a:t>10</a:t>
            </a:fld>
            <a:endParaRPr lang="ja-JP" altLang="en-US" sz="933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26C0C7B-2936-47A0-9CC8-53D59A9D6DF3}"/>
              </a:ext>
            </a:extLst>
          </p:cNvPr>
          <p:cNvSpPr/>
          <p:nvPr/>
        </p:nvSpPr>
        <p:spPr>
          <a:xfrm>
            <a:off x="0" y="0"/>
            <a:ext cx="293914" cy="620486"/>
          </a:xfrm>
          <a:prstGeom prst="rect">
            <a:avLst/>
          </a:prstGeom>
          <a:solidFill>
            <a:srgbClr val="0068B2"/>
          </a:solidFill>
          <a:ln>
            <a:solidFill>
              <a:srgbClr val="006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5D7F306-980F-4A5F-B05C-4CC6877A885A}"/>
              </a:ext>
            </a:extLst>
          </p:cNvPr>
          <p:cNvSpPr txBox="1"/>
          <p:nvPr/>
        </p:nvSpPr>
        <p:spPr>
          <a:xfrm>
            <a:off x="293914" y="48633"/>
            <a:ext cx="6942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latin typeface="+mn-lt"/>
              </a:rPr>
              <a:t>Discussion points of SaMD based on AI</a:t>
            </a:r>
            <a:endParaRPr kumimoji="1" lang="ja-JP" altLang="en-US" sz="28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D4F9026-CF98-4C88-9236-5537A6A9B8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198" y="1083240"/>
            <a:ext cx="8505017" cy="3587571"/>
          </a:xfrm>
          <a:prstGeom prst="rect">
            <a:avLst/>
          </a:prstGeom>
        </p:spPr>
      </p:pic>
      <p:sp>
        <p:nvSpPr>
          <p:cNvPr id="6" name="object 9">
            <a:extLst>
              <a:ext uri="{FF2B5EF4-FFF2-40B4-BE49-F238E27FC236}">
                <a16:creationId xmlns:a16="http://schemas.microsoft.com/office/drawing/2014/main" id="{E9AEA8D5-4203-4CD3-80DD-D8FB4D1A948C}"/>
              </a:ext>
            </a:extLst>
          </p:cNvPr>
          <p:cNvSpPr txBox="1"/>
          <p:nvPr/>
        </p:nvSpPr>
        <p:spPr>
          <a:xfrm>
            <a:off x="659447" y="842038"/>
            <a:ext cx="4260932" cy="6283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15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Training data </a:t>
            </a:r>
            <a:r>
              <a:rPr kumimoji="1" lang="en-U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from hospital “</a:t>
            </a:r>
            <a:r>
              <a:rPr kumimoji="1" lang="en-US" altLang="ja-JP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游ゴシック Light" panose="020B0300000000000000" pitchFamily="50" charset="-128"/>
                <a:cs typeface="Calibri" panose="020F0502020204030204" pitchFamily="34" charset="0"/>
              </a:rPr>
              <a:t>A</a:t>
            </a:r>
            <a:r>
              <a:rPr kumimoji="1" lang="en-U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”</a:t>
            </a:r>
            <a:endParaRPr kumimoji="1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  <a:p>
            <a:pPr marL="12700" marR="0" lvl="0" indent="0" algn="l" defTabSz="914400" rtl="0" eaLnBrk="1" fontAlgn="auto" latinLnBrk="0" hangingPunct="1">
              <a:lnSpc>
                <a:spcPts val="20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（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2023</a:t>
            </a:r>
            <a:r>
              <a:rPr kumimoji="1" sz="2400" b="0" i="0" u="none" strike="noStrike" kern="120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）</a:t>
            </a:r>
            <a:endParaRPr kumimoji="1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52285F24-30BC-41B3-9E34-371C157956C9}"/>
              </a:ext>
            </a:extLst>
          </p:cNvPr>
          <p:cNvSpPr txBox="1"/>
          <p:nvPr/>
        </p:nvSpPr>
        <p:spPr>
          <a:xfrm>
            <a:off x="2414769" y="2846790"/>
            <a:ext cx="1860137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Training</a:t>
            </a:r>
            <a:endParaRPr kumimoji="1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B9667F6A-7E25-4313-A280-B334C2857814}"/>
              </a:ext>
            </a:extLst>
          </p:cNvPr>
          <p:cNvSpPr txBox="1"/>
          <p:nvPr/>
        </p:nvSpPr>
        <p:spPr>
          <a:xfrm>
            <a:off x="5653299" y="3800721"/>
            <a:ext cx="1520821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Evaluation</a:t>
            </a:r>
            <a:endParaRPr kumimoji="1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4EDCC795-97AB-4DBA-BBFF-F750DB87B4FA}"/>
              </a:ext>
            </a:extLst>
          </p:cNvPr>
          <p:cNvSpPr txBox="1"/>
          <p:nvPr/>
        </p:nvSpPr>
        <p:spPr>
          <a:xfrm>
            <a:off x="4920379" y="1143723"/>
            <a:ext cx="3740527" cy="6796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185" marR="0" lvl="0" indent="0" algn="l" defTabSz="914400" rtl="0" eaLnBrk="1" fontAlgn="auto" latinLnBrk="0" hangingPunct="1">
              <a:lnSpc>
                <a:spcPts val="2515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Calibri" panose="020F0502020204030204" pitchFamily="34" charset="0"/>
              </a:rPr>
              <a:t>Test data </a:t>
            </a:r>
            <a:r>
              <a:rPr kumimoji="1" lang="en-US" altLang="zh-TW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Calibri" panose="020F0502020204030204" pitchFamily="34" charset="0"/>
              </a:rPr>
              <a:t>from hospital “A”</a:t>
            </a:r>
          </a:p>
          <a:p>
            <a:pPr marL="83185" marR="0" lvl="0" indent="0" algn="l" defTabSz="914400" rtl="0" eaLnBrk="1" fontAlgn="auto" latinLnBrk="0" hangingPunct="1">
              <a:lnSpc>
                <a:spcPts val="2515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Calibri" panose="020F0502020204030204" pitchFamily="34" charset="0"/>
              </a:rPr>
              <a:t>（</a:t>
            </a:r>
            <a:r>
              <a:rPr kumimoji="1" lang="en-US" altLang="zh-TW" sz="24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Calibri" panose="020F0502020204030204" pitchFamily="34" charset="0"/>
              </a:rPr>
              <a:t>2024</a:t>
            </a:r>
            <a:r>
              <a:rPr kumimoji="1" lang="zh-TW" altLang="en-US" sz="24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Calibri" panose="020F0502020204030204" pitchFamily="34" charset="0"/>
              </a:rPr>
              <a:t>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330A5D5-F62C-4E17-81C6-3A9165A6E59B}"/>
              </a:ext>
            </a:extLst>
          </p:cNvPr>
          <p:cNvSpPr txBox="1"/>
          <p:nvPr/>
        </p:nvSpPr>
        <p:spPr>
          <a:xfrm>
            <a:off x="9022384" y="2315354"/>
            <a:ext cx="108234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Pass!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5B7EF05-61AD-4159-82D0-88146BBF1CBE}"/>
              </a:ext>
            </a:extLst>
          </p:cNvPr>
          <p:cNvSpPr txBox="1"/>
          <p:nvPr/>
        </p:nvSpPr>
        <p:spPr>
          <a:xfrm>
            <a:off x="1194304" y="4901524"/>
            <a:ext cx="9803391" cy="1261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u="sng" dirty="0">
                <a:latin typeface="Arial" panose="020B0604020202020204" pitchFamily="34" charset="0"/>
                <a:cs typeface="Arial" panose="020B0604020202020204" pitchFamily="34" charset="0"/>
              </a:rPr>
              <a:t>“A” Hospital specialty product?</a:t>
            </a:r>
            <a:endParaRPr kumimoji="1" lang="en-US" altLang="ja-JP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Can generalizability be accounted for by conducting the evaluation on data collected from the same population as the development data?</a:t>
            </a:r>
          </a:p>
        </p:txBody>
      </p:sp>
    </p:spTree>
    <p:extLst>
      <p:ext uri="{BB962C8B-B14F-4D97-AF65-F5344CB8AC3E}">
        <p14:creationId xmlns:p14="http://schemas.microsoft.com/office/powerpoint/2010/main" val="3265935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9AAA6F-3803-4527-B1E8-FA91F2325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0521B4-B958-42B4-9A3D-B4A3AC346020}" type="slidenum">
              <a:rPr lang="ja-JP" altLang="en-US" smtClean="0"/>
              <a:t>11</a:t>
            </a:fld>
            <a:endParaRPr lang="ja-JP" altLang="en-US" sz="933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26C0C7B-2936-47A0-9CC8-53D59A9D6DF3}"/>
              </a:ext>
            </a:extLst>
          </p:cNvPr>
          <p:cNvSpPr/>
          <p:nvPr/>
        </p:nvSpPr>
        <p:spPr>
          <a:xfrm>
            <a:off x="0" y="0"/>
            <a:ext cx="293914" cy="620486"/>
          </a:xfrm>
          <a:prstGeom prst="rect">
            <a:avLst/>
          </a:prstGeom>
          <a:solidFill>
            <a:srgbClr val="0068B2"/>
          </a:solidFill>
          <a:ln>
            <a:solidFill>
              <a:srgbClr val="006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5D7F306-980F-4A5F-B05C-4CC6877A885A}"/>
              </a:ext>
            </a:extLst>
          </p:cNvPr>
          <p:cNvSpPr txBox="1"/>
          <p:nvPr/>
        </p:nvSpPr>
        <p:spPr>
          <a:xfrm>
            <a:off x="293914" y="48633"/>
            <a:ext cx="6942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latin typeface="+mn-lt"/>
              </a:rPr>
              <a:t>Discussion points of SaMD based on AI</a:t>
            </a:r>
            <a:endParaRPr kumimoji="1" lang="ja-JP" altLang="en-US" sz="28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EA40CF-6CF6-422D-BF58-EFDC0EE47B6B}"/>
              </a:ext>
            </a:extLst>
          </p:cNvPr>
          <p:cNvSpPr txBox="1"/>
          <p:nvPr/>
        </p:nvSpPr>
        <p:spPr>
          <a:xfrm>
            <a:off x="972274" y="4794807"/>
            <a:ext cx="10247451" cy="8925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u="sng" dirty="0">
                <a:latin typeface="Arial" panose="020B0604020202020204" pitchFamily="34" charset="0"/>
                <a:cs typeface="Arial" panose="020B0604020202020204" pitchFamily="34" charset="0"/>
              </a:rPr>
              <a:t>Isn't it an unfair test?</a:t>
            </a:r>
            <a:endParaRPr kumimoji="1" lang="en-US" altLang="ja-JP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Let the AI function and compete in ways that physicians don't normally do.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84D80C-A033-4D6F-9424-373722BDE280}"/>
              </a:ext>
            </a:extLst>
          </p:cNvPr>
          <p:cNvSpPr txBox="1"/>
          <p:nvPr/>
        </p:nvSpPr>
        <p:spPr>
          <a:xfrm>
            <a:off x="3265961" y="1301502"/>
            <a:ext cx="3640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cs typeface="Calibri" panose="020F0502020204030204" pitchFamily="34" charset="0"/>
              </a:rPr>
              <a:t>5,000 images of test data</a:t>
            </a:r>
            <a:endParaRPr kumimoji="1" lang="ja-JP" altLang="en-US" sz="2400" dirty="0">
              <a:cs typeface="Calibri" panose="020F050202020403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465A656-7781-4CD2-8D2D-95AB614DCE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981" y="1736551"/>
            <a:ext cx="9060383" cy="249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12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9AAA6F-3803-4527-B1E8-FA91F2325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0521B4-B958-42B4-9A3D-B4A3AC346020}" type="slidenum">
              <a:rPr lang="ja-JP" altLang="en-US" smtClean="0"/>
              <a:t>12</a:t>
            </a:fld>
            <a:endParaRPr lang="ja-JP" altLang="en-US" sz="933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26C0C7B-2936-47A0-9CC8-53D59A9D6DF3}"/>
              </a:ext>
            </a:extLst>
          </p:cNvPr>
          <p:cNvSpPr/>
          <p:nvPr/>
        </p:nvSpPr>
        <p:spPr>
          <a:xfrm>
            <a:off x="0" y="0"/>
            <a:ext cx="293914" cy="620486"/>
          </a:xfrm>
          <a:prstGeom prst="rect">
            <a:avLst/>
          </a:prstGeom>
          <a:solidFill>
            <a:srgbClr val="0068B2"/>
          </a:solidFill>
          <a:ln>
            <a:solidFill>
              <a:srgbClr val="006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5D7F306-980F-4A5F-B05C-4CC6877A885A}"/>
              </a:ext>
            </a:extLst>
          </p:cNvPr>
          <p:cNvSpPr txBox="1"/>
          <p:nvPr/>
        </p:nvSpPr>
        <p:spPr>
          <a:xfrm>
            <a:off x="293914" y="48633"/>
            <a:ext cx="10138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Points to Consider for review for AI-enable Medical Device</a:t>
            </a:r>
            <a:endParaRPr kumimoji="1" lang="ja-JP" altLang="en-US" sz="28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02FDF4C-516B-4C63-8FAB-F07E24EB04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1" t="7648" r="11211" b="30631"/>
          <a:stretch/>
        </p:blipFill>
        <p:spPr>
          <a:xfrm>
            <a:off x="1425696" y="698740"/>
            <a:ext cx="5432303" cy="60716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ACE8746-D84C-4021-B062-5331E23FB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578" y="698990"/>
            <a:ext cx="4261382" cy="60844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6EE6CE8-1A4E-4BEF-A558-1477D2E58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10143"/>
            <a:ext cx="2159148" cy="219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4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3C48EDD-8ED4-41F0-862B-57AD265E5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38100">
              <a:spcBef>
                <a:spcPts val="295"/>
              </a:spcBef>
            </a:pPr>
            <a:fld id="{81D60167-4931-47E6-BA6A-407CBD079E47}" type="slidenum">
              <a:rPr lang="en-US" altLang="ja-JP" spc="10" smtClean="0"/>
              <a:pPr marL="38100">
                <a:spcBef>
                  <a:spcPts val="295"/>
                </a:spcBef>
              </a:pPr>
              <a:t>13</a:t>
            </a:fld>
            <a:r>
              <a:rPr lang="ja-JP" altLang="en-US" spc="-685"/>
              <a:t> </a:t>
            </a:r>
            <a:endParaRPr lang="ja-JP" altLang="en-US" spc="-685" dirty="0"/>
          </a:p>
        </p:txBody>
      </p:sp>
      <p:pic>
        <p:nvPicPr>
          <p:cNvPr id="3" name="図 4">
            <a:extLst>
              <a:ext uri="{FF2B5EF4-FFF2-40B4-BE49-F238E27FC236}">
                <a16:creationId xmlns:a16="http://schemas.microsoft.com/office/drawing/2014/main" id="{E8C236D4-C991-4630-969F-F2F9DA2E5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0206" y="443479"/>
            <a:ext cx="1411587" cy="186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B6A27C-DAA7-4048-AA34-805F03EAAAED}"/>
              </a:ext>
            </a:extLst>
          </p:cNvPr>
          <p:cNvSpPr txBox="1"/>
          <p:nvPr/>
        </p:nvSpPr>
        <p:spPr>
          <a:xfrm>
            <a:off x="3714578" y="4545850"/>
            <a:ext cx="47628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Thank you for your attention!</a:t>
            </a:r>
          </a:p>
          <a:p>
            <a:pPr algn="ctr"/>
            <a:r>
              <a:rPr lang="en-US" altLang="ja-JP" sz="2800" dirty="0">
                <a:hlinkClick r:id="rId4"/>
              </a:rPr>
              <a:t>yuba-mitsuru@pmda.go.jp</a:t>
            </a:r>
            <a:r>
              <a:rPr lang="en-US" altLang="ja-JP" sz="2800" dirty="0"/>
              <a:t> </a:t>
            </a:r>
            <a:endParaRPr kumimoji="1" lang="ja-JP" altLang="en-US" sz="2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FCA685-5ABC-44BC-9979-91466B5050A0}"/>
              </a:ext>
            </a:extLst>
          </p:cNvPr>
          <p:cNvSpPr txBox="1"/>
          <p:nvPr/>
        </p:nvSpPr>
        <p:spPr>
          <a:xfrm>
            <a:off x="6571916" y="329731"/>
            <a:ext cx="157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68B2"/>
                </a:solidFill>
              </a:rPr>
              <a:t>I am </a:t>
            </a:r>
            <a:r>
              <a:rPr kumimoji="1" lang="en-US" altLang="ja-JP" b="1" dirty="0" err="1">
                <a:solidFill>
                  <a:srgbClr val="0068B2"/>
                </a:solidFill>
              </a:rPr>
              <a:t>PiMTTO</a:t>
            </a:r>
            <a:endParaRPr kumimoji="1" lang="ja-JP" altLang="en-US" b="1" dirty="0">
              <a:solidFill>
                <a:srgbClr val="0068B2"/>
              </a:solidFill>
            </a:endParaRPr>
          </a:p>
        </p:txBody>
      </p:sp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81A5878F-B9DF-4985-BD7F-D8A27C70E685}"/>
              </a:ext>
            </a:extLst>
          </p:cNvPr>
          <p:cNvSpPr/>
          <p:nvPr/>
        </p:nvSpPr>
        <p:spPr>
          <a:xfrm>
            <a:off x="6571917" y="277978"/>
            <a:ext cx="1578316" cy="497433"/>
          </a:xfrm>
          <a:prstGeom prst="wedgeEllipseCallout">
            <a:avLst>
              <a:gd name="adj1" fmla="val -56058"/>
              <a:gd name="adj2" fmla="val 66888"/>
            </a:avLst>
          </a:prstGeom>
          <a:noFill/>
          <a:ln>
            <a:solidFill>
              <a:srgbClr val="006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64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9AAA6F-3803-4527-B1E8-FA91F2325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0521B4-B958-42B4-9A3D-B4A3AC346020}" type="slidenum">
              <a:rPr lang="ja-JP" altLang="en-US" smtClean="0"/>
              <a:t>2</a:t>
            </a:fld>
            <a:endParaRPr lang="ja-JP" altLang="en-US" sz="933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26C0C7B-2936-47A0-9CC8-53D59A9D6DF3}"/>
              </a:ext>
            </a:extLst>
          </p:cNvPr>
          <p:cNvSpPr/>
          <p:nvPr/>
        </p:nvSpPr>
        <p:spPr>
          <a:xfrm>
            <a:off x="0" y="0"/>
            <a:ext cx="293914" cy="620486"/>
          </a:xfrm>
          <a:prstGeom prst="rect">
            <a:avLst/>
          </a:prstGeom>
          <a:solidFill>
            <a:srgbClr val="0068B2"/>
          </a:solidFill>
          <a:ln>
            <a:solidFill>
              <a:srgbClr val="006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5D7F306-980F-4A5F-B05C-4CC6877A885A}"/>
              </a:ext>
            </a:extLst>
          </p:cNvPr>
          <p:cNvSpPr txBox="1"/>
          <p:nvPr/>
        </p:nvSpPr>
        <p:spPr>
          <a:xfrm>
            <a:off x="293914" y="48633"/>
            <a:ext cx="7997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latin typeface="+mn-lt"/>
              </a:rPr>
              <a:t>Medical Device Classification and Regulation </a:t>
            </a:r>
            <a:endParaRPr kumimoji="1" lang="ja-JP" altLang="en-US" sz="2800" b="1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29C7890A-FB99-4B6B-906D-99FAA11B3F01}"/>
              </a:ext>
            </a:extLst>
          </p:cNvPr>
          <p:cNvSpPr txBox="1">
            <a:spLocks/>
          </p:cNvSpPr>
          <p:nvPr/>
        </p:nvSpPr>
        <p:spPr>
          <a:xfrm>
            <a:off x="1082649" y="590264"/>
            <a:ext cx="10026701" cy="918199"/>
          </a:xfr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cs typeface="Calibri" panose="020F0502020204030204" pitchFamily="34" charset="0"/>
              </a:rPr>
              <a:t>MDs are classified into 4 categories (Class I to IV) according to risk level</a:t>
            </a:r>
          </a:p>
          <a:p>
            <a:r>
              <a:rPr lang="en-US" altLang="ja-JP" sz="2400" dirty="0">
                <a:cs typeface="Calibri" panose="020F0502020204030204" pitchFamily="34" charset="0"/>
              </a:rPr>
              <a:t>Pre-market regulatory process for MDs differs depending on the classification</a:t>
            </a:r>
            <a:endParaRPr lang="ja-JP" altLang="en-US" sz="2400" dirty="0">
              <a:cs typeface="Calibri" panose="020F0502020204030204" pitchFamily="34" charset="0"/>
            </a:endParaRPr>
          </a:p>
          <a:p>
            <a:pPr marL="490538" lvl="1" indent="0">
              <a:buFont typeface="Arial" panose="020B0604020202020204" pitchFamily="34" charset="0"/>
              <a:buNone/>
            </a:pPr>
            <a:endParaRPr lang="ja-JP" altLang="en-US" dirty="0">
              <a:cs typeface="Calibri" panose="020F0502020204030204" pitchFamily="34" charset="0"/>
            </a:endParaRP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8780A10A-04C3-4C7E-A6DB-CBE2E94004B3}"/>
              </a:ext>
            </a:extLst>
          </p:cNvPr>
          <p:cNvSpPr/>
          <p:nvPr/>
        </p:nvSpPr>
        <p:spPr>
          <a:xfrm>
            <a:off x="9324555" y="5196351"/>
            <a:ext cx="2670496" cy="49277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直角三角形 100">
            <a:extLst>
              <a:ext uri="{FF2B5EF4-FFF2-40B4-BE49-F238E27FC236}">
                <a16:creationId xmlns:a16="http://schemas.microsoft.com/office/drawing/2014/main" id="{1822BC4C-A850-481E-B469-FD34B4BBEA57}"/>
              </a:ext>
            </a:extLst>
          </p:cNvPr>
          <p:cNvSpPr/>
          <p:nvPr/>
        </p:nvSpPr>
        <p:spPr>
          <a:xfrm rot="16200000">
            <a:off x="7393005" y="3743632"/>
            <a:ext cx="492772" cy="3394229"/>
          </a:xfrm>
          <a:prstGeom prst="rtTriangl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直角三角形 101">
            <a:extLst>
              <a:ext uri="{FF2B5EF4-FFF2-40B4-BE49-F238E27FC236}">
                <a16:creationId xmlns:a16="http://schemas.microsoft.com/office/drawing/2014/main" id="{69B7F873-E80C-4A6C-9BB0-050D0CF5E055}"/>
              </a:ext>
            </a:extLst>
          </p:cNvPr>
          <p:cNvSpPr/>
          <p:nvPr/>
        </p:nvSpPr>
        <p:spPr>
          <a:xfrm rot="5400000">
            <a:off x="7392891" y="3729649"/>
            <a:ext cx="457643" cy="3429587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AB3A5B0E-C53D-41BD-96B0-B060E6755F15}"/>
              </a:ext>
            </a:extLst>
          </p:cNvPr>
          <p:cNvSpPr/>
          <p:nvPr/>
        </p:nvSpPr>
        <p:spPr>
          <a:xfrm>
            <a:off x="4083859" y="5215621"/>
            <a:ext cx="1823060" cy="47041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 Box 12">
            <a:extLst>
              <a:ext uri="{FF2B5EF4-FFF2-40B4-BE49-F238E27FC236}">
                <a16:creationId xmlns:a16="http://schemas.microsoft.com/office/drawing/2014/main" id="{B24D6373-6052-43D9-A085-96D79D3BF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421" y="1374127"/>
            <a:ext cx="1529407" cy="41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327" tIns="42164" rIns="84327" bIns="42164">
            <a:spAutoFit/>
          </a:bodyPr>
          <a:lstStyle/>
          <a:p>
            <a:pPr algn="ctr" defTabSz="841902"/>
            <a:r>
              <a:rPr lang="en-US" altLang="ja-JP" sz="21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endParaRPr lang="ja-JP" altLang="en-US" sz="21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Line 13">
            <a:extLst>
              <a:ext uri="{FF2B5EF4-FFF2-40B4-BE49-F238E27FC236}">
                <a16:creationId xmlns:a16="http://schemas.microsoft.com/office/drawing/2014/main" id="{B48EF2FA-1050-4D9E-8F30-717E86E28D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7691" y="1582768"/>
            <a:ext cx="400051" cy="1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4333" tIns="42168" rIns="84333" bIns="42168"/>
          <a:lstStyle/>
          <a:p>
            <a:endParaRPr lang="ja-JP" altLang="en-US" sz="1663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 Box 14">
            <a:extLst>
              <a:ext uri="{FF2B5EF4-FFF2-40B4-BE49-F238E27FC236}">
                <a16:creationId xmlns:a16="http://schemas.microsoft.com/office/drawing/2014/main" id="{4282126A-419A-4AB8-998C-0A1A7FA02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5187" y="1374127"/>
            <a:ext cx="732956" cy="41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327" tIns="42164" rIns="84327" bIns="42164">
            <a:spAutoFit/>
          </a:bodyPr>
          <a:lstStyle/>
          <a:p>
            <a:pPr defTabSz="841902"/>
            <a:r>
              <a:rPr lang="en-US" altLang="ja-JP" sz="21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endParaRPr lang="ja-JP" altLang="en-US" sz="21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Line 15">
            <a:extLst>
              <a:ext uri="{FF2B5EF4-FFF2-40B4-BE49-F238E27FC236}">
                <a16:creationId xmlns:a16="http://schemas.microsoft.com/office/drawing/2014/main" id="{A1F97230-F976-4ED8-9B4D-D31EBD97B3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9397" y="1580850"/>
            <a:ext cx="398585" cy="1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4333" tIns="42168" rIns="84333" bIns="42168"/>
          <a:lstStyle/>
          <a:p>
            <a:endParaRPr lang="ja-JP" altLang="en-US" sz="1663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 Box 16">
            <a:extLst>
              <a:ext uri="{FF2B5EF4-FFF2-40B4-BE49-F238E27FC236}">
                <a16:creationId xmlns:a16="http://schemas.microsoft.com/office/drawing/2014/main" id="{9C6F81EB-C4E3-4B01-8E52-19998A691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179" y="1374127"/>
            <a:ext cx="672041" cy="41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327" tIns="42164" rIns="84327" bIns="42164">
            <a:spAutoFit/>
          </a:bodyPr>
          <a:lstStyle/>
          <a:p>
            <a:pPr defTabSz="841902"/>
            <a:r>
              <a:rPr lang="en-US" altLang="ja-JP" sz="21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endParaRPr lang="ja-JP" altLang="en-US" sz="21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9" name="Picture 47" descr="MCj02332210000[1]">
            <a:extLst>
              <a:ext uri="{FF2B5EF4-FFF2-40B4-BE49-F238E27FC236}">
                <a16:creationId xmlns:a16="http://schemas.microsoft.com/office/drawing/2014/main" id="{75C4BFDD-A8EE-46FD-8287-17101DE8E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15449" y="3659425"/>
            <a:ext cx="631156" cy="82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図 109">
            <a:extLst>
              <a:ext uri="{FF2B5EF4-FFF2-40B4-BE49-F238E27FC236}">
                <a16:creationId xmlns:a16="http://schemas.microsoft.com/office/drawing/2014/main" id="{E05327A2-4A89-4AF0-8A43-45D9C3DF3A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919" y="3666940"/>
            <a:ext cx="923645" cy="796388"/>
          </a:xfrm>
          <a:prstGeom prst="rect">
            <a:avLst/>
          </a:prstGeom>
        </p:spPr>
      </p:pic>
      <p:pic>
        <p:nvPicPr>
          <p:cNvPr id="111" name="図 110">
            <a:extLst>
              <a:ext uri="{FF2B5EF4-FFF2-40B4-BE49-F238E27FC236}">
                <a16:creationId xmlns:a16="http://schemas.microsoft.com/office/drawing/2014/main" id="{81821549-D7B0-4F64-9AC3-6E2751F665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314" y="3678584"/>
            <a:ext cx="1152420" cy="847669"/>
          </a:xfrm>
          <a:prstGeom prst="rect">
            <a:avLst/>
          </a:prstGeom>
        </p:spPr>
      </p:pic>
      <p:pic>
        <p:nvPicPr>
          <p:cNvPr id="112" name="図 111">
            <a:extLst>
              <a:ext uri="{FF2B5EF4-FFF2-40B4-BE49-F238E27FC236}">
                <a16:creationId xmlns:a16="http://schemas.microsoft.com/office/drawing/2014/main" id="{FBEDD044-9D53-4146-8CB9-25BE5127BF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131" y="3794175"/>
            <a:ext cx="710028" cy="710028"/>
          </a:xfrm>
          <a:prstGeom prst="rect">
            <a:avLst/>
          </a:prstGeom>
        </p:spPr>
      </p:pic>
      <p:pic>
        <p:nvPicPr>
          <p:cNvPr id="113" name="図 112">
            <a:extLst>
              <a:ext uri="{FF2B5EF4-FFF2-40B4-BE49-F238E27FC236}">
                <a16:creationId xmlns:a16="http://schemas.microsoft.com/office/drawing/2014/main" id="{A7A0EEF3-B2D9-4965-A1D7-F519C7C36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255" y="3812861"/>
            <a:ext cx="819215" cy="757773"/>
          </a:xfrm>
          <a:prstGeom prst="rect">
            <a:avLst/>
          </a:prstGeom>
        </p:spPr>
      </p:pic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E20DDCAC-A9C4-45E7-B536-A20F0A11CA43}"/>
              </a:ext>
            </a:extLst>
          </p:cNvPr>
          <p:cNvGrpSpPr/>
          <p:nvPr/>
        </p:nvGrpSpPr>
        <p:grpSpPr>
          <a:xfrm rot="880289">
            <a:off x="9752852" y="3702452"/>
            <a:ext cx="816291" cy="540020"/>
            <a:chOff x="-2256208" y="1802481"/>
            <a:chExt cx="2106558" cy="1323002"/>
          </a:xfrm>
        </p:grpSpPr>
        <p:sp>
          <p:nvSpPr>
            <p:cNvPr id="115" name="フリーフォーム 125">
              <a:extLst>
                <a:ext uri="{FF2B5EF4-FFF2-40B4-BE49-F238E27FC236}">
                  <a16:creationId xmlns:a16="http://schemas.microsoft.com/office/drawing/2014/main" id="{21EAAF86-A4BF-4F62-B8C2-CA0A4D7BC655}"/>
                </a:ext>
              </a:extLst>
            </p:cNvPr>
            <p:cNvSpPr/>
            <p:nvPr/>
          </p:nvSpPr>
          <p:spPr>
            <a:xfrm>
              <a:off x="-2223930" y="2064574"/>
              <a:ext cx="1499616" cy="931784"/>
            </a:xfrm>
            <a:custGeom>
              <a:avLst/>
              <a:gdLst>
                <a:gd name="connsiteX0" fmla="*/ 1499616 w 1499616"/>
                <a:gd name="connsiteY0" fmla="*/ 18477 h 942021"/>
                <a:gd name="connsiteX1" fmla="*/ 1143000 w 1499616"/>
                <a:gd name="connsiteY1" fmla="*/ 18477 h 942021"/>
                <a:gd name="connsiteX2" fmla="*/ 658368 w 1499616"/>
                <a:gd name="connsiteY2" fmla="*/ 210501 h 942021"/>
                <a:gd name="connsiteX3" fmla="*/ 365760 w 1499616"/>
                <a:gd name="connsiteY3" fmla="*/ 740853 h 942021"/>
                <a:gd name="connsiteX4" fmla="*/ 0 w 1499616"/>
                <a:gd name="connsiteY4" fmla="*/ 942021 h 942021"/>
                <a:gd name="connsiteX0" fmla="*/ 1499616 w 1499616"/>
                <a:gd name="connsiteY0" fmla="*/ 9700 h 933244"/>
                <a:gd name="connsiteX1" fmla="*/ 1106424 w 1499616"/>
                <a:gd name="connsiteY1" fmla="*/ 27988 h 933244"/>
                <a:gd name="connsiteX2" fmla="*/ 658368 w 1499616"/>
                <a:gd name="connsiteY2" fmla="*/ 201724 h 933244"/>
                <a:gd name="connsiteX3" fmla="*/ 365760 w 1499616"/>
                <a:gd name="connsiteY3" fmla="*/ 732076 h 933244"/>
                <a:gd name="connsiteX4" fmla="*/ 0 w 1499616"/>
                <a:gd name="connsiteY4" fmla="*/ 933244 h 933244"/>
                <a:gd name="connsiteX0" fmla="*/ 1499616 w 1499616"/>
                <a:gd name="connsiteY0" fmla="*/ 3307 h 926851"/>
                <a:gd name="connsiteX1" fmla="*/ 1106424 w 1499616"/>
                <a:gd name="connsiteY1" fmla="*/ 21595 h 926851"/>
                <a:gd name="connsiteX2" fmla="*/ 658368 w 1499616"/>
                <a:gd name="connsiteY2" fmla="*/ 195331 h 926851"/>
                <a:gd name="connsiteX3" fmla="*/ 365760 w 1499616"/>
                <a:gd name="connsiteY3" fmla="*/ 725683 h 926851"/>
                <a:gd name="connsiteX4" fmla="*/ 0 w 1499616"/>
                <a:gd name="connsiteY4" fmla="*/ 926851 h 926851"/>
                <a:gd name="connsiteX0" fmla="*/ 1499616 w 1499616"/>
                <a:gd name="connsiteY0" fmla="*/ 4873 h 928417"/>
                <a:gd name="connsiteX1" fmla="*/ 1097280 w 1499616"/>
                <a:gd name="connsiteY1" fmla="*/ 4873 h 928417"/>
                <a:gd name="connsiteX2" fmla="*/ 658368 w 1499616"/>
                <a:gd name="connsiteY2" fmla="*/ 196897 h 928417"/>
                <a:gd name="connsiteX3" fmla="*/ 365760 w 1499616"/>
                <a:gd name="connsiteY3" fmla="*/ 727249 h 928417"/>
                <a:gd name="connsiteX4" fmla="*/ 0 w 1499616"/>
                <a:gd name="connsiteY4" fmla="*/ 928417 h 928417"/>
                <a:gd name="connsiteX0" fmla="*/ 1499616 w 1499616"/>
                <a:gd name="connsiteY0" fmla="*/ 8240 h 931784"/>
                <a:gd name="connsiteX1" fmla="*/ 1097280 w 1499616"/>
                <a:gd name="connsiteY1" fmla="*/ 8240 h 931784"/>
                <a:gd name="connsiteX2" fmla="*/ 658368 w 1499616"/>
                <a:gd name="connsiteY2" fmla="*/ 200264 h 931784"/>
                <a:gd name="connsiteX3" fmla="*/ 365760 w 1499616"/>
                <a:gd name="connsiteY3" fmla="*/ 730616 h 931784"/>
                <a:gd name="connsiteX4" fmla="*/ 0 w 1499616"/>
                <a:gd name="connsiteY4" fmla="*/ 931784 h 9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9616" h="931784">
                  <a:moveTo>
                    <a:pt x="1499616" y="8240"/>
                  </a:moveTo>
                  <a:cubicBezTo>
                    <a:pt x="1391412" y="-7762"/>
                    <a:pt x="1246632" y="3668"/>
                    <a:pt x="1097280" y="8240"/>
                  </a:cubicBezTo>
                  <a:cubicBezTo>
                    <a:pt x="947928" y="12812"/>
                    <a:pt x="780288" y="79868"/>
                    <a:pt x="658368" y="200264"/>
                  </a:cubicBezTo>
                  <a:cubicBezTo>
                    <a:pt x="536448" y="320660"/>
                    <a:pt x="475488" y="608696"/>
                    <a:pt x="365760" y="730616"/>
                  </a:cubicBezTo>
                  <a:cubicBezTo>
                    <a:pt x="256032" y="852536"/>
                    <a:pt x="128016" y="892160"/>
                    <a:pt x="0" y="931784"/>
                  </a:cubicBezTo>
                </a:path>
              </a:pathLst>
            </a:cu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フリーフォーム 126">
              <a:extLst>
                <a:ext uri="{FF2B5EF4-FFF2-40B4-BE49-F238E27FC236}">
                  <a16:creationId xmlns:a16="http://schemas.microsoft.com/office/drawing/2014/main" id="{81A301B7-4C4E-4D76-B9CB-6D9B916D18A6}"/>
                </a:ext>
              </a:extLst>
            </p:cNvPr>
            <p:cNvSpPr/>
            <p:nvPr/>
          </p:nvSpPr>
          <p:spPr>
            <a:xfrm>
              <a:off x="-2256208" y="1939433"/>
              <a:ext cx="1499616" cy="931784"/>
            </a:xfrm>
            <a:custGeom>
              <a:avLst/>
              <a:gdLst>
                <a:gd name="connsiteX0" fmla="*/ 1499616 w 1499616"/>
                <a:gd name="connsiteY0" fmla="*/ 18477 h 942021"/>
                <a:gd name="connsiteX1" fmla="*/ 1143000 w 1499616"/>
                <a:gd name="connsiteY1" fmla="*/ 18477 h 942021"/>
                <a:gd name="connsiteX2" fmla="*/ 658368 w 1499616"/>
                <a:gd name="connsiteY2" fmla="*/ 210501 h 942021"/>
                <a:gd name="connsiteX3" fmla="*/ 365760 w 1499616"/>
                <a:gd name="connsiteY3" fmla="*/ 740853 h 942021"/>
                <a:gd name="connsiteX4" fmla="*/ 0 w 1499616"/>
                <a:gd name="connsiteY4" fmla="*/ 942021 h 942021"/>
                <a:gd name="connsiteX0" fmla="*/ 1499616 w 1499616"/>
                <a:gd name="connsiteY0" fmla="*/ 9700 h 933244"/>
                <a:gd name="connsiteX1" fmla="*/ 1106424 w 1499616"/>
                <a:gd name="connsiteY1" fmla="*/ 27988 h 933244"/>
                <a:gd name="connsiteX2" fmla="*/ 658368 w 1499616"/>
                <a:gd name="connsiteY2" fmla="*/ 201724 h 933244"/>
                <a:gd name="connsiteX3" fmla="*/ 365760 w 1499616"/>
                <a:gd name="connsiteY3" fmla="*/ 732076 h 933244"/>
                <a:gd name="connsiteX4" fmla="*/ 0 w 1499616"/>
                <a:gd name="connsiteY4" fmla="*/ 933244 h 933244"/>
                <a:gd name="connsiteX0" fmla="*/ 1499616 w 1499616"/>
                <a:gd name="connsiteY0" fmla="*/ 3307 h 926851"/>
                <a:gd name="connsiteX1" fmla="*/ 1106424 w 1499616"/>
                <a:gd name="connsiteY1" fmla="*/ 21595 h 926851"/>
                <a:gd name="connsiteX2" fmla="*/ 658368 w 1499616"/>
                <a:gd name="connsiteY2" fmla="*/ 195331 h 926851"/>
                <a:gd name="connsiteX3" fmla="*/ 365760 w 1499616"/>
                <a:gd name="connsiteY3" fmla="*/ 725683 h 926851"/>
                <a:gd name="connsiteX4" fmla="*/ 0 w 1499616"/>
                <a:gd name="connsiteY4" fmla="*/ 926851 h 926851"/>
                <a:gd name="connsiteX0" fmla="*/ 1499616 w 1499616"/>
                <a:gd name="connsiteY0" fmla="*/ 4873 h 928417"/>
                <a:gd name="connsiteX1" fmla="*/ 1097280 w 1499616"/>
                <a:gd name="connsiteY1" fmla="*/ 4873 h 928417"/>
                <a:gd name="connsiteX2" fmla="*/ 658368 w 1499616"/>
                <a:gd name="connsiteY2" fmla="*/ 196897 h 928417"/>
                <a:gd name="connsiteX3" fmla="*/ 365760 w 1499616"/>
                <a:gd name="connsiteY3" fmla="*/ 727249 h 928417"/>
                <a:gd name="connsiteX4" fmla="*/ 0 w 1499616"/>
                <a:gd name="connsiteY4" fmla="*/ 928417 h 928417"/>
                <a:gd name="connsiteX0" fmla="*/ 1499616 w 1499616"/>
                <a:gd name="connsiteY0" fmla="*/ 8240 h 931784"/>
                <a:gd name="connsiteX1" fmla="*/ 1097280 w 1499616"/>
                <a:gd name="connsiteY1" fmla="*/ 8240 h 931784"/>
                <a:gd name="connsiteX2" fmla="*/ 658368 w 1499616"/>
                <a:gd name="connsiteY2" fmla="*/ 200264 h 931784"/>
                <a:gd name="connsiteX3" fmla="*/ 365760 w 1499616"/>
                <a:gd name="connsiteY3" fmla="*/ 730616 h 931784"/>
                <a:gd name="connsiteX4" fmla="*/ 0 w 1499616"/>
                <a:gd name="connsiteY4" fmla="*/ 931784 h 9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9616" h="931784">
                  <a:moveTo>
                    <a:pt x="1499616" y="8240"/>
                  </a:moveTo>
                  <a:cubicBezTo>
                    <a:pt x="1391412" y="-7762"/>
                    <a:pt x="1246632" y="3668"/>
                    <a:pt x="1097280" y="8240"/>
                  </a:cubicBezTo>
                  <a:cubicBezTo>
                    <a:pt x="947928" y="12812"/>
                    <a:pt x="780288" y="79868"/>
                    <a:pt x="658368" y="200264"/>
                  </a:cubicBezTo>
                  <a:cubicBezTo>
                    <a:pt x="536448" y="320660"/>
                    <a:pt x="475488" y="608696"/>
                    <a:pt x="365760" y="730616"/>
                  </a:cubicBezTo>
                  <a:cubicBezTo>
                    <a:pt x="256032" y="852536"/>
                    <a:pt x="128016" y="892160"/>
                    <a:pt x="0" y="931784"/>
                  </a:cubicBezTo>
                </a:path>
              </a:pathLst>
            </a:cu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涙形 116">
              <a:extLst>
                <a:ext uri="{FF2B5EF4-FFF2-40B4-BE49-F238E27FC236}">
                  <a16:creationId xmlns:a16="http://schemas.microsoft.com/office/drawing/2014/main" id="{2C7591EA-C121-4728-A2EF-E571A54C2E46}"/>
                </a:ext>
              </a:extLst>
            </p:cNvPr>
            <p:cNvSpPr/>
            <p:nvPr/>
          </p:nvSpPr>
          <p:spPr>
            <a:xfrm>
              <a:off x="-1298978" y="2163214"/>
              <a:ext cx="1149328" cy="962269"/>
            </a:xfrm>
            <a:prstGeom prst="teardrop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フローチャート: 手操作入力 117">
              <a:extLst>
                <a:ext uri="{FF2B5EF4-FFF2-40B4-BE49-F238E27FC236}">
                  <a16:creationId xmlns:a16="http://schemas.microsoft.com/office/drawing/2014/main" id="{D18FF125-BF96-4350-9430-44AC0A387A2B}"/>
                </a:ext>
              </a:extLst>
            </p:cNvPr>
            <p:cNvSpPr/>
            <p:nvPr/>
          </p:nvSpPr>
          <p:spPr>
            <a:xfrm flipH="1">
              <a:off x="-833050" y="1802481"/>
              <a:ext cx="652522" cy="391090"/>
            </a:xfrm>
            <a:prstGeom prst="flowChartManualInp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フローチャート: 処理 118">
              <a:extLst>
                <a:ext uri="{FF2B5EF4-FFF2-40B4-BE49-F238E27FC236}">
                  <a16:creationId xmlns:a16="http://schemas.microsoft.com/office/drawing/2014/main" id="{2FFE04BE-82B7-46C8-970D-0B016AD72A11}"/>
                </a:ext>
              </a:extLst>
            </p:cNvPr>
            <p:cNvSpPr/>
            <p:nvPr/>
          </p:nvSpPr>
          <p:spPr>
            <a:xfrm flipH="1">
              <a:off x="-926896" y="1844132"/>
              <a:ext cx="71953" cy="319082"/>
            </a:xfrm>
            <a:prstGeom prst="flowChartProcess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F0A04D6C-D912-4E43-B5D5-646C76C6BF3F}"/>
              </a:ext>
            </a:extLst>
          </p:cNvPr>
          <p:cNvGrpSpPr/>
          <p:nvPr/>
        </p:nvGrpSpPr>
        <p:grpSpPr>
          <a:xfrm rot="1586393">
            <a:off x="11187895" y="3576244"/>
            <a:ext cx="489611" cy="885775"/>
            <a:chOff x="-2370154" y="2403267"/>
            <a:chExt cx="1085588" cy="1963984"/>
          </a:xfrm>
        </p:grpSpPr>
        <p:sp>
          <p:nvSpPr>
            <p:cNvPr id="121" name="円柱 120">
              <a:extLst>
                <a:ext uri="{FF2B5EF4-FFF2-40B4-BE49-F238E27FC236}">
                  <a16:creationId xmlns:a16="http://schemas.microsoft.com/office/drawing/2014/main" id="{D168D237-7FC2-4353-A724-CFD0A5C54474}"/>
                </a:ext>
              </a:extLst>
            </p:cNvPr>
            <p:cNvSpPr/>
            <p:nvPr/>
          </p:nvSpPr>
          <p:spPr>
            <a:xfrm rot="1800000">
              <a:off x="-2149266" y="3441923"/>
              <a:ext cx="220978" cy="846472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円柱 121">
              <a:extLst>
                <a:ext uri="{FF2B5EF4-FFF2-40B4-BE49-F238E27FC236}">
                  <a16:creationId xmlns:a16="http://schemas.microsoft.com/office/drawing/2014/main" id="{2DBE8E4A-4818-4D10-9C8E-6CE2F0815B18}"/>
                </a:ext>
              </a:extLst>
            </p:cNvPr>
            <p:cNvSpPr/>
            <p:nvPr/>
          </p:nvSpPr>
          <p:spPr>
            <a:xfrm rot="20700000">
              <a:off x="-1658181" y="3363068"/>
              <a:ext cx="220978" cy="1004183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円柱 122">
              <a:extLst>
                <a:ext uri="{FF2B5EF4-FFF2-40B4-BE49-F238E27FC236}">
                  <a16:creationId xmlns:a16="http://schemas.microsoft.com/office/drawing/2014/main" id="{DB277C73-204D-4C66-8BAC-D00F63923B61}"/>
                </a:ext>
              </a:extLst>
            </p:cNvPr>
            <p:cNvSpPr/>
            <p:nvPr/>
          </p:nvSpPr>
          <p:spPr>
            <a:xfrm>
              <a:off x="-1960383" y="2562749"/>
              <a:ext cx="432048" cy="1007989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フリーフォーム 113">
              <a:extLst>
                <a:ext uri="{FF2B5EF4-FFF2-40B4-BE49-F238E27FC236}">
                  <a16:creationId xmlns:a16="http://schemas.microsoft.com/office/drawing/2014/main" id="{FE44822F-F45A-4846-BC58-FCBACC65F0F8}"/>
                </a:ext>
              </a:extLst>
            </p:cNvPr>
            <p:cNvSpPr/>
            <p:nvPr/>
          </p:nvSpPr>
          <p:spPr>
            <a:xfrm>
              <a:off x="-1953296" y="3169478"/>
              <a:ext cx="428481" cy="196658"/>
            </a:xfrm>
            <a:custGeom>
              <a:avLst/>
              <a:gdLst>
                <a:gd name="connsiteX0" fmla="*/ 0 w 603504"/>
                <a:gd name="connsiteY0" fmla="*/ 393192 h 557814"/>
                <a:gd name="connsiteX1" fmla="*/ 109728 w 603504"/>
                <a:gd name="connsiteY1" fmla="*/ 18288 h 557814"/>
                <a:gd name="connsiteX2" fmla="*/ 219456 w 603504"/>
                <a:gd name="connsiteY2" fmla="*/ 557784 h 557814"/>
                <a:gd name="connsiteX3" fmla="*/ 329184 w 603504"/>
                <a:gd name="connsiteY3" fmla="*/ 0 h 557814"/>
                <a:gd name="connsiteX4" fmla="*/ 420624 w 603504"/>
                <a:gd name="connsiteY4" fmla="*/ 557784 h 557814"/>
                <a:gd name="connsiteX5" fmla="*/ 512064 w 603504"/>
                <a:gd name="connsiteY5" fmla="*/ 27432 h 557814"/>
                <a:gd name="connsiteX6" fmla="*/ 603504 w 603504"/>
                <a:gd name="connsiteY6" fmla="*/ 384048 h 557814"/>
                <a:gd name="connsiteX7" fmla="*/ 603504 w 603504"/>
                <a:gd name="connsiteY7" fmla="*/ 384048 h 55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3504" h="557814">
                  <a:moveTo>
                    <a:pt x="0" y="393192"/>
                  </a:moveTo>
                  <a:cubicBezTo>
                    <a:pt x="36576" y="192024"/>
                    <a:pt x="73152" y="-9144"/>
                    <a:pt x="109728" y="18288"/>
                  </a:cubicBezTo>
                  <a:cubicBezTo>
                    <a:pt x="146304" y="45720"/>
                    <a:pt x="182880" y="560832"/>
                    <a:pt x="219456" y="557784"/>
                  </a:cubicBezTo>
                  <a:cubicBezTo>
                    <a:pt x="256032" y="554736"/>
                    <a:pt x="295656" y="0"/>
                    <a:pt x="329184" y="0"/>
                  </a:cubicBezTo>
                  <a:cubicBezTo>
                    <a:pt x="362712" y="0"/>
                    <a:pt x="390144" y="553212"/>
                    <a:pt x="420624" y="557784"/>
                  </a:cubicBezTo>
                  <a:cubicBezTo>
                    <a:pt x="451104" y="562356"/>
                    <a:pt x="481584" y="56388"/>
                    <a:pt x="512064" y="27432"/>
                  </a:cubicBezTo>
                  <a:cubicBezTo>
                    <a:pt x="542544" y="-1524"/>
                    <a:pt x="603504" y="384048"/>
                    <a:pt x="603504" y="384048"/>
                  </a:cubicBezTo>
                  <a:lnTo>
                    <a:pt x="603504" y="384048"/>
                  </a:lnTo>
                </a:path>
              </a:pathLst>
            </a:custGeom>
            <a:no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フリーフォーム 114">
              <a:extLst>
                <a:ext uri="{FF2B5EF4-FFF2-40B4-BE49-F238E27FC236}">
                  <a16:creationId xmlns:a16="http://schemas.microsoft.com/office/drawing/2014/main" id="{C6D3DC26-E20B-44DD-B5B5-D034A5BE6129}"/>
                </a:ext>
              </a:extLst>
            </p:cNvPr>
            <p:cNvSpPr/>
            <p:nvPr/>
          </p:nvSpPr>
          <p:spPr>
            <a:xfrm>
              <a:off x="-1953296" y="3385502"/>
              <a:ext cx="428481" cy="196658"/>
            </a:xfrm>
            <a:custGeom>
              <a:avLst/>
              <a:gdLst>
                <a:gd name="connsiteX0" fmla="*/ 0 w 603504"/>
                <a:gd name="connsiteY0" fmla="*/ 393192 h 557814"/>
                <a:gd name="connsiteX1" fmla="*/ 109728 w 603504"/>
                <a:gd name="connsiteY1" fmla="*/ 18288 h 557814"/>
                <a:gd name="connsiteX2" fmla="*/ 219456 w 603504"/>
                <a:gd name="connsiteY2" fmla="*/ 557784 h 557814"/>
                <a:gd name="connsiteX3" fmla="*/ 329184 w 603504"/>
                <a:gd name="connsiteY3" fmla="*/ 0 h 557814"/>
                <a:gd name="connsiteX4" fmla="*/ 420624 w 603504"/>
                <a:gd name="connsiteY4" fmla="*/ 557784 h 557814"/>
                <a:gd name="connsiteX5" fmla="*/ 512064 w 603504"/>
                <a:gd name="connsiteY5" fmla="*/ 27432 h 557814"/>
                <a:gd name="connsiteX6" fmla="*/ 603504 w 603504"/>
                <a:gd name="connsiteY6" fmla="*/ 384048 h 557814"/>
                <a:gd name="connsiteX7" fmla="*/ 603504 w 603504"/>
                <a:gd name="connsiteY7" fmla="*/ 384048 h 55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3504" h="557814">
                  <a:moveTo>
                    <a:pt x="0" y="393192"/>
                  </a:moveTo>
                  <a:cubicBezTo>
                    <a:pt x="36576" y="192024"/>
                    <a:pt x="73152" y="-9144"/>
                    <a:pt x="109728" y="18288"/>
                  </a:cubicBezTo>
                  <a:cubicBezTo>
                    <a:pt x="146304" y="45720"/>
                    <a:pt x="182880" y="560832"/>
                    <a:pt x="219456" y="557784"/>
                  </a:cubicBezTo>
                  <a:cubicBezTo>
                    <a:pt x="256032" y="554736"/>
                    <a:pt x="295656" y="0"/>
                    <a:pt x="329184" y="0"/>
                  </a:cubicBezTo>
                  <a:cubicBezTo>
                    <a:pt x="362712" y="0"/>
                    <a:pt x="390144" y="553212"/>
                    <a:pt x="420624" y="557784"/>
                  </a:cubicBezTo>
                  <a:cubicBezTo>
                    <a:pt x="451104" y="562356"/>
                    <a:pt x="481584" y="56388"/>
                    <a:pt x="512064" y="27432"/>
                  </a:cubicBezTo>
                  <a:cubicBezTo>
                    <a:pt x="542544" y="-1524"/>
                    <a:pt x="603504" y="384048"/>
                    <a:pt x="603504" y="384048"/>
                  </a:cubicBezTo>
                  <a:lnTo>
                    <a:pt x="603504" y="384048"/>
                  </a:lnTo>
                </a:path>
              </a:pathLst>
            </a:custGeom>
            <a:no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フリーフォーム 115">
              <a:extLst>
                <a:ext uri="{FF2B5EF4-FFF2-40B4-BE49-F238E27FC236}">
                  <a16:creationId xmlns:a16="http://schemas.microsoft.com/office/drawing/2014/main" id="{D5A65295-F04B-46EF-A269-1DFBC72C8E82}"/>
                </a:ext>
              </a:extLst>
            </p:cNvPr>
            <p:cNvSpPr/>
            <p:nvPr/>
          </p:nvSpPr>
          <p:spPr>
            <a:xfrm rot="2220016">
              <a:off x="-2111564" y="3622239"/>
              <a:ext cx="287977" cy="238217"/>
            </a:xfrm>
            <a:custGeom>
              <a:avLst/>
              <a:gdLst>
                <a:gd name="connsiteX0" fmla="*/ 0 w 603504"/>
                <a:gd name="connsiteY0" fmla="*/ 393192 h 557814"/>
                <a:gd name="connsiteX1" fmla="*/ 109728 w 603504"/>
                <a:gd name="connsiteY1" fmla="*/ 18288 h 557814"/>
                <a:gd name="connsiteX2" fmla="*/ 219456 w 603504"/>
                <a:gd name="connsiteY2" fmla="*/ 557784 h 557814"/>
                <a:gd name="connsiteX3" fmla="*/ 329184 w 603504"/>
                <a:gd name="connsiteY3" fmla="*/ 0 h 557814"/>
                <a:gd name="connsiteX4" fmla="*/ 420624 w 603504"/>
                <a:gd name="connsiteY4" fmla="*/ 557784 h 557814"/>
                <a:gd name="connsiteX5" fmla="*/ 512064 w 603504"/>
                <a:gd name="connsiteY5" fmla="*/ 27432 h 557814"/>
                <a:gd name="connsiteX6" fmla="*/ 603504 w 603504"/>
                <a:gd name="connsiteY6" fmla="*/ 384048 h 557814"/>
                <a:gd name="connsiteX7" fmla="*/ 603504 w 603504"/>
                <a:gd name="connsiteY7" fmla="*/ 384048 h 55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3504" h="557814">
                  <a:moveTo>
                    <a:pt x="0" y="393192"/>
                  </a:moveTo>
                  <a:cubicBezTo>
                    <a:pt x="36576" y="192024"/>
                    <a:pt x="73152" y="-9144"/>
                    <a:pt x="109728" y="18288"/>
                  </a:cubicBezTo>
                  <a:cubicBezTo>
                    <a:pt x="146304" y="45720"/>
                    <a:pt x="182880" y="560832"/>
                    <a:pt x="219456" y="557784"/>
                  </a:cubicBezTo>
                  <a:cubicBezTo>
                    <a:pt x="256032" y="554736"/>
                    <a:pt x="295656" y="0"/>
                    <a:pt x="329184" y="0"/>
                  </a:cubicBezTo>
                  <a:cubicBezTo>
                    <a:pt x="362712" y="0"/>
                    <a:pt x="390144" y="553212"/>
                    <a:pt x="420624" y="557784"/>
                  </a:cubicBezTo>
                  <a:cubicBezTo>
                    <a:pt x="451104" y="562356"/>
                    <a:pt x="481584" y="56388"/>
                    <a:pt x="512064" y="27432"/>
                  </a:cubicBezTo>
                  <a:cubicBezTo>
                    <a:pt x="542544" y="-1524"/>
                    <a:pt x="603504" y="384048"/>
                    <a:pt x="603504" y="384048"/>
                  </a:cubicBezTo>
                  <a:lnTo>
                    <a:pt x="603504" y="384048"/>
                  </a:lnTo>
                </a:path>
              </a:pathLst>
            </a:custGeom>
            <a:no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フリーフォーム 116">
              <a:extLst>
                <a:ext uri="{FF2B5EF4-FFF2-40B4-BE49-F238E27FC236}">
                  <a16:creationId xmlns:a16="http://schemas.microsoft.com/office/drawing/2014/main" id="{DD81CE9A-0F1C-4CDA-86FE-7426A3528173}"/>
                </a:ext>
              </a:extLst>
            </p:cNvPr>
            <p:cNvSpPr/>
            <p:nvPr/>
          </p:nvSpPr>
          <p:spPr>
            <a:xfrm rot="2220016">
              <a:off x="-2232692" y="3847657"/>
              <a:ext cx="287977" cy="238217"/>
            </a:xfrm>
            <a:custGeom>
              <a:avLst/>
              <a:gdLst>
                <a:gd name="connsiteX0" fmla="*/ 0 w 603504"/>
                <a:gd name="connsiteY0" fmla="*/ 393192 h 557814"/>
                <a:gd name="connsiteX1" fmla="*/ 109728 w 603504"/>
                <a:gd name="connsiteY1" fmla="*/ 18288 h 557814"/>
                <a:gd name="connsiteX2" fmla="*/ 219456 w 603504"/>
                <a:gd name="connsiteY2" fmla="*/ 557784 h 557814"/>
                <a:gd name="connsiteX3" fmla="*/ 329184 w 603504"/>
                <a:gd name="connsiteY3" fmla="*/ 0 h 557814"/>
                <a:gd name="connsiteX4" fmla="*/ 420624 w 603504"/>
                <a:gd name="connsiteY4" fmla="*/ 557784 h 557814"/>
                <a:gd name="connsiteX5" fmla="*/ 512064 w 603504"/>
                <a:gd name="connsiteY5" fmla="*/ 27432 h 557814"/>
                <a:gd name="connsiteX6" fmla="*/ 603504 w 603504"/>
                <a:gd name="connsiteY6" fmla="*/ 384048 h 557814"/>
                <a:gd name="connsiteX7" fmla="*/ 603504 w 603504"/>
                <a:gd name="connsiteY7" fmla="*/ 384048 h 55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3504" h="557814">
                  <a:moveTo>
                    <a:pt x="0" y="393192"/>
                  </a:moveTo>
                  <a:cubicBezTo>
                    <a:pt x="36576" y="192024"/>
                    <a:pt x="73152" y="-9144"/>
                    <a:pt x="109728" y="18288"/>
                  </a:cubicBezTo>
                  <a:cubicBezTo>
                    <a:pt x="146304" y="45720"/>
                    <a:pt x="182880" y="560832"/>
                    <a:pt x="219456" y="557784"/>
                  </a:cubicBezTo>
                  <a:cubicBezTo>
                    <a:pt x="256032" y="554736"/>
                    <a:pt x="295656" y="0"/>
                    <a:pt x="329184" y="0"/>
                  </a:cubicBezTo>
                  <a:cubicBezTo>
                    <a:pt x="362712" y="0"/>
                    <a:pt x="390144" y="553212"/>
                    <a:pt x="420624" y="557784"/>
                  </a:cubicBezTo>
                  <a:cubicBezTo>
                    <a:pt x="451104" y="562356"/>
                    <a:pt x="481584" y="56388"/>
                    <a:pt x="512064" y="27432"/>
                  </a:cubicBezTo>
                  <a:cubicBezTo>
                    <a:pt x="542544" y="-1524"/>
                    <a:pt x="603504" y="384048"/>
                    <a:pt x="603504" y="384048"/>
                  </a:cubicBezTo>
                  <a:lnTo>
                    <a:pt x="603504" y="384048"/>
                  </a:lnTo>
                </a:path>
              </a:pathLst>
            </a:custGeom>
            <a:no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フリーフォーム 117">
              <a:extLst>
                <a:ext uri="{FF2B5EF4-FFF2-40B4-BE49-F238E27FC236}">
                  <a16:creationId xmlns:a16="http://schemas.microsoft.com/office/drawing/2014/main" id="{86189F3D-23BC-4805-A63F-9798E3677046}"/>
                </a:ext>
              </a:extLst>
            </p:cNvPr>
            <p:cNvSpPr/>
            <p:nvPr/>
          </p:nvSpPr>
          <p:spPr>
            <a:xfrm rot="2220016">
              <a:off x="-2370154" y="4069005"/>
              <a:ext cx="287977" cy="238217"/>
            </a:xfrm>
            <a:custGeom>
              <a:avLst/>
              <a:gdLst>
                <a:gd name="connsiteX0" fmla="*/ 0 w 603504"/>
                <a:gd name="connsiteY0" fmla="*/ 393192 h 557814"/>
                <a:gd name="connsiteX1" fmla="*/ 109728 w 603504"/>
                <a:gd name="connsiteY1" fmla="*/ 18288 h 557814"/>
                <a:gd name="connsiteX2" fmla="*/ 219456 w 603504"/>
                <a:gd name="connsiteY2" fmla="*/ 557784 h 557814"/>
                <a:gd name="connsiteX3" fmla="*/ 329184 w 603504"/>
                <a:gd name="connsiteY3" fmla="*/ 0 h 557814"/>
                <a:gd name="connsiteX4" fmla="*/ 420624 w 603504"/>
                <a:gd name="connsiteY4" fmla="*/ 557784 h 557814"/>
                <a:gd name="connsiteX5" fmla="*/ 512064 w 603504"/>
                <a:gd name="connsiteY5" fmla="*/ 27432 h 557814"/>
                <a:gd name="connsiteX6" fmla="*/ 603504 w 603504"/>
                <a:gd name="connsiteY6" fmla="*/ 384048 h 557814"/>
                <a:gd name="connsiteX7" fmla="*/ 603504 w 603504"/>
                <a:gd name="connsiteY7" fmla="*/ 384048 h 55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3504" h="557814">
                  <a:moveTo>
                    <a:pt x="0" y="393192"/>
                  </a:moveTo>
                  <a:cubicBezTo>
                    <a:pt x="36576" y="192024"/>
                    <a:pt x="73152" y="-9144"/>
                    <a:pt x="109728" y="18288"/>
                  </a:cubicBezTo>
                  <a:cubicBezTo>
                    <a:pt x="146304" y="45720"/>
                    <a:pt x="182880" y="560832"/>
                    <a:pt x="219456" y="557784"/>
                  </a:cubicBezTo>
                  <a:cubicBezTo>
                    <a:pt x="256032" y="554736"/>
                    <a:pt x="295656" y="0"/>
                    <a:pt x="329184" y="0"/>
                  </a:cubicBezTo>
                  <a:cubicBezTo>
                    <a:pt x="362712" y="0"/>
                    <a:pt x="390144" y="553212"/>
                    <a:pt x="420624" y="557784"/>
                  </a:cubicBezTo>
                  <a:cubicBezTo>
                    <a:pt x="451104" y="562356"/>
                    <a:pt x="481584" y="56388"/>
                    <a:pt x="512064" y="27432"/>
                  </a:cubicBezTo>
                  <a:cubicBezTo>
                    <a:pt x="542544" y="-1524"/>
                    <a:pt x="603504" y="384048"/>
                    <a:pt x="603504" y="384048"/>
                  </a:cubicBezTo>
                  <a:lnTo>
                    <a:pt x="603504" y="384048"/>
                  </a:lnTo>
                </a:path>
              </a:pathLst>
            </a:custGeom>
            <a:no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フリーフォーム 118">
              <a:extLst>
                <a:ext uri="{FF2B5EF4-FFF2-40B4-BE49-F238E27FC236}">
                  <a16:creationId xmlns:a16="http://schemas.microsoft.com/office/drawing/2014/main" id="{C00BE13D-86F3-4812-A8D5-D2B9F21863E6}"/>
                </a:ext>
              </a:extLst>
            </p:cNvPr>
            <p:cNvSpPr/>
            <p:nvPr/>
          </p:nvSpPr>
          <p:spPr>
            <a:xfrm rot="20809570">
              <a:off x="-1721003" y="3638073"/>
              <a:ext cx="287977" cy="238217"/>
            </a:xfrm>
            <a:custGeom>
              <a:avLst/>
              <a:gdLst>
                <a:gd name="connsiteX0" fmla="*/ 0 w 603504"/>
                <a:gd name="connsiteY0" fmla="*/ 393192 h 557814"/>
                <a:gd name="connsiteX1" fmla="*/ 109728 w 603504"/>
                <a:gd name="connsiteY1" fmla="*/ 18288 h 557814"/>
                <a:gd name="connsiteX2" fmla="*/ 219456 w 603504"/>
                <a:gd name="connsiteY2" fmla="*/ 557784 h 557814"/>
                <a:gd name="connsiteX3" fmla="*/ 329184 w 603504"/>
                <a:gd name="connsiteY3" fmla="*/ 0 h 557814"/>
                <a:gd name="connsiteX4" fmla="*/ 420624 w 603504"/>
                <a:gd name="connsiteY4" fmla="*/ 557784 h 557814"/>
                <a:gd name="connsiteX5" fmla="*/ 512064 w 603504"/>
                <a:gd name="connsiteY5" fmla="*/ 27432 h 557814"/>
                <a:gd name="connsiteX6" fmla="*/ 603504 w 603504"/>
                <a:gd name="connsiteY6" fmla="*/ 384048 h 557814"/>
                <a:gd name="connsiteX7" fmla="*/ 603504 w 603504"/>
                <a:gd name="connsiteY7" fmla="*/ 384048 h 55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3504" h="557814">
                  <a:moveTo>
                    <a:pt x="0" y="393192"/>
                  </a:moveTo>
                  <a:cubicBezTo>
                    <a:pt x="36576" y="192024"/>
                    <a:pt x="73152" y="-9144"/>
                    <a:pt x="109728" y="18288"/>
                  </a:cubicBezTo>
                  <a:cubicBezTo>
                    <a:pt x="146304" y="45720"/>
                    <a:pt x="182880" y="560832"/>
                    <a:pt x="219456" y="557784"/>
                  </a:cubicBezTo>
                  <a:cubicBezTo>
                    <a:pt x="256032" y="554736"/>
                    <a:pt x="295656" y="0"/>
                    <a:pt x="329184" y="0"/>
                  </a:cubicBezTo>
                  <a:cubicBezTo>
                    <a:pt x="362712" y="0"/>
                    <a:pt x="390144" y="553212"/>
                    <a:pt x="420624" y="557784"/>
                  </a:cubicBezTo>
                  <a:cubicBezTo>
                    <a:pt x="451104" y="562356"/>
                    <a:pt x="481584" y="56388"/>
                    <a:pt x="512064" y="27432"/>
                  </a:cubicBezTo>
                  <a:cubicBezTo>
                    <a:pt x="542544" y="-1524"/>
                    <a:pt x="603504" y="384048"/>
                    <a:pt x="603504" y="384048"/>
                  </a:cubicBezTo>
                  <a:lnTo>
                    <a:pt x="603504" y="384048"/>
                  </a:lnTo>
                </a:path>
              </a:pathLst>
            </a:custGeom>
            <a:no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フリーフォーム 119">
              <a:extLst>
                <a:ext uri="{FF2B5EF4-FFF2-40B4-BE49-F238E27FC236}">
                  <a16:creationId xmlns:a16="http://schemas.microsoft.com/office/drawing/2014/main" id="{5EAD7128-E112-4830-8F49-5C5F680A09AF}"/>
                </a:ext>
              </a:extLst>
            </p:cNvPr>
            <p:cNvSpPr/>
            <p:nvPr/>
          </p:nvSpPr>
          <p:spPr>
            <a:xfrm rot="20809570">
              <a:off x="-1661028" y="3880329"/>
              <a:ext cx="287977" cy="238217"/>
            </a:xfrm>
            <a:custGeom>
              <a:avLst/>
              <a:gdLst>
                <a:gd name="connsiteX0" fmla="*/ 0 w 603504"/>
                <a:gd name="connsiteY0" fmla="*/ 393192 h 557814"/>
                <a:gd name="connsiteX1" fmla="*/ 109728 w 603504"/>
                <a:gd name="connsiteY1" fmla="*/ 18288 h 557814"/>
                <a:gd name="connsiteX2" fmla="*/ 219456 w 603504"/>
                <a:gd name="connsiteY2" fmla="*/ 557784 h 557814"/>
                <a:gd name="connsiteX3" fmla="*/ 329184 w 603504"/>
                <a:gd name="connsiteY3" fmla="*/ 0 h 557814"/>
                <a:gd name="connsiteX4" fmla="*/ 420624 w 603504"/>
                <a:gd name="connsiteY4" fmla="*/ 557784 h 557814"/>
                <a:gd name="connsiteX5" fmla="*/ 512064 w 603504"/>
                <a:gd name="connsiteY5" fmla="*/ 27432 h 557814"/>
                <a:gd name="connsiteX6" fmla="*/ 603504 w 603504"/>
                <a:gd name="connsiteY6" fmla="*/ 384048 h 557814"/>
                <a:gd name="connsiteX7" fmla="*/ 603504 w 603504"/>
                <a:gd name="connsiteY7" fmla="*/ 384048 h 55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3504" h="557814">
                  <a:moveTo>
                    <a:pt x="0" y="393192"/>
                  </a:moveTo>
                  <a:cubicBezTo>
                    <a:pt x="36576" y="192024"/>
                    <a:pt x="73152" y="-9144"/>
                    <a:pt x="109728" y="18288"/>
                  </a:cubicBezTo>
                  <a:cubicBezTo>
                    <a:pt x="146304" y="45720"/>
                    <a:pt x="182880" y="560832"/>
                    <a:pt x="219456" y="557784"/>
                  </a:cubicBezTo>
                  <a:cubicBezTo>
                    <a:pt x="256032" y="554736"/>
                    <a:pt x="295656" y="0"/>
                    <a:pt x="329184" y="0"/>
                  </a:cubicBezTo>
                  <a:cubicBezTo>
                    <a:pt x="362712" y="0"/>
                    <a:pt x="390144" y="553212"/>
                    <a:pt x="420624" y="557784"/>
                  </a:cubicBezTo>
                  <a:cubicBezTo>
                    <a:pt x="451104" y="562356"/>
                    <a:pt x="481584" y="56388"/>
                    <a:pt x="512064" y="27432"/>
                  </a:cubicBezTo>
                  <a:cubicBezTo>
                    <a:pt x="542544" y="-1524"/>
                    <a:pt x="603504" y="384048"/>
                    <a:pt x="603504" y="384048"/>
                  </a:cubicBezTo>
                  <a:lnTo>
                    <a:pt x="603504" y="384048"/>
                  </a:lnTo>
                </a:path>
              </a:pathLst>
            </a:custGeom>
            <a:no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フリーフォーム 120">
              <a:extLst>
                <a:ext uri="{FF2B5EF4-FFF2-40B4-BE49-F238E27FC236}">
                  <a16:creationId xmlns:a16="http://schemas.microsoft.com/office/drawing/2014/main" id="{F8A621B2-ED0D-4EF5-9125-523904072843}"/>
                </a:ext>
              </a:extLst>
            </p:cNvPr>
            <p:cNvSpPr/>
            <p:nvPr/>
          </p:nvSpPr>
          <p:spPr>
            <a:xfrm rot="20809570">
              <a:off x="-1572543" y="4123956"/>
              <a:ext cx="287977" cy="238217"/>
            </a:xfrm>
            <a:custGeom>
              <a:avLst/>
              <a:gdLst>
                <a:gd name="connsiteX0" fmla="*/ 0 w 603504"/>
                <a:gd name="connsiteY0" fmla="*/ 393192 h 557814"/>
                <a:gd name="connsiteX1" fmla="*/ 109728 w 603504"/>
                <a:gd name="connsiteY1" fmla="*/ 18288 h 557814"/>
                <a:gd name="connsiteX2" fmla="*/ 219456 w 603504"/>
                <a:gd name="connsiteY2" fmla="*/ 557784 h 557814"/>
                <a:gd name="connsiteX3" fmla="*/ 329184 w 603504"/>
                <a:gd name="connsiteY3" fmla="*/ 0 h 557814"/>
                <a:gd name="connsiteX4" fmla="*/ 420624 w 603504"/>
                <a:gd name="connsiteY4" fmla="*/ 557784 h 557814"/>
                <a:gd name="connsiteX5" fmla="*/ 512064 w 603504"/>
                <a:gd name="connsiteY5" fmla="*/ 27432 h 557814"/>
                <a:gd name="connsiteX6" fmla="*/ 603504 w 603504"/>
                <a:gd name="connsiteY6" fmla="*/ 384048 h 557814"/>
                <a:gd name="connsiteX7" fmla="*/ 603504 w 603504"/>
                <a:gd name="connsiteY7" fmla="*/ 384048 h 55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3504" h="557814">
                  <a:moveTo>
                    <a:pt x="0" y="393192"/>
                  </a:moveTo>
                  <a:cubicBezTo>
                    <a:pt x="36576" y="192024"/>
                    <a:pt x="73152" y="-9144"/>
                    <a:pt x="109728" y="18288"/>
                  </a:cubicBezTo>
                  <a:cubicBezTo>
                    <a:pt x="146304" y="45720"/>
                    <a:pt x="182880" y="560832"/>
                    <a:pt x="219456" y="557784"/>
                  </a:cubicBezTo>
                  <a:cubicBezTo>
                    <a:pt x="256032" y="554736"/>
                    <a:pt x="295656" y="0"/>
                    <a:pt x="329184" y="0"/>
                  </a:cubicBezTo>
                  <a:cubicBezTo>
                    <a:pt x="362712" y="0"/>
                    <a:pt x="390144" y="553212"/>
                    <a:pt x="420624" y="557784"/>
                  </a:cubicBezTo>
                  <a:cubicBezTo>
                    <a:pt x="451104" y="562356"/>
                    <a:pt x="481584" y="56388"/>
                    <a:pt x="512064" y="27432"/>
                  </a:cubicBezTo>
                  <a:cubicBezTo>
                    <a:pt x="542544" y="-1524"/>
                    <a:pt x="603504" y="384048"/>
                    <a:pt x="603504" y="384048"/>
                  </a:cubicBezTo>
                  <a:lnTo>
                    <a:pt x="603504" y="384048"/>
                  </a:lnTo>
                </a:path>
              </a:pathLst>
            </a:custGeom>
            <a:no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フリーフォーム 121">
              <a:extLst>
                <a:ext uri="{FF2B5EF4-FFF2-40B4-BE49-F238E27FC236}">
                  <a16:creationId xmlns:a16="http://schemas.microsoft.com/office/drawing/2014/main" id="{C4F94E33-C84F-41CA-88B6-4DCC2194D0C2}"/>
                </a:ext>
              </a:extLst>
            </p:cNvPr>
            <p:cNvSpPr/>
            <p:nvPr/>
          </p:nvSpPr>
          <p:spPr>
            <a:xfrm>
              <a:off x="-1950873" y="2934088"/>
              <a:ext cx="428481" cy="196658"/>
            </a:xfrm>
            <a:custGeom>
              <a:avLst/>
              <a:gdLst>
                <a:gd name="connsiteX0" fmla="*/ 0 w 603504"/>
                <a:gd name="connsiteY0" fmla="*/ 393192 h 557814"/>
                <a:gd name="connsiteX1" fmla="*/ 109728 w 603504"/>
                <a:gd name="connsiteY1" fmla="*/ 18288 h 557814"/>
                <a:gd name="connsiteX2" fmla="*/ 219456 w 603504"/>
                <a:gd name="connsiteY2" fmla="*/ 557784 h 557814"/>
                <a:gd name="connsiteX3" fmla="*/ 329184 w 603504"/>
                <a:gd name="connsiteY3" fmla="*/ 0 h 557814"/>
                <a:gd name="connsiteX4" fmla="*/ 420624 w 603504"/>
                <a:gd name="connsiteY4" fmla="*/ 557784 h 557814"/>
                <a:gd name="connsiteX5" fmla="*/ 512064 w 603504"/>
                <a:gd name="connsiteY5" fmla="*/ 27432 h 557814"/>
                <a:gd name="connsiteX6" fmla="*/ 603504 w 603504"/>
                <a:gd name="connsiteY6" fmla="*/ 384048 h 557814"/>
                <a:gd name="connsiteX7" fmla="*/ 603504 w 603504"/>
                <a:gd name="connsiteY7" fmla="*/ 384048 h 55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3504" h="557814">
                  <a:moveTo>
                    <a:pt x="0" y="393192"/>
                  </a:moveTo>
                  <a:cubicBezTo>
                    <a:pt x="36576" y="192024"/>
                    <a:pt x="73152" y="-9144"/>
                    <a:pt x="109728" y="18288"/>
                  </a:cubicBezTo>
                  <a:cubicBezTo>
                    <a:pt x="146304" y="45720"/>
                    <a:pt x="182880" y="560832"/>
                    <a:pt x="219456" y="557784"/>
                  </a:cubicBezTo>
                  <a:cubicBezTo>
                    <a:pt x="256032" y="554736"/>
                    <a:pt x="295656" y="0"/>
                    <a:pt x="329184" y="0"/>
                  </a:cubicBezTo>
                  <a:cubicBezTo>
                    <a:pt x="362712" y="0"/>
                    <a:pt x="390144" y="553212"/>
                    <a:pt x="420624" y="557784"/>
                  </a:cubicBezTo>
                  <a:cubicBezTo>
                    <a:pt x="451104" y="562356"/>
                    <a:pt x="481584" y="56388"/>
                    <a:pt x="512064" y="27432"/>
                  </a:cubicBezTo>
                  <a:cubicBezTo>
                    <a:pt x="542544" y="-1524"/>
                    <a:pt x="603504" y="384048"/>
                    <a:pt x="603504" y="384048"/>
                  </a:cubicBezTo>
                  <a:lnTo>
                    <a:pt x="603504" y="384048"/>
                  </a:lnTo>
                </a:path>
              </a:pathLst>
            </a:custGeom>
            <a:no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フリーフォーム 122">
              <a:extLst>
                <a:ext uri="{FF2B5EF4-FFF2-40B4-BE49-F238E27FC236}">
                  <a16:creationId xmlns:a16="http://schemas.microsoft.com/office/drawing/2014/main" id="{D95550E7-5940-4ECD-B337-4BE34A423AB7}"/>
                </a:ext>
              </a:extLst>
            </p:cNvPr>
            <p:cNvSpPr/>
            <p:nvPr/>
          </p:nvSpPr>
          <p:spPr>
            <a:xfrm>
              <a:off x="-1944152" y="2708920"/>
              <a:ext cx="428481" cy="196658"/>
            </a:xfrm>
            <a:custGeom>
              <a:avLst/>
              <a:gdLst>
                <a:gd name="connsiteX0" fmla="*/ 0 w 603504"/>
                <a:gd name="connsiteY0" fmla="*/ 393192 h 557814"/>
                <a:gd name="connsiteX1" fmla="*/ 109728 w 603504"/>
                <a:gd name="connsiteY1" fmla="*/ 18288 h 557814"/>
                <a:gd name="connsiteX2" fmla="*/ 219456 w 603504"/>
                <a:gd name="connsiteY2" fmla="*/ 557784 h 557814"/>
                <a:gd name="connsiteX3" fmla="*/ 329184 w 603504"/>
                <a:gd name="connsiteY3" fmla="*/ 0 h 557814"/>
                <a:gd name="connsiteX4" fmla="*/ 420624 w 603504"/>
                <a:gd name="connsiteY4" fmla="*/ 557784 h 557814"/>
                <a:gd name="connsiteX5" fmla="*/ 512064 w 603504"/>
                <a:gd name="connsiteY5" fmla="*/ 27432 h 557814"/>
                <a:gd name="connsiteX6" fmla="*/ 603504 w 603504"/>
                <a:gd name="connsiteY6" fmla="*/ 384048 h 557814"/>
                <a:gd name="connsiteX7" fmla="*/ 603504 w 603504"/>
                <a:gd name="connsiteY7" fmla="*/ 384048 h 55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3504" h="557814">
                  <a:moveTo>
                    <a:pt x="0" y="393192"/>
                  </a:moveTo>
                  <a:cubicBezTo>
                    <a:pt x="36576" y="192024"/>
                    <a:pt x="73152" y="-9144"/>
                    <a:pt x="109728" y="18288"/>
                  </a:cubicBezTo>
                  <a:cubicBezTo>
                    <a:pt x="146304" y="45720"/>
                    <a:pt x="182880" y="560832"/>
                    <a:pt x="219456" y="557784"/>
                  </a:cubicBezTo>
                  <a:cubicBezTo>
                    <a:pt x="256032" y="554736"/>
                    <a:pt x="295656" y="0"/>
                    <a:pt x="329184" y="0"/>
                  </a:cubicBezTo>
                  <a:cubicBezTo>
                    <a:pt x="362712" y="0"/>
                    <a:pt x="390144" y="553212"/>
                    <a:pt x="420624" y="557784"/>
                  </a:cubicBezTo>
                  <a:cubicBezTo>
                    <a:pt x="451104" y="562356"/>
                    <a:pt x="481584" y="56388"/>
                    <a:pt x="512064" y="27432"/>
                  </a:cubicBezTo>
                  <a:cubicBezTo>
                    <a:pt x="542544" y="-1524"/>
                    <a:pt x="603504" y="384048"/>
                    <a:pt x="603504" y="384048"/>
                  </a:cubicBezTo>
                  <a:lnTo>
                    <a:pt x="603504" y="384048"/>
                  </a:lnTo>
                </a:path>
              </a:pathLst>
            </a:custGeom>
            <a:no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フリーフォーム 123">
              <a:extLst>
                <a:ext uri="{FF2B5EF4-FFF2-40B4-BE49-F238E27FC236}">
                  <a16:creationId xmlns:a16="http://schemas.microsoft.com/office/drawing/2014/main" id="{10C00990-E2EB-4B5E-9835-E98E5A0C957A}"/>
                </a:ext>
              </a:extLst>
            </p:cNvPr>
            <p:cNvSpPr/>
            <p:nvPr/>
          </p:nvSpPr>
          <p:spPr>
            <a:xfrm rot="10800000">
              <a:off x="-2084833" y="2429939"/>
              <a:ext cx="620299" cy="226837"/>
            </a:xfrm>
            <a:custGeom>
              <a:avLst/>
              <a:gdLst>
                <a:gd name="connsiteX0" fmla="*/ 0 w 603504"/>
                <a:gd name="connsiteY0" fmla="*/ 393192 h 557814"/>
                <a:gd name="connsiteX1" fmla="*/ 109728 w 603504"/>
                <a:gd name="connsiteY1" fmla="*/ 18288 h 557814"/>
                <a:gd name="connsiteX2" fmla="*/ 219456 w 603504"/>
                <a:gd name="connsiteY2" fmla="*/ 557784 h 557814"/>
                <a:gd name="connsiteX3" fmla="*/ 329184 w 603504"/>
                <a:gd name="connsiteY3" fmla="*/ 0 h 557814"/>
                <a:gd name="connsiteX4" fmla="*/ 420624 w 603504"/>
                <a:gd name="connsiteY4" fmla="*/ 557784 h 557814"/>
                <a:gd name="connsiteX5" fmla="*/ 512064 w 603504"/>
                <a:gd name="connsiteY5" fmla="*/ 27432 h 557814"/>
                <a:gd name="connsiteX6" fmla="*/ 603504 w 603504"/>
                <a:gd name="connsiteY6" fmla="*/ 384048 h 557814"/>
                <a:gd name="connsiteX7" fmla="*/ 603504 w 603504"/>
                <a:gd name="connsiteY7" fmla="*/ 384048 h 557814"/>
                <a:gd name="connsiteX0" fmla="*/ 0 w 706537"/>
                <a:gd name="connsiteY0" fmla="*/ 393192 h 643416"/>
                <a:gd name="connsiteX1" fmla="*/ 109728 w 706537"/>
                <a:gd name="connsiteY1" fmla="*/ 18288 h 643416"/>
                <a:gd name="connsiteX2" fmla="*/ 219456 w 706537"/>
                <a:gd name="connsiteY2" fmla="*/ 557784 h 643416"/>
                <a:gd name="connsiteX3" fmla="*/ 329184 w 706537"/>
                <a:gd name="connsiteY3" fmla="*/ 0 h 643416"/>
                <a:gd name="connsiteX4" fmla="*/ 420624 w 706537"/>
                <a:gd name="connsiteY4" fmla="*/ 557784 h 643416"/>
                <a:gd name="connsiteX5" fmla="*/ 512064 w 706537"/>
                <a:gd name="connsiteY5" fmla="*/ 27432 h 643416"/>
                <a:gd name="connsiteX6" fmla="*/ 603504 w 706537"/>
                <a:gd name="connsiteY6" fmla="*/ 384048 h 643416"/>
                <a:gd name="connsiteX7" fmla="*/ 706537 w 706537"/>
                <a:gd name="connsiteY7" fmla="*/ 643416 h 643416"/>
                <a:gd name="connsiteX0" fmla="*/ 0 w 745174"/>
                <a:gd name="connsiteY0" fmla="*/ 600685 h 643416"/>
                <a:gd name="connsiteX1" fmla="*/ 148365 w 745174"/>
                <a:gd name="connsiteY1" fmla="*/ 18288 h 643416"/>
                <a:gd name="connsiteX2" fmla="*/ 258093 w 745174"/>
                <a:gd name="connsiteY2" fmla="*/ 557784 h 643416"/>
                <a:gd name="connsiteX3" fmla="*/ 367821 w 745174"/>
                <a:gd name="connsiteY3" fmla="*/ 0 h 643416"/>
                <a:gd name="connsiteX4" fmla="*/ 459261 w 745174"/>
                <a:gd name="connsiteY4" fmla="*/ 557784 h 643416"/>
                <a:gd name="connsiteX5" fmla="*/ 550701 w 745174"/>
                <a:gd name="connsiteY5" fmla="*/ 27432 h 643416"/>
                <a:gd name="connsiteX6" fmla="*/ 642141 w 745174"/>
                <a:gd name="connsiteY6" fmla="*/ 384048 h 643416"/>
                <a:gd name="connsiteX7" fmla="*/ 745174 w 745174"/>
                <a:gd name="connsiteY7" fmla="*/ 643416 h 6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5174" h="643416">
                  <a:moveTo>
                    <a:pt x="0" y="600685"/>
                  </a:moveTo>
                  <a:cubicBezTo>
                    <a:pt x="36576" y="399517"/>
                    <a:pt x="105350" y="25438"/>
                    <a:pt x="148365" y="18288"/>
                  </a:cubicBezTo>
                  <a:cubicBezTo>
                    <a:pt x="191381" y="11138"/>
                    <a:pt x="221517" y="560832"/>
                    <a:pt x="258093" y="557784"/>
                  </a:cubicBezTo>
                  <a:cubicBezTo>
                    <a:pt x="294669" y="554736"/>
                    <a:pt x="334293" y="0"/>
                    <a:pt x="367821" y="0"/>
                  </a:cubicBezTo>
                  <a:cubicBezTo>
                    <a:pt x="401349" y="0"/>
                    <a:pt x="428781" y="553212"/>
                    <a:pt x="459261" y="557784"/>
                  </a:cubicBezTo>
                  <a:cubicBezTo>
                    <a:pt x="489741" y="562356"/>
                    <a:pt x="520221" y="56388"/>
                    <a:pt x="550701" y="27432"/>
                  </a:cubicBezTo>
                  <a:cubicBezTo>
                    <a:pt x="581181" y="-1524"/>
                    <a:pt x="609729" y="281384"/>
                    <a:pt x="642141" y="384048"/>
                  </a:cubicBezTo>
                  <a:cubicBezTo>
                    <a:pt x="674553" y="486712"/>
                    <a:pt x="710830" y="556960"/>
                    <a:pt x="745174" y="643416"/>
                  </a:cubicBezTo>
                </a:path>
              </a:pathLst>
            </a:custGeom>
            <a:no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フリーフォーム 124">
              <a:extLst>
                <a:ext uri="{FF2B5EF4-FFF2-40B4-BE49-F238E27FC236}">
                  <a16:creationId xmlns:a16="http://schemas.microsoft.com/office/drawing/2014/main" id="{D5DC7DD4-56C9-4C05-8D36-513261D6147E}"/>
                </a:ext>
              </a:extLst>
            </p:cNvPr>
            <p:cNvSpPr/>
            <p:nvPr/>
          </p:nvSpPr>
          <p:spPr>
            <a:xfrm>
              <a:off x="-1951239" y="2403267"/>
              <a:ext cx="404360" cy="200047"/>
            </a:xfrm>
            <a:custGeom>
              <a:avLst/>
              <a:gdLst>
                <a:gd name="connsiteX0" fmla="*/ 0 w 603504"/>
                <a:gd name="connsiteY0" fmla="*/ 393192 h 557814"/>
                <a:gd name="connsiteX1" fmla="*/ 109728 w 603504"/>
                <a:gd name="connsiteY1" fmla="*/ 18288 h 557814"/>
                <a:gd name="connsiteX2" fmla="*/ 219456 w 603504"/>
                <a:gd name="connsiteY2" fmla="*/ 557784 h 557814"/>
                <a:gd name="connsiteX3" fmla="*/ 329184 w 603504"/>
                <a:gd name="connsiteY3" fmla="*/ 0 h 557814"/>
                <a:gd name="connsiteX4" fmla="*/ 420624 w 603504"/>
                <a:gd name="connsiteY4" fmla="*/ 557784 h 557814"/>
                <a:gd name="connsiteX5" fmla="*/ 512064 w 603504"/>
                <a:gd name="connsiteY5" fmla="*/ 27432 h 557814"/>
                <a:gd name="connsiteX6" fmla="*/ 603504 w 603504"/>
                <a:gd name="connsiteY6" fmla="*/ 384048 h 557814"/>
                <a:gd name="connsiteX7" fmla="*/ 603504 w 603504"/>
                <a:gd name="connsiteY7" fmla="*/ 384048 h 557814"/>
                <a:gd name="connsiteX0" fmla="*/ 0 w 591057"/>
                <a:gd name="connsiteY0" fmla="*/ 619860 h 619860"/>
                <a:gd name="connsiteX1" fmla="*/ 97281 w 591057"/>
                <a:gd name="connsiteY1" fmla="*/ 18288 h 619860"/>
                <a:gd name="connsiteX2" fmla="*/ 207009 w 591057"/>
                <a:gd name="connsiteY2" fmla="*/ 557784 h 619860"/>
                <a:gd name="connsiteX3" fmla="*/ 316737 w 591057"/>
                <a:gd name="connsiteY3" fmla="*/ 0 h 619860"/>
                <a:gd name="connsiteX4" fmla="*/ 408177 w 591057"/>
                <a:gd name="connsiteY4" fmla="*/ 557784 h 619860"/>
                <a:gd name="connsiteX5" fmla="*/ 499617 w 591057"/>
                <a:gd name="connsiteY5" fmla="*/ 27432 h 619860"/>
                <a:gd name="connsiteX6" fmla="*/ 591057 w 591057"/>
                <a:gd name="connsiteY6" fmla="*/ 384048 h 619860"/>
                <a:gd name="connsiteX7" fmla="*/ 591057 w 591057"/>
                <a:gd name="connsiteY7" fmla="*/ 384048 h 619860"/>
                <a:gd name="connsiteX0" fmla="*/ 0 w 591855"/>
                <a:gd name="connsiteY0" fmla="*/ 619860 h 619860"/>
                <a:gd name="connsiteX1" fmla="*/ 97281 w 591855"/>
                <a:gd name="connsiteY1" fmla="*/ 18288 h 619860"/>
                <a:gd name="connsiteX2" fmla="*/ 207009 w 591855"/>
                <a:gd name="connsiteY2" fmla="*/ 557784 h 619860"/>
                <a:gd name="connsiteX3" fmla="*/ 316737 w 591855"/>
                <a:gd name="connsiteY3" fmla="*/ 0 h 619860"/>
                <a:gd name="connsiteX4" fmla="*/ 408177 w 591855"/>
                <a:gd name="connsiteY4" fmla="*/ 557784 h 619860"/>
                <a:gd name="connsiteX5" fmla="*/ 499617 w 591855"/>
                <a:gd name="connsiteY5" fmla="*/ 27432 h 619860"/>
                <a:gd name="connsiteX6" fmla="*/ 591057 w 591855"/>
                <a:gd name="connsiteY6" fmla="*/ 384048 h 619860"/>
                <a:gd name="connsiteX7" fmla="*/ 541268 w 591855"/>
                <a:gd name="connsiteY7" fmla="*/ 582383 h 619860"/>
                <a:gd name="connsiteX0" fmla="*/ 0 w 550439"/>
                <a:gd name="connsiteY0" fmla="*/ 619860 h 619860"/>
                <a:gd name="connsiteX1" fmla="*/ 97281 w 550439"/>
                <a:gd name="connsiteY1" fmla="*/ 18288 h 619860"/>
                <a:gd name="connsiteX2" fmla="*/ 207009 w 550439"/>
                <a:gd name="connsiteY2" fmla="*/ 557784 h 619860"/>
                <a:gd name="connsiteX3" fmla="*/ 316737 w 550439"/>
                <a:gd name="connsiteY3" fmla="*/ 0 h 619860"/>
                <a:gd name="connsiteX4" fmla="*/ 408177 w 550439"/>
                <a:gd name="connsiteY4" fmla="*/ 557784 h 619860"/>
                <a:gd name="connsiteX5" fmla="*/ 499617 w 550439"/>
                <a:gd name="connsiteY5" fmla="*/ 27432 h 619860"/>
                <a:gd name="connsiteX6" fmla="*/ 541268 w 550439"/>
                <a:gd name="connsiteY6" fmla="*/ 384049 h 619860"/>
                <a:gd name="connsiteX7" fmla="*/ 541268 w 550439"/>
                <a:gd name="connsiteY7" fmla="*/ 582383 h 61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0439" h="619860">
                  <a:moveTo>
                    <a:pt x="0" y="619860"/>
                  </a:moveTo>
                  <a:cubicBezTo>
                    <a:pt x="36576" y="418692"/>
                    <a:pt x="62780" y="28634"/>
                    <a:pt x="97281" y="18288"/>
                  </a:cubicBezTo>
                  <a:cubicBezTo>
                    <a:pt x="131782" y="7942"/>
                    <a:pt x="170433" y="560832"/>
                    <a:pt x="207009" y="557784"/>
                  </a:cubicBezTo>
                  <a:cubicBezTo>
                    <a:pt x="243585" y="554736"/>
                    <a:pt x="283209" y="0"/>
                    <a:pt x="316737" y="0"/>
                  </a:cubicBezTo>
                  <a:cubicBezTo>
                    <a:pt x="350265" y="0"/>
                    <a:pt x="377697" y="553212"/>
                    <a:pt x="408177" y="557784"/>
                  </a:cubicBezTo>
                  <a:cubicBezTo>
                    <a:pt x="438657" y="562356"/>
                    <a:pt x="477435" y="56388"/>
                    <a:pt x="499617" y="27432"/>
                  </a:cubicBezTo>
                  <a:cubicBezTo>
                    <a:pt x="521799" y="-1524"/>
                    <a:pt x="534326" y="291557"/>
                    <a:pt x="541268" y="384049"/>
                  </a:cubicBezTo>
                  <a:cubicBezTo>
                    <a:pt x="548210" y="476541"/>
                    <a:pt x="557864" y="516271"/>
                    <a:pt x="541268" y="582383"/>
                  </a:cubicBezTo>
                </a:path>
              </a:pathLst>
            </a:custGeom>
            <a:no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6" name="図 135">
            <a:extLst>
              <a:ext uri="{FF2B5EF4-FFF2-40B4-BE49-F238E27FC236}">
                <a16:creationId xmlns:a16="http://schemas.microsoft.com/office/drawing/2014/main" id="{5AD2F633-EDF5-4057-BAC4-981BC80AA0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198" y="3756882"/>
            <a:ext cx="728661" cy="732323"/>
          </a:xfrm>
          <a:prstGeom prst="rect">
            <a:avLst/>
          </a:prstGeom>
        </p:spPr>
      </p:pic>
      <p:pic>
        <p:nvPicPr>
          <p:cNvPr id="137" name="Picture 3">
            <a:extLst>
              <a:ext uri="{FF2B5EF4-FFF2-40B4-BE49-F238E27FC236}">
                <a16:creationId xmlns:a16="http://schemas.microsoft.com/office/drawing/2014/main" id="{ADC8FC4E-647E-4ED8-B50E-D7E0754C6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55926" y="3525834"/>
            <a:ext cx="1273447" cy="8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aphicFrame>
        <p:nvGraphicFramePr>
          <p:cNvPr id="138" name="表 3">
            <a:extLst>
              <a:ext uri="{FF2B5EF4-FFF2-40B4-BE49-F238E27FC236}">
                <a16:creationId xmlns:a16="http://schemas.microsoft.com/office/drawing/2014/main" id="{B67A3B3A-CDC9-4456-9EFA-40834EC53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877741"/>
              </p:ext>
            </p:extLst>
          </p:nvPr>
        </p:nvGraphicFramePr>
        <p:xfrm>
          <a:off x="208896" y="2055382"/>
          <a:ext cx="11774208" cy="4118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3052">
                  <a:extLst>
                    <a:ext uri="{9D8B030D-6E8A-4147-A177-3AD203B41FA5}">
                      <a16:colId xmlns:a16="http://schemas.microsoft.com/office/drawing/2014/main" val="2550181148"/>
                    </a:ext>
                  </a:extLst>
                </a:gridCol>
                <a:gridCol w="2358789">
                  <a:extLst>
                    <a:ext uri="{9D8B030D-6E8A-4147-A177-3AD203B41FA5}">
                      <a16:colId xmlns:a16="http://schemas.microsoft.com/office/drawing/2014/main" val="3844957234"/>
                    </a:ext>
                  </a:extLst>
                </a:gridCol>
                <a:gridCol w="2759241">
                  <a:extLst>
                    <a:ext uri="{9D8B030D-6E8A-4147-A177-3AD203B41FA5}">
                      <a16:colId xmlns:a16="http://schemas.microsoft.com/office/drawing/2014/main" val="2453646473"/>
                    </a:ext>
                  </a:extLst>
                </a:gridCol>
                <a:gridCol w="2759243">
                  <a:extLst>
                    <a:ext uri="{9D8B030D-6E8A-4147-A177-3AD203B41FA5}">
                      <a16:colId xmlns:a16="http://schemas.microsoft.com/office/drawing/2014/main" val="539942481"/>
                    </a:ext>
                  </a:extLst>
                </a:gridCol>
                <a:gridCol w="2373883">
                  <a:extLst>
                    <a:ext uri="{9D8B030D-6E8A-4147-A177-3AD203B41FA5}">
                      <a16:colId xmlns:a16="http://schemas.microsoft.com/office/drawing/2014/main" val="3463508453"/>
                    </a:ext>
                  </a:extLst>
                </a:gridCol>
              </a:tblGrid>
              <a:tr h="2533685">
                <a:tc>
                  <a:txBody>
                    <a:bodyPr/>
                    <a:lstStyle/>
                    <a:p>
                      <a:pPr algn="ctr"/>
                      <a:endParaRPr kumimoji="1" lang="en-US" altLang="ja-JP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en-US" altLang="ja-JP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en-US" altLang="ja-JP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en-US" altLang="ja-JP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en-US" altLang="ja-JP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en-US" altLang="ja-JP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en-US" altLang="ja-JP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 if a malfunction occurs, </a:t>
                      </a:r>
                      <a:r>
                        <a:rPr lang="en-US" altLang="ja-JP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risk to the human body is considered to be extremely low.</a:t>
                      </a:r>
                      <a:endParaRPr lang="ja-JP" altLang="en-US" sz="1400" u="sng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kumimoji="1" lang="en-US" altLang="ja-JP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en-US" altLang="ja-JP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 if a malfunction occurs, </a:t>
                      </a:r>
                      <a:r>
                        <a:rPr lang="en-US" altLang="ja-JP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risk to the human body is considered to be relatively low.</a:t>
                      </a:r>
                      <a:endParaRPr lang="ja-JP" altLang="en-US" sz="1400" u="sng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altLang="ja-JP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 that are considered to </a:t>
                      </a:r>
                      <a:r>
                        <a:rPr lang="en-US" altLang="ja-JP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pose a relatively high risk to the human body </a:t>
                      </a:r>
                      <a:r>
                        <a:rPr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the event of a malfunction.</a:t>
                      </a:r>
                      <a:endParaRPr lang="en-US" altLang="ja-JP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en-US" altLang="ja-JP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 that are highly invasive to patients and </a:t>
                      </a:r>
                      <a:r>
                        <a:rPr lang="en-US" altLang="ja-JP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directly lead to life-threatening problems if a malfunction occurs</a:t>
                      </a:r>
                      <a:r>
                        <a:rPr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ja-JP" alt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981020360"/>
                  </a:ext>
                </a:extLst>
              </a:tr>
              <a:tr h="60446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Regulatory Classification</a:t>
                      </a:r>
                      <a:endParaRPr lang="ja-JP" alt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</a:t>
                      </a:r>
                      <a:r>
                        <a:rPr kumimoji="1" lang="ja-JP" altLang="en-US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</a:t>
                      </a:r>
                      <a:r>
                        <a:rPr kumimoji="1" lang="ja-JP" altLang="en-US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Devices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Controlled Medical Devices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Specially</a:t>
                      </a:r>
                      <a:r>
                        <a:rPr kumimoji="1" lang="ja-JP" altLang="en-US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Controlled Medical Devices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136730"/>
                  </a:ext>
                </a:extLst>
              </a:tr>
              <a:tr h="4902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Premarket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Notification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　　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1" lang="en-US" altLang="ja-JP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kumimoji="1" lang="ja-JP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Party Certification</a:t>
                      </a:r>
                      <a:r>
                        <a:rPr lang="ja-JP" altLang="en-US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　　　　　</a:t>
                      </a:r>
                      <a:r>
                        <a:rPr kumimoji="1" lang="ja-JP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　　　　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Ministerial Approval (PMDA’s Review)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　　　　　　　　　　　大臣承認（</a:t>
                      </a:r>
                      <a:r>
                        <a:rPr kumimoji="1" lang="en-US" altLang="ja-JP" sz="1200" dirty="0"/>
                        <a:t>PMDA</a:t>
                      </a:r>
                      <a:r>
                        <a:rPr kumimoji="1" lang="ja-JP" altLang="en-US" sz="1200" dirty="0"/>
                        <a:t>で審査）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038905"/>
                  </a:ext>
                </a:extLst>
              </a:tr>
              <a:tr h="4902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Postmarket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MHLW and PMDA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876350"/>
                  </a:ext>
                </a:extLst>
              </a:tr>
            </a:tbl>
          </a:graphicData>
        </a:graphic>
      </p:graphicFrame>
      <p:sp>
        <p:nvSpPr>
          <p:cNvPr id="139" name="楕円 138">
            <a:extLst>
              <a:ext uri="{FF2B5EF4-FFF2-40B4-BE49-F238E27FC236}">
                <a16:creationId xmlns:a16="http://schemas.microsoft.com/office/drawing/2014/main" id="{C8571BDC-EABB-4861-8031-200FFB1EB243}"/>
              </a:ext>
            </a:extLst>
          </p:cNvPr>
          <p:cNvSpPr/>
          <p:nvPr/>
        </p:nvSpPr>
        <p:spPr>
          <a:xfrm>
            <a:off x="33512" y="1696791"/>
            <a:ext cx="1976336" cy="327491"/>
          </a:xfrm>
          <a:prstGeom prst="ellipse">
            <a:avLst/>
          </a:prstGeom>
          <a:solidFill>
            <a:srgbClr val="2EA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333" b="1" dirty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endParaRPr lang="ja-JP" altLang="en-US" sz="13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楕円 139">
            <a:extLst>
              <a:ext uri="{FF2B5EF4-FFF2-40B4-BE49-F238E27FC236}">
                <a16:creationId xmlns:a16="http://schemas.microsoft.com/office/drawing/2014/main" id="{F0DF2CA6-13BC-4214-BFB9-B54E52A538D5}"/>
              </a:ext>
            </a:extLst>
          </p:cNvPr>
          <p:cNvSpPr/>
          <p:nvPr/>
        </p:nvSpPr>
        <p:spPr>
          <a:xfrm>
            <a:off x="2188656" y="1739958"/>
            <a:ext cx="1309841" cy="327491"/>
          </a:xfrm>
          <a:prstGeom prst="ellipse">
            <a:avLst/>
          </a:prstGeom>
          <a:solidFill>
            <a:srgbClr val="2EA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333" b="1" dirty="0" err="1">
                <a:latin typeface="Arial" panose="020B0604020202020204" pitchFamily="34" charset="0"/>
                <a:cs typeface="Arial" panose="020B0604020202020204" pitchFamily="34" charset="0"/>
              </a:rPr>
              <a:t>Classs</a:t>
            </a:r>
            <a:r>
              <a:rPr lang="ja-JP" alt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333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ja-JP" altLang="en-US" sz="13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楕円 140">
            <a:extLst>
              <a:ext uri="{FF2B5EF4-FFF2-40B4-BE49-F238E27FC236}">
                <a16:creationId xmlns:a16="http://schemas.microsoft.com/office/drawing/2014/main" id="{DDCD3B29-83EA-4335-8070-486D03843D95}"/>
              </a:ext>
            </a:extLst>
          </p:cNvPr>
          <p:cNvSpPr/>
          <p:nvPr/>
        </p:nvSpPr>
        <p:spPr>
          <a:xfrm>
            <a:off x="4706891" y="1739958"/>
            <a:ext cx="1443543" cy="327491"/>
          </a:xfrm>
          <a:prstGeom prst="ellipse">
            <a:avLst/>
          </a:prstGeom>
          <a:solidFill>
            <a:srgbClr val="2EA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333" b="1" dirty="0" err="1">
                <a:latin typeface="Arial" panose="020B0604020202020204" pitchFamily="34" charset="0"/>
                <a:cs typeface="Arial" panose="020B0604020202020204" pitchFamily="34" charset="0"/>
              </a:rPr>
              <a:t>Calss</a:t>
            </a:r>
            <a:r>
              <a:rPr lang="en-US" altLang="ja-JP" sz="1333" b="1" dirty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lang="ja-JP" altLang="en-US" sz="13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楕円 141">
            <a:extLst>
              <a:ext uri="{FF2B5EF4-FFF2-40B4-BE49-F238E27FC236}">
                <a16:creationId xmlns:a16="http://schemas.microsoft.com/office/drawing/2014/main" id="{140C4BC9-29A8-45EF-944E-A6236734A557}"/>
              </a:ext>
            </a:extLst>
          </p:cNvPr>
          <p:cNvSpPr/>
          <p:nvPr/>
        </p:nvSpPr>
        <p:spPr>
          <a:xfrm>
            <a:off x="7557488" y="1739958"/>
            <a:ext cx="1526469" cy="327491"/>
          </a:xfrm>
          <a:prstGeom prst="ellipse">
            <a:avLst/>
          </a:prstGeom>
          <a:solidFill>
            <a:srgbClr val="2EA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333" b="1" dirty="0">
                <a:latin typeface="Arial" panose="020B0604020202020204" pitchFamily="34" charset="0"/>
                <a:cs typeface="Arial" panose="020B0604020202020204" pitchFamily="34" charset="0"/>
              </a:rPr>
              <a:t>Class III</a:t>
            </a:r>
            <a:endParaRPr lang="ja-JP" altLang="en-US" sz="13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楕円 142">
            <a:extLst>
              <a:ext uri="{FF2B5EF4-FFF2-40B4-BE49-F238E27FC236}">
                <a16:creationId xmlns:a16="http://schemas.microsoft.com/office/drawing/2014/main" id="{99CAB72E-4BC1-4F52-AACB-32C57C9497CE}"/>
              </a:ext>
            </a:extLst>
          </p:cNvPr>
          <p:cNvSpPr/>
          <p:nvPr/>
        </p:nvSpPr>
        <p:spPr>
          <a:xfrm>
            <a:off x="10086787" y="1739958"/>
            <a:ext cx="1497207" cy="327491"/>
          </a:xfrm>
          <a:prstGeom prst="ellipse">
            <a:avLst/>
          </a:prstGeom>
          <a:solidFill>
            <a:srgbClr val="2EA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333" b="1" dirty="0">
                <a:latin typeface="Arial" panose="020B0604020202020204" pitchFamily="34" charset="0"/>
                <a:cs typeface="Arial" panose="020B0604020202020204" pitchFamily="34" charset="0"/>
              </a:rPr>
              <a:t>Class IV</a:t>
            </a:r>
            <a:endParaRPr lang="ja-JP" altLang="en-US" sz="13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4" name="直線コネクタ 143">
            <a:extLst>
              <a:ext uri="{FF2B5EF4-FFF2-40B4-BE49-F238E27FC236}">
                <a16:creationId xmlns:a16="http://schemas.microsoft.com/office/drawing/2014/main" id="{54FBDC0D-5F83-4B14-A92E-F89905F1283B}"/>
              </a:ext>
            </a:extLst>
          </p:cNvPr>
          <p:cNvCxnSpPr>
            <a:cxnSpLocks/>
          </p:cNvCxnSpPr>
          <p:nvPr/>
        </p:nvCxnSpPr>
        <p:spPr>
          <a:xfrm flipV="1">
            <a:off x="5883017" y="5207345"/>
            <a:ext cx="3429587" cy="470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83163E3B-9657-4BB4-95FC-94AEBE642EFD}"/>
              </a:ext>
            </a:extLst>
          </p:cNvPr>
          <p:cNvSpPr txBox="1"/>
          <p:nvPr/>
        </p:nvSpPr>
        <p:spPr>
          <a:xfrm>
            <a:off x="1750642" y="6221511"/>
            <a:ext cx="60658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for medical use corresponded to Class I is exempt from PMD Act</a:t>
            </a:r>
            <a:endParaRPr kumimoji="1" lang="ja-JP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796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9AAA6F-3803-4527-B1E8-FA91F2325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0521B4-B958-42B4-9A3D-B4A3AC346020}" type="slidenum">
              <a:rPr lang="ja-JP" altLang="en-US" smtClean="0"/>
              <a:t>3</a:t>
            </a:fld>
            <a:endParaRPr lang="ja-JP" altLang="en-US" sz="933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26C0C7B-2936-47A0-9CC8-53D59A9D6DF3}"/>
              </a:ext>
            </a:extLst>
          </p:cNvPr>
          <p:cNvSpPr/>
          <p:nvPr/>
        </p:nvSpPr>
        <p:spPr>
          <a:xfrm>
            <a:off x="0" y="0"/>
            <a:ext cx="293914" cy="620486"/>
          </a:xfrm>
          <a:prstGeom prst="rect">
            <a:avLst/>
          </a:prstGeom>
          <a:solidFill>
            <a:srgbClr val="0068B2"/>
          </a:solidFill>
          <a:ln>
            <a:solidFill>
              <a:srgbClr val="006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5D7F306-980F-4A5F-B05C-4CC6877A885A}"/>
              </a:ext>
            </a:extLst>
          </p:cNvPr>
          <p:cNvSpPr txBox="1"/>
          <p:nvPr/>
        </p:nvSpPr>
        <p:spPr>
          <a:xfrm>
            <a:off x="293914" y="48633"/>
            <a:ext cx="6642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latin typeface="+mn-lt"/>
              </a:rPr>
              <a:t>Overview of Approved/Certified SaMD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9D5878F-890B-4FE2-891B-D0D11EACFBD8}"/>
              </a:ext>
            </a:extLst>
          </p:cNvPr>
          <p:cNvSpPr/>
          <p:nvPr/>
        </p:nvSpPr>
        <p:spPr>
          <a:xfrm>
            <a:off x="3333490" y="2810688"/>
            <a:ext cx="1621801" cy="11036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Diagnosis and examination 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4D61F0-7ACF-4D57-AB09-640EF17E89B8}"/>
              </a:ext>
            </a:extLst>
          </p:cNvPr>
          <p:cNvSpPr/>
          <p:nvPr/>
        </p:nvSpPr>
        <p:spPr>
          <a:xfrm>
            <a:off x="3350875" y="2031838"/>
            <a:ext cx="1604417" cy="7253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Home</a:t>
            </a:r>
            <a:r>
              <a:rPr lang="ja-JP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1FCDA48-4C37-48BA-B68E-AE4C63979B82}"/>
              </a:ext>
            </a:extLst>
          </p:cNvPr>
          <p:cNvSpPr/>
          <p:nvPr/>
        </p:nvSpPr>
        <p:spPr>
          <a:xfrm>
            <a:off x="5005834" y="1384472"/>
            <a:ext cx="2560648" cy="520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ja-JP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DDDA175-D4DB-4887-B360-AF792EA3BE73}"/>
              </a:ext>
            </a:extLst>
          </p:cNvPr>
          <p:cNvSpPr/>
          <p:nvPr/>
        </p:nvSpPr>
        <p:spPr>
          <a:xfrm>
            <a:off x="7651826" y="1380215"/>
            <a:ext cx="3462528" cy="501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ja-JP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0177980-145A-4BDA-B27E-61F0F9E76846}"/>
              </a:ext>
            </a:extLst>
          </p:cNvPr>
          <p:cNvSpPr/>
          <p:nvPr/>
        </p:nvSpPr>
        <p:spPr>
          <a:xfrm>
            <a:off x="1078905" y="1166058"/>
            <a:ext cx="2175912" cy="7876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ja-JP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ja-JP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</a:p>
        </p:txBody>
      </p:sp>
      <p:sp>
        <p:nvSpPr>
          <p:cNvPr id="11" name="角丸四角形 18">
            <a:extLst>
              <a:ext uri="{FF2B5EF4-FFF2-40B4-BE49-F238E27FC236}">
                <a16:creationId xmlns:a16="http://schemas.microsoft.com/office/drawing/2014/main" id="{E02D7EEA-2E29-4AE4-B8B5-85160A4EC7FA}"/>
              </a:ext>
            </a:extLst>
          </p:cNvPr>
          <p:cNvSpPr/>
          <p:nvPr/>
        </p:nvSpPr>
        <p:spPr>
          <a:xfrm>
            <a:off x="1077646" y="2036811"/>
            <a:ext cx="2177171" cy="3715377"/>
          </a:xfrm>
          <a:prstGeom prst="roundRect">
            <a:avLst>
              <a:gd name="adj" fmla="val 3849"/>
            </a:avLst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71465"/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for heath management</a:t>
            </a:r>
          </a:p>
          <a:p>
            <a:pPr defTabSz="371465"/>
            <a:endParaRPr lang="en-US" altLang="ja-JP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71465"/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for education</a:t>
            </a:r>
          </a:p>
          <a:p>
            <a:pPr defTabSz="371465"/>
            <a:endParaRPr lang="en-US" altLang="ja-JP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71465"/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for supporting hospital operation</a:t>
            </a:r>
          </a:p>
          <a:p>
            <a:pPr defTabSz="371465"/>
            <a:endParaRPr lang="en-US" altLang="ja-JP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71465"/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corresponding to class I</a:t>
            </a:r>
          </a:p>
        </p:txBody>
      </p:sp>
      <p:sp>
        <p:nvSpPr>
          <p:cNvPr id="12" name="角丸四角形 67">
            <a:extLst>
              <a:ext uri="{FF2B5EF4-FFF2-40B4-BE49-F238E27FC236}">
                <a16:creationId xmlns:a16="http://schemas.microsoft.com/office/drawing/2014/main" id="{9C464265-9930-4F01-9766-DC0416FD22CA}"/>
              </a:ext>
            </a:extLst>
          </p:cNvPr>
          <p:cNvSpPr/>
          <p:nvPr/>
        </p:nvSpPr>
        <p:spPr>
          <a:xfrm>
            <a:off x="4987626" y="2008701"/>
            <a:ext cx="2578856" cy="7253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r"/>
            <a:r>
              <a:rPr lang="en-US" altLang="ja-JP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for diagnostics assist for home use (9</a:t>
            </a:r>
            <a:r>
              <a:rPr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A7E0A96F-2FDF-4372-B658-9D5025D9580C}"/>
              </a:ext>
            </a:extLst>
          </p:cNvPr>
          <p:cNvSpPr/>
          <p:nvPr/>
        </p:nvSpPr>
        <p:spPr>
          <a:xfrm>
            <a:off x="5007549" y="2819992"/>
            <a:ext cx="6106805" cy="3362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altLang="ja-JP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for computer assisted Imaging diagnostics (</a:t>
            </a:r>
            <a:r>
              <a:rPr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382)</a:t>
            </a:r>
            <a:endParaRPr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D6A9DD52-EFD3-4A57-B52F-C8A2B9CFE78B}"/>
              </a:ext>
            </a:extLst>
          </p:cNvPr>
          <p:cNvSpPr/>
          <p:nvPr/>
        </p:nvSpPr>
        <p:spPr>
          <a:xfrm>
            <a:off x="5005834" y="3207788"/>
            <a:ext cx="6106805" cy="3048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5"/>
            <a:r>
              <a:rPr lang="en-US" altLang="ja-JP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for computer assisted diagnostics other than imaging (108</a:t>
            </a:r>
            <a:r>
              <a:rPr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角丸四角形 9">
            <a:extLst>
              <a:ext uri="{FF2B5EF4-FFF2-40B4-BE49-F238E27FC236}">
                <a16:creationId xmlns:a16="http://schemas.microsoft.com/office/drawing/2014/main" id="{98CD5D2C-8F09-4B10-A248-7CFCB94FD69F}"/>
              </a:ext>
            </a:extLst>
          </p:cNvPr>
          <p:cNvSpPr/>
          <p:nvPr/>
        </p:nvSpPr>
        <p:spPr>
          <a:xfrm>
            <a:off x="7651826" y="3986444"/>
            <a:ext cx="3460813" cy="4145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5"/>
            <a:r>
              <a:rPr lang="en-US" altLang="ja-JP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for  therapy planning support (6</a:t>
            </a:r>
            <a:r>
              <a:rPr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8)</a:t>
            </a:r>
            <a:endParaRPr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角丸四角形 10">
            <a:extLst>
              <a:ext uri="{FF2B5EF4-FFF2-40B4-BE49-F238E27FC236}">
                <a16:creationId xmlns:a16="http://schemas.microsoft.com/office/drawing/2014/main" id="{2E2F0BAD-1995-44B5-88DE-2883F0B934C9}"/>
              </a:ext>
            </a:extLst>
          </p:cNvPr>
          <p:cNvSpPr/>
          <p:nvPr/>
        </p:nvSpPr>
        <p:spPr>
          <a:xfrm>
            <a:off x="7651826" y="5295895"/>
            <a:ext cx="3460813" cy="4562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5"/>
            <a:r>
              <a:rPr lang="en-US" altLang="ja-JP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Programmer for active implantable device (</a:t>
            </a:r>
            <a:r>
              <a:rPr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endParaRPr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角丸四角形 11">
            <a:extLst>
              <a:ext uri="{FF2B5EF4-FFF2-40B4-BE49-F238E27FC236}">
                <a16:creationId xmlns:a16="http://schemas.microsoft.com/office/drawing/2014/main" id="{5D3C9084-2CDE-443B-831A-50A9EC0B0A3D}"/>
              </a:ext>
            </a:extLst>
          </p:cNvPr>
          <p:cNvSpPr/>
          <p:nvPr/>
        </p:nvSpPr>
        <p:spPr>
          <a:xfrm>
            <a:off x="4987626" y="4902624"/>
            <a:ext cx="2578856" cy="4562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5"/>
            <a:r>
              <a:rPr lang="en-US" altLang="ja-JP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for behavioral therapy (5</a:t>
            </a:r>
            <a:r>
              <a:rPr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角丸四角形 15">
            <a:extLst>
              <a:ext uri="{FF2B5EF4-FFF2-40B4-BE49-F238E27FC236}">
                <a16:creationId xmlns:a16="http://schemas.microsoft.com/office/drawing/2014/main" id="{F2FCB50D-A3B4-4F7D-9770-1039E23F87D9}"/>
              </a:ext>
            </a:extLst>
          </p:cNvPr>
          <p:cNvSpPr/>
          <p:nvPr/>
        </p:nvSpPr>
        <p:spPr>
          <a:xfrm>
            <a:off x="7651826" y="3520077"/>
            <a:ext cx="3460813" cy="2978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5"/>
            <a:r>
              <a:rPr lang="en-US" altLang="ja-JP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for gene mutation analysis (</a:t>
            </a:r>
            <a:r>
              <a:rPr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13)</a:t>
            </a:r>
            <a:endParaRPr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E3F3CBB-A84A-47FA-A8DC-4E4CC1FA74DF}"/>
              </a:ext>
            </a:extLst>
          </p:cNvPr>
          <p:cNvSpPr/>
          <p:nvPr/>
        </p:nvSpPr>
        <p:spPr>
          <a:xfrm>
            <a:off x="3343647" y="1166058"/>
            <a:ext cx="1611647" cy="7876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ja-JP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</a:p>
        </p:txBody>
      </p:sp>
      <p:sp>
        <p:nvSpPr>
          <p:cNvPr id="20" name="角丸四角形 9">
            <a:extLst>
              <a:ext uri="{FF2B5EF4-FFF2-40B4-BE49-F238E27FC236}">
                <a16:creationId xmlns:a16="http://schemas.microsoft.com/office/drawing/2014/main" id="{27A0B1E8-6825-4EBB-8DDB-4100F2B8172C}"/>
              </a:ext>
            </a:extLst>
          </p:cNvPr>
          <p:cNvSpPr/>
          <p:nvPr/>
        </p:nvSpPr>
        <p:spPr>
          <a:xfrm>
            <a:off x="7651826" y="4406106"/>
            <a:ext cx="3460813" cy="4145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5"/>
            <a:r>
              <a:rPr lang="en-US" altLang="ja-JP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for  surgery support (3</a:t>
            </a:r>
            <a:r>
              <a:rPr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9D1D0B1-FCA2-43E0-8B01-BB40FA8B52BC}"/>
              </a:ext>
            </a:extLst>
          </p:cNvPr>
          <p:cNvSpPr/>
          <p:nvPr/>
        </p:nvSpPr>
        <p:spPr>
          <a:xfrm>
            <a:off x="4737978" y="1166058"/>
            <a:ext cx="6376377" cy="1780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altLang="ja-JP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8F5B8D91-0E81-436C-BAA4-4EB0DD9C41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23" t="42391" r="35680" b="35598"/>
          <a:stretch/>
        </p:blipFill>
        <p:spPr>
          <a:xfrm>
            <a:off x="5116585" y="2327303"/>
            <a:ext cx="457636" cy="3600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75804496-B1E0-4265-977F-E1A3F0001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180" y="2282230"/>
            <a:ext cx="326709" cy="383152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89B9562-EB13-432C-9A2B-7C3662251854}"/>
              </a:ext>
            </a:extLst>
          </p:cNvPr>
          <p:cNvSpPr/>
          <p:nvPr/>
        </p:nvSpPr>
        <p:spPr>
          <a:xfrm>
            <a:off x="3324026" y="3969789"/>
            <a:ext cx="1621800" cy="17823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For Treatment</a:t>
            </a:r>
            <a:endParaRPr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3AA657D-D4F5-4E34-B6CB-46D6F6575C4B}"/>
              </a:ext>
            </a:extLst>
          </p:cNvPr>
          <p:cNvSpPr txBox="1"/>
          <p:nvPr/>
        </p:nvSpPr>
        <p:spPr>
          <a:xfrm>
            <a:off x="9710488" y="62048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As of March 2025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660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9AAA6F-3803-4527-B1E8-FA91F2325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0521B4-B958-42B4-9A3D-B4A3AC346020}" type="slidenum">
              <a:rPr lang="ja-JP" altLang="en-US" smtClean="0"/>
              <a:t>4</a:t>
            </a:fld>
            <a:endParaRPr lang="ja-JP" altLang="en-US" sz="933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26C0C7B-2936-47A0-9CC8-53D59A9D6DF3}"/>
              </a:ext>
            </a:extLst>
          </p:cNvPr>
          <p:cNvSpPr/>
          <p:nvPr/>
        </p:nvSpPr>
        <p:spPr>
          <a:xfrm>
            <a:off x="0" y="0"/>
            <a:ext cx="293914" cy="620486"/>
          </a:xfrm>
          <a:prstGeom prst="rect">
            <a:avLst/>
          </a:prstGeom>
          <a:solidFill>
            <a:srgbClr val="0068B2"/>
          </a:solidFill>
          <a:ln>
            <a:solidFill>
              <a:srgbClr val="006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5D7F306-980F-4A5F-B05C-4CC6877A885A}"/>
              </a:ext>
            </a:extLst>
          </p:cNvPr>
          <p:cNvSpPr txBox="1"/>
          <p:nvPr/>
        </p:nvSpPr>
        <p:spPr>
          <a:xfrm>
            <a:off x="293914" y="48633"/>
            <a:ext cx="4798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ea typeface="メイリオ" panose="020B0604030504040204" pitchFamily="50" charset="-128"/>
              </a:rPr>
              <a:t>Number of approved SaMD</a:t>
            </a:r>
            <a:endParaRPr kumimoji="1" lang="ja-JP" altLang="en-US" sz="2800" b="1" dirty="0">
              <a:ea typeface="メイリオ" panose="020B0604030504040204" pitchFamily="50" charset="-128"/>
            </a:endParaRPr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id="{98139286-490C-4793-BFD0-E6C9607DCD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385736"/>
              </p:ext>
            </p:extLst>
          </p:nvPr>
        </p:nvGraphicFramePr>
        <p:xfrm>
          <a:off x="1963392" y="1131742"/>
          <a:ext cx="8264170" cy="473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テキスト ボックス 1">
            <a:extLst>
              <a:ext uri="{FF2B5EF4-FFF2-40B4-BE49-F238E27FC236}">
                <a16:creationId xmlns:a16="http://schemas.microsoft.com/office/drawing/2014/main" id="{6C65C477-3603-4EC0-A1B0-125A87526A2C}"/>
              </a:ext>
            </a:extLst>
          </p:cNvPr>
          <p:cNvSpPr txBox="1"/>
          <p:nvPr/>
        </p:nvSpPr>
        <p:spPr>
          <a:xfrm>
            <a:off x="2622153" y="4318240"/>
            <a:ext cx="369104" cy="22051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altLang="ja-JP" sz="1200" b="1" kern="0" dirty="0">
                <a:solidFill>
                  <a:prstClr val="black"/>
                </a:solidFill>
                <a:ea typeface="ＭＳ Ｐゴシック" panose="020B0600070205080204" pitchFamily="50" charset="-128"/>
              </a:rPr>
              <a:t>9</a:t>
            </a:r>
            <a:endParaRPr kumimoji="0" lang="ja-JP" altLang="en-US" sz="1200" b="1" kern="0" dirty="0">
              <a:solidFill>
                <a:prstClr val="black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6" name="テキスト ボックス 1">
            <a:extLst>
              <a:ext uri="{FF2B5EF4-FFF2-40B4-BE49-F238E27FC236}">
                <a16:creationId xmlns:a16="http://schemas.microsoft.com/office/drawing/2014/main" id="{24AA3DFB-8990-4DEC-8AD1-01C31408B3DC}"/>
              </a:ext>
            </a:extLst>
          </p:cNvPr>
          <p:cNvSpPr txBox="1"/>
          <p:nvPr/>
        </p:nvSpPr>
        <p:spPr>
          <a:xfrm>
            <a:off x="3354485" y="4097964"/>
            <a:ext cx="369103" cy="22047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altLang="ja-JP" sz="1200" b="1" kern="0" dirty="0">
                <a:solidFill>
                  <a:prstClr val="black"/>
                </a:solidFill>
                <a:ea typeface="ＭＳ Ｐゴシック" panose="020B0600070205080204" pitchFamily="50" charset="-128"/>
              </a:rPr>
              <a:t>13</a:t>
            </a:r>
            <a:endParaRPr kumimoji="0" lang="ja-JP" altLang="en-US" sz="1200" b="1" kern="0" dirty="0">
              <a:solidFill>
                <a:prstClr val="black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21" name="テキスト ボックス 1">
            <a:extLst>
              <a:ext uri="{FF2B5EF4-FFF2-40B4-BE49-F238E27FC236}">
                <a16:creationId xmlns:a16="http://schemas.microsoft.com/office/drawing/2014/main" id="{4E5344DC-AC04-40B3-A69C-02738675B90D}"/>
              </a:ext>
            </a:extLst>
          </p:cNvPr>
          <p:cNvSpPr txBox="1"/>
          <p:nvPr/>
        </p:nvSpPr>
        <p:spPr>
          <a:xfrm>
            <a:off x="4095245" y="3723781"/>
            <a:ext cx="369181" cy="2204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altLang="ja-JP" sz="1200" b="1" kern="0" dirty="0">
                <a:solidFill>
                  <a:prstClr val="black"/>
                </a:solidFill>
                <a:ea typeface="ＭＳ Ｐゴシック" panose="020B0600070205080204" pitchFamily="50" charset="-128"/>
              </a:rPr>
              <a:t>19</a:t>
            </a:r>
            <a:endParaRPr kumimoji="0" lang="ja-JP" altLang="en-US" sz="1200" b="1" kern="0" dirty="0">
              <a:solidFill>
                <a:prstClr val="black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22" name="テキスト ボックス 1">
            <a:extLst>
              <a:ext uri="{FF2B5EF4-FFF2-40B4-BE49-F238E27FC236}">
                <a16:creationId xmlns:a16="http://schemas.microsoft.com/office/drawing/2014/main" id="{1C3C7A0C-A38C-438B-8EC4-DB60A45C1F46}"/>
              </a:ext>
            </a:extLst>
          </p:cNvPr>
          <p:cNvSpPr txBox="1"/>
          <p:nvPr/>
        </p:nvSpPr>
        <p:spPr>
          <a:xfrm>
            <a:off x="4816019" y="3710235"/>
            <a:ext cx="369180" cy="2204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altLang="ja-JP" sz="1200" b="1" kern="0" dirty="0">
                <a:solidFill>
                  <a:prstClr val="black"/>
                </a:solidFill>
                <a:ea typeface="ＭＳ Ｐゴシック" panose="020B0600070205080204" pitchFamily="50" charset="-128"/>
              </a:rPr>
              <a:t>19</a:t>
            </a:r>
            <a:endParaRPr kumimoji="0" lang="ja-JP" altLang="en-US" sz="1200" b="1" kern="0" dirty="0">
              <a:solidFill>
                <a:prstClr val="black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1">
            <a:extLst>
              <a:ext uri="{FF2B5EF4-FFF2-40B4-BE49-F238E27FC236}">
                <a16:creationId xmlns:a16="http://schemas.microsoft.com/office/drawing/2014/main" id="{E7E9132D-D6C3-4784-91F9-24D7913B31D5}"/>
              </a:ext>
            </a:extLst>
          </p:cNvPr>
          <p:cNvSpPr txBox="1"/>
          <p:nvPr/>
        </p:nvSpPr>
        <p:spPr>
          <a:xfrm>
            <a:off x="6285167" y="2285163"/>
            <a:ext cx="355064" cy="210267"/>
          </a:xfrm>
          <a:prstGeom prst="rect">
            <a:avLst/>
          </a:prstGeom>
        </p:spPr>
        <p:txBody>
          <a:bodyPr wrap="none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altLang="ja-JP" sz="1200" b="1" dirty="0">
                <a:solidFill>
                  <a:prstClr val="black"/>
                </a:solidFill>
                <a:ea typeface="ＭＳ Ｐゴシック" panose="020B0600070205080204" pitchFamily="50" charset="-128"/>
              </a:rPr>
              <a:t>43</a:t>
            </a:r>
            <a:endParaRPr kumimoji="0" lang="ja-JP" altLang="en-US" sz="1200" b="1" dirty="0">
              <a:solidFill>
                <a:prstClr val="black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24" name="テキスト ボックス 1">
            <a:extLst>
              <a:ext uri="{FF2B5EF4-FFF2-40B4-BE49-F238E27FC236}">
                <a16:creationId xmlns:a16="http://schemas.microsoft.com/office/drawing/2014/main" id="{285B975B-C151-4C47-A7AF-A112EAE7B396}"/>
              </a:ext>
            </a:extLst>
          </p:cNvPr>
          <p:cNvSpPr txBox="1"/>
          <p:nvPr/>
        </p:nvSpPr>
        <p:spPr>
          <a:xfrm>
            <a:off x="5553501" y="2709716"/>
            <a:ext cx="355064" cy="210267"/>
          </a:xfrm>
          <a:prstGeom prst="rect">
            <a:avLst/>
          </a:prstGeom>
        </p:spPr>
        <p:txBody>
          <a:bodyPr wrap="none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altLang="ja-JP" sz="1200" b="1" dirty="0">
                <a:solidFill>
                  <a:prstClr val="black"/>
                </a:solidFill>
                <a:ea typeface="ＭＳ Ｐゴシック" panose="020B0600070205080204" pitchFamily="50" charset="-128"/>
              </a:rPr>
              <a:t>36</a:t>
            </a:r>
            <a:endParaRPr kumimoji="0" lang="ja-JP" altLang="en-US" sz="1200" b="1" dirty="0">
              <a:solidFill>
                <a:prstClr val="black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25" name="テキスト ボックス 1">
            <a:extLst>
              <a:ext uri="{FF2B5EF4-FFF2-40B4-BE49-F238E27FC236}">
                <a16:creationId xmlns:a16="http://schemas.microsoft.com/office/drawing/2014/main" id="{798DBF6B-CA2B-4F3D-B597-B9663BA59BDB}"/>
              </a:ext>
            </a:extLst>
          </p:cNvPr>
          <p:cNvSpPr txBox="1"/>
          <p:nvPr/>
        </p:nvSpPr>
        <p:spPr>
          <a:xfrm>
            <a:off x="7027260" y="2505498"/>
            <a:ext cx="355064" cy="210267"/>
          </a:xfrm>
          <a:prstGeom prst="rect">
            <a:avLst/>
          </a:prstGeom>
        </p:spPr>
        <p:txBody>
          <a:bodyPr wrap="none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altLang="ja-JP" sz="1200" b="1" dirty="0">
                <a:solidFill>
                  <a:prstClr val="black"/>
                </a:solidFill>
                <a:ea typeface="ＭＳ Ｐゴシック" panose="020B0600070205080204" pitchFamily="50" charset="-128"/>
              </a:rPr>
              <a:t>39</a:t>
            </a:r>
            <a:endParaRPr kumimoji="0" lang="ja-JP" altLang="en-US" sz="1200" b="1" dirty="0">
              <a:solidFill>
                <a:prstClr val="black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26" name="テキスト ボックス 1">
            <a:extLst>
              <a:ext uri="{FF2B5EF4-FFF2-40B4-BE49-F238E27FC236}">
                <a16:creationId xmlns:a16="http://schemas.microsoft.com/office/drawing/2014/main" id="{7607AFE9-FD11-4C20-B938-C5B07D68A15D}"/>
              </a:ext>
            </a:extLst>
          </p:cNvPr>
          <p:cNvSpPr txBox="1"/>
          <p:nvPr/>
        </p:nvSpPr>
        <p:spPr>
          <a:xfrm rot="10800000" flipV="1">
            <a:off x="7716580" y="2872139"/>
            <a:ext cx="355064" cy="241993"/>
          </a:xfrm>
          <a:prstGeom prst="rect">
            <a:avLst/>
          </a:prstGeom>
        </p:spPr>
        <p:txBody>
          <a:bodyPr wrap="none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altLang="ja-JP" sz="1200" b="1" dirty="0">
                <a:solidFill>
                  <a:prstClr val="black"/>
                </a:solidFill>
                <a:ea typeface="ＭＳ Ｐゴシック" panose="020B0600070205080204" pitchFamily="50" charset="-128"/>
              </a:rPr>
              <a:t>33</a:t>
            </a:r>
            <a:endParaRPr kumimoji="0" lang="ja-JP" altLang="en-US" sz="1200" b="1" dirty="0">
              <a:solidFill>
                <a:prstClr val="black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1">
            <a:extLst>
              <a:ext uri="{FF2B5EF4-FFF2-40B4-BE49-F238E27FC236}">
                <a16:creationId xmlns:a16="http://schemas.microsoft.com/office/drawing/2014/main" id="{A902ADBF-ED9B-4B5F-BD22-6DFD352005AA}"/>
              </a:ext>
            </a:extLst>
          </p:cNvPr>
          <p:cNvSpPr txBox="1"/>
          <p:nvPr/>
        </p:nvSpPr>
        <p:spPr>
          <a:xfrm rot="10800000" flipV="1">
            <a:off x="8463329" y="2921684"/>
            <a:ext cx="355064" cy="241993"/>
          </a:xfrm>
          <a:prstGeom prst="rect">
            <a:avLst/>
          </a:prstGeom>
        </p:spPr>
        <p:txBody>
          <a:bodyPr wrap="none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altLang="ja-JP" sz="1200" b="1" dirty="0">
                <a:solidFill>
                  <a:prstClr val="black"/>
                </a:solidFill>
                <a:ea typeface="ＭＳ Ｐゴシック" panose="020B0600070205080204" pitchFamily="50" charset="-128"/>
              </a:rPr>
              <a:t>32</a:t>
            </a:r>
            <a:endParaRPr kumimoji="0" lang="ja-JP" altLang="en-US" sz="1200" b="1" dirty="0">
              <a:solidFill>
                <a:prstClr val="black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28" name="テキスト ボックス 1">
            <a:extLst>
              <a:ext uri="{FF2B5EF4-FFF2-40B4-BE49-F238E27FC236}">
                <a16:creationId xmlns:a16="http://schemas.microsoft.com/office/drawing/2014/main" id="{A96AEA33-F48F-43D2-982E-B868394F58B2}"/>
              </a:ext>
            </a:extLst>
          </p:cNvPr>
          <p:cNvSpPr txBox="1"/>
          <p:nvPr/>
        </p:nvSpPr>
        <p:spPr>
          <a:xfrm rot="10800000" flipV="1">
            <a:off x="9205955" y="1687851"/>
            <a:ext cx="355064" cy="241993"/>
          </a:xfrm>
          <a:prstGeom prst="rect">
            <a:avLst/>
          </a:prstGeom>
        </p:spPr>
        <p:txBody>
          <a:bodyPr wrap="none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altLang="ja-JP" sz="1200" b="1" dirty="0">
                <a:solidFill>
                  <a:prstClr val="black"/>
                </a:solidFill>
                <a:ea typeface="ＭＳ Ｐゴシック" panose="020B0600070205080204" pitchFamily="50" charset="-128"/>
              </a:rPr>
              <a:t>53</a:t>
            </a:r>
            <a:endParaRPr kumimoji="0" lang="ja-JP" altLang="en-US" sz="1200" b="1" dirty="0">
              <a:solidFill>
                <a:prstClr val="black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C387D50-84EF-4C5E-8939-90987D836241}"/>
              </a:ext>
            </a:extLst>
          </p:cNvPr>
          <p:cNvSpPr txBox="1"/>
          <p:nvPr/>
        </p:nvSpPr>
        <p:spPr>
          <a:xfrm>
            <a:off x="2544453" y="5177839"/>
            <a:ext cx="5245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2015</a:t>
            </a:r>
            <a:endParaRPr kumimoji="1" lang="ja-JP" altLang="en-US" sz="12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E7CB2A8-F286-47DB-A639-B690CD22B4D5}"/>
              </a:ext>
            </a:extLst>
          </p:cNvPr>
          <p:cNvSpPr txBox="1"/>
          <p:nvPr/>
        </p:nvSpPr>
        <p:spPr>
          <a:xfrm>
            <a:off x="3276784" y="5177839"/>
            <a:ext cx="5245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2016</a:t>
            </a:r>
            <a:endParaRPr kumimoji="1" lang="ja-JP" altLang="en-US" sz="12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6606C38-9C4E-48C4-89AA-88A832362CAC}"/>
              </a:ext>
            </a:extLst>
          </p:cNvPr>
          <p:cNvSpPr txBox="1"/>
          <p:nvPr/>
        </p:nvSpPr>
        <p:spPr>
          <a:xfrm>
            <a:off x="3978998" y="5177839"/>
            <a:ext cx="5245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2017</a:t>
            </a:r>
            <a:endParaRPr kumimoji="1" lang="ja-JP" altLang="en-US" sz="12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85B3A8A-A0CF-44E0-A10A-7AA726383F27}"/>
              </a:ext>
            </a:extLst>
          </p:cNvPr>
          <p:cNvSpPr txBox="1"/>
          <p:nvPr/>
        </p:nvSpPr>
        <p:spPr>
          <a:xfrm>
            <a:off x="4738357" y="5177839"/>
            <a:ext cx="5245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2018</a:t>
            </a:r>
            <a:endParaRPr kumimoji="1" lang="ja-JP" altLang="en-US" sz="12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87A7E7D-B2E7-42BB-9263-A3A7940D8029}"/>
              </a:ext>
            </a:extLst>
          </p:cNvPr>
          <p:cNvSpPr txBox="1"/>
          <p:nvPr/>
        </p:nvSpPr>
        <p:spPr>
          <a:xfrm>
            <a:off x="5468781" y="5177839"/>
            <a:ext cx="5245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2019</a:t>
            </a:r>
            <a:endParaRPr kumimoji="1" lang="ja-JP" altLang="en-US" sz="12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DA65214-5099-490C-822F-F4ABF23C6E76}"/>
              </a:ext>
            </a:extLst>
          </p:cNvPr>
          <p:cNvSpPr txBox="1"/>
          <p:nvPr/>
        </p:nvSpPr>
        <p:spPr>
          <a:xfrm>
            <a:off x="6198718" y="5177839"/>
            <a:ext cx="5245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2020</a:t>
            </a:r>
            <a:endParaRPr kumimoji="1" lang="ja-JP" altLang="en-US" sz="12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61524ED-A702-4B2F-AC09-A15CA858CEBA}"/>
              </a:ext>
            </a:extLst>
          </p:cNvPr>
          <p:cNvSpPr txBox="1"/>
          <p:nvPr/>
        </p:nvSpPr>
        <p:spPr>
          <a:xfrm>
            <a:off x="6942540" y="5177839"/>
            <a:ext cx="5245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2021</a:t>
            </a:r>
            <a:endParaRPr kumimoji="1" lang="ja-JP" altLang="en-US" sz="12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6D1332B-F88B-4D55-9A2A-8001E1BF2E4F}"/>
              </a:ext>
            </a:extLst>
          </p:cNvPr>
          <p:cNvSpPr txBox="1"/>
          <p:nvPr/>
        </p:nvSpPr>
        <p:spPr>
          <a:xfrm>
            <a:off x="7686362" y="5177839"/>
            <a:ext cx="5245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2022</a:t>
            </a:r>
            <a:endParaRPr kumimoji="1" lang="ja-JP" altLang="en-US" sz="12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E3DEBCF-4206-4A6B-934F-9730958ABBCB}"/>
              </a:ext>
            </a:extLst>
          </p:cNvPr>
          <p:cNvSpPr txBox="1"/>
          <p:nvPr/>
        </p:nvSpPr>
        <p:spPr>
          <a:xfrm>
            <a:off x="8390715" y="5177839"/>
            <a:ext cx="5245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2023</a:t>
            </a:r>
            <a:endParaRPr kumimoji="1" lang="ja-JP" altLang="en-US" sz="12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C3206CD-DAFF-4C9D-8672-335F5EB283FA}"/>
              </a:ext>
            </a:extLst>
          </p:cNvPr>
          <p:cNvSpPr txBox="1"/>
          <p:nvPr/>
        </p:nvSpPr>
        <p:spPr>
          <a:xfrm>
            <a:off x="9121235" y="5177839"/>
            <a:ext cx="5245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2024</a:t>
            </a:r>
            <a:endParaRPr kumimoji="1" lang="ja-JP" altLang="en-US" sz="1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B429B9-D48F-44CA-94AB-E88809EFE89F}"/>
              </a:ext>
            </a:extLst>
          </p:cNvPr>
          <p:cNvSpPr txBox="1"/>
          <p:nvPr/>
        </p:nvSpPr>
        <p:spPr>
          <a:xfrm rot="5400000">
            <a:off x="9082912" y="3270098"/>
            <a:ext cx="2940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Number of approved SaMD in total</a:t>
            </a:r>
            <a:endParaRPr kumimoji="1" lang="ja-JP" altLang="en-US" sz="14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5FED63D-0A59-4F9F-82B4-E1D923E3CACD}"/>
              </a:ext>
            </a:extLst>
          </p:cNvPr>
          <p:cNvSpPr txBox="1"/>
          <p:nvPr/>
        </p:nvSpPr>
        <p:spPr>
          <a:xfrm rot="5400000">
            <a:off x="269659" y="3339828"/>
            <a:ext cx="3079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Number of approved SaMD each FY</a:t>
            </a:r>
            <a:endParaRPr kumimoji="1" lang="ja-JP" altLang="en-US" sz="1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932765-B92D-48A8-AA30-8615DBC69FB1}"/>
              </a:ext>
            </a:extLst>
          </p:cNvPr>
          <p:cNvSpPr txBox="1"/>
          <p:nvPr/>
        </p:nvSpPr>
        <p:spPr>
          <a:xfrm>
            <a:off x="9710488" y="62048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As of March 2025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881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9AAA6F-3803-4527-B1E8-FA91F2325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0521B4-B958-42B4-9A3D-B4A3AC346020}" type="slidenum">
              <a:rPr lang="ja-JP" altLang="en-US" smtClean="0"/>
              <a:t>5</a:t>
            </a:fld>
            <a:endParaRPr lang="ja-JP" altLang="en-US" sz="933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26C0C7B-2936-47A0-9CC8-53D59A9D6DF3}"/>
              </a:ext>
            </a:extLst>
          </p:cNvPr>
          <p:cNvSpPr/>
          <p:nvPr/>
        </p:nvSpPr>
        <p:spPr>
          <a:xfrm>
            <a:off x="0" y="0"/>
            <a:ext cx="293914" cy="620486"/>
          </a:xfrm>
          <a:prstGeom prst="rect">
            <a:avLst/>
          </a:prstGeom>
          <a:solidFill>
            <a:srgbClr val="0068B2"/>
          </a:solidFill>
          <a:ln>
            <a:solidFill>
              <a:srgbClr val="006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5D7F306-980F-4A5F-B05C-4CC6877A885A}"/>
              </a:ext>
            </a:extLst>
          </p:cNvPr>
          <p:cNvSpPr txBox="1"/>
          <p:nvPr/>
        </p:nvSpPr>
        <p:spPr>
          <a:xfrm>
            <a:off x="293914" y="48633"/>
            <a:ext cx="5137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Review of Software Products</a:t>
            </a:r>
            <a:endParaRPr kumimoji="1" lang="ja-JP" altLang="en-US" sz="2800" b="1" dirty="0"/>
          </a:p>
        </p:txBody>
      </p:sp>
      <p:sp>
        <p:nvSpPr>
          <p:cNvPr id="5" name="角丸四角形 23">
            <a:extLst>
              <a:ext uri="{FF2B5EF4-FFF2-40B4-BE49-F238E27FC236}">
                <a16:creationId xmlns:a16="http://schemas.microsoft.com/office/drawing/2014/main" id="{5B839E62-127F-4EEE-BE50-9BEB4FAD0F14}"/>
              </a:ext>
            </a:extLst>
          </p:cNvPr>
          <p:cNvSpPr/>
          <p:nvPr/>
        </p:nvSpPr>
        <p:spPr>
          <a:xfrm>
            <a:off x="597063" y="1257630"/>
            <a:ext cx="5184576" cy="576063"/>
          </a:xfrm>
          <a:prstGeom prst="roundRect">
            <a:avLst/>
          </a:prstGeom>
          <a:solidFill>
            <a:srgbClr val="DA1F28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15909">
              <a:defRPr/>
            </a:pPr>
            <a:r>
              <a:rPr lang="en-us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ＭＳ Ｐゴシック" panose="020B0600070205080204" pitchFamily="50" charset="-128"/>
              </a:rPr>
              <a:t>Concept</a:t>
            </a:r>
            <a:r>
              <a:rPr lang="en-us" sz="3200" kern="0" dirty="0">
                <a:solidFill>
                  <a:srgbClr val="464646"/>
                </a:solidFill>
                <a:latin typeface="Arial" panose="020B0604020202020204"/>
                <a:ea typeface="ＭＳ Ｐゴシック" panose="020B0600070205080204" pitchFamily="50" charset="-128"/>
              </a:rPr>
              <a:t> of development</a:t>
            </a:r>
            <a:endParaRPr lang="ja-JP" altLang="en-US" sz="3200" kern="0" dirty="0">
              <a:solidFill>
                <a:srgbClr val="464646"/>
              </a:solidFill>
              <a:latin typeface="Arial" panose="020B0604020202020204"/>
              <a:ea typeface="ＭＳ Ｐゴシック" panose="020B0600070205080204" pitchFamily="50" charset="-128"/>
            </a:endParaRPr>
          </a:p>
        </p:txBody>
      </p:sp>
      <p:sp>
        <p:nvSpPr>
          <p:cNvPr id="6" name="角丸四角形 24">
            <a:extLst>
              <a:ext uri="{FF2B5EF4-FFF2-40B4-BE49-F238E27FC236}">
                <a16:creationId xmlns:a16="http://schemas.microsoft.com/office/drawing/2014/main" id="{8C9E5568-A328-4F4D-AA27-2DE32F5F2E52}"/>
              </a:ext>
            </a:extLst>
          </p:cNvPr>
          <p:cNvSpPr/>
          <p:nvPr/>
        </p:nvSpPr>
        <p:spPr>
          <a:xfrm>
            <a:off x="597063" y="2745127"/>
            <a:ext cx="5184576" cy="576063"/>
          </a:xfrm>
          <a:prstGeom prst="roundRect">
            <a:avLst/>
          </a:prstGeom>
          <a:solidFill>
            <a:srgbClr val="DA1F28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15909">
              <a:defRPr/>
            </a:pPr>
            <a:r>
              <a:rPr lang="en-us" sz="3200" kern="0" dirty="0">
                <a:solidFill>
                  <a:srgbClr val="464646"/>
                </a:solidFill>
                <a:latin typeface="Arial" panose="020B0604020202020204"/>
                <a:ea typeface="ＭＳ Ｐゴシック" panose="020B0600070205080204" pitchFamily="50" charset="-128"/>
              </a:rPr>
              <a:t>Intended use of SaMD</a:t>
            </a:r>
            <a:endParaRPr lang="ja-JP" altLang="en-US" sz="3200" kern="0" dirty="0">
              <a:solidFill>
                <a:srgbClr val="464646"/>
              </a:solidFill>
              <a:latin typeface="Arial" panose="020B0604020202020204"/>
              <a:ea typeface="ＭＳ Ｐゴシック" panose="020B0600070205080204" pitchFamily="50" charset="-128"/>
            </a:endParaRPr>
          </a:p>
        </p:txBody>
      </p:sp>
      <p:sp>
        <p:nvSpPr>
          <p:cNvPr id="7" name="角丸四角形 25">
            <a:extLst>
              <a:ext uri="{FF2B5EF4-FFF2-40B4-BE49-F238E27FC236}">
                <a16:creationId xmlns:a16="http://schemas.microsoft.com/office/drawing/2014/main" id="{81437648-58C9-4788-9C05-AD561B5AF07C}"/>
              </a:ext>
            </a:extLst>
          </p:cNvPr>
          <p:cNvSpPr/>
          <p:nvPr/>
        </p:nvSpPr>
        <p:spPr>
          <a:xfrm>
            <a:off x="583271" y="3899063"/>
            <a:ext cx="5198368" cy="1662876"/>
          </a:xfrm>
          <a:prstGeom prst="roundRect">
            <a:avLst/>
          </a:prstGeom>
          <a:solidFill>
            <a:srgbClr val="F9D1D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015909">
              <a:defRPr/>
            </a:pPr>
            <a:r>
              <a:rPr lang="en-us" sz="3200" kern="0" dirty="0">
                <a:solidFill>
                  <a:srgbClr val="464646"/>
                </a:solidFill>
                <a:latin typeface="Arial" panose="020B0604020202020204"/>
                <a:ea typeface="ＭＳ Ｐゴシック" panose="020B0600070205080204" pitchFamily="50" charset="-128"/>
              </a:rPr>
              <a:t>Non-clinical evaluation</a:t>
            </a:r>
          </a:p>
          <a:p>
            <a:pPr marL="457178" indent="-457178" defTabSz="1015909"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rgbClr val="464646"/>
                </a:solidFill>
                <a:latin typeface="Arial" panose="020B0604020202020204"/>
                <a:ea typeface="ＭＳ Ｐゴシック" panose="020B0600070205080204" pitchFamily="50" charset="-128"/>
              </a:rPr>
              <a:t>Performance</a:t>
            </a:r>
          </a:p>
          <a:p>
            <a:pPr marL="457178" indent="-457178" defTabSz="1015909"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rgbClr val="464646"/>
                </a:solidFill>
                <a:latin typeface="Arial" panose="020B0604020202020204"/>
                <a:ea typeface="ＭＳ Ｐゴシック" panose="020B0600070205080204" pitchFamily="50" charset="-128"/>
              </a:rPr>
              <a:t>Safety</a:t>
            </a:r>
            <a:endParaRPr lang="ja-JP" altLang="en-US" sz="3200" kern="0" dirty="0">
              <a:solidFill>
                <a:srgbClr val="464646"/>
              </a:solidFill>
              <a:latin typeface="Arial" panose="020B0604020202020204"/>
              <a:ea typeface="ＭＳ Ｐゴシック" panose="020B0600070205080204" pitchFamily="50" charset="-128"/>
            </a:endParaRPr>
          </a:p>
        </p:txBody>
      </p:sp>
      <p:sp>
        <p:nvSpPr>
          <p:cNvPr id="8" name="角丸四角形 26">
            <a:extLst>
              <a:ext uri="{FF2B5EF4-FFF2-40B4-BE49-F238E27FC236}">
                <a16:creationId xmlns:a16="http://schemas.microsoft.com/office/drawing/2014/main" id="{679E1CEA-896D-4980-B840-DC8C5A41774E}"/>
              </a:ext>
            </a:extLst>
          </p:cNvPr>
          <p:cNvSpPr/>
          <p:nvPr/>
        </p:nvSpPr>
        <p:spPr>
          <a:xfrm>
            <a:off x="5896352" y="3899063"/>
            <a:ext cx="5198368" cy="1662876"/>
          </a:xfrm>
          <a:prstGeom prst="roundRect">
            <a:avLst/>
          </a:prstGeom>
          <a:solidFill>
            <a:srgbClr val="DA1F28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015909">
              <a:defRPr/>
            </a:pPr>
            <a:r>
              <a:rPr lang="en-us" sz="3200" kern="0" dirty="0">
                <a:solidFill>
                  <a:srgbClr val="464646"/>
                </a:solidFill>
                <a:latin typeface="Arial" panose="020B0604020202020204"/>
                <a:ea typeface="ＭＳ Ｐゴシック" panose="020B0600070205080204" pitchFamily="50" charset="-128"/>
              </a:rPr>
              <a:t>Clinical evaluation</a:t>
            </a:r>
          </a:p>
          <a:p>
            <a:pPr marL="457178" indent="-457178" defTabSz="1015909"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rgbClr val="464646"/>
                </a:solidFill>
                <a:latin typeface="Arial" panose="020B0604020202020204"/>
                <a:ea typeface="ＭＳ Ｐゴシック" panose="020B0600070205080204" pitchFamily="50" charset="-128"/>
              </a:rPr>
              <a:t>Clinical trials</a:t>
            </a:r>
          </a:p>
          <a:p>
            <a:pPr marL="457178" indent="-457178" defTabSz="1015909"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rgbClr val="464646"/>
                </a:solidFill>
                <a:latin typeface="Arial" panose="020B0604020202020204"/>
                <a:ea typeface="ＭＳ Ｐゴシック" panose="020B0600070205080204" pitchFamily="50" charset="-128"/>
              </a:rPr>
              <a:t>Literature investigation</a:t>
            </a:r>
            <a:endParaRPr lang="ja-JP" altLang="en-US" sz="3200" kern="0" dirty="0">
              <a:solidFill>
                <a:srgbClr val="464646"/>
              </a:solidFill>
              <a:latin typeface="Arial" panose="020B0604020202020204"/>
              <a:ea typeface="ＭＳ Ｐゴシック" panose="020B0600070205080204" pitchFamily="50" charset="-128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129A630A-D361-459D-8F0B-D50245F9F324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189351" y="3321190"/>
            <a:ext cx="2690070" cy="62026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133F2E56-CC3F-454F-B2EF-9C226279B796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3189351" y="1833693"/>
            <a:ext cx="0" cy="91143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987F1950-0185-471D-9F1D-F1F14CA1C272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3182455" y="3321190"/>
            <a:ext cx="6896" cy="577873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pic>
        <p:nvPicPr>
          <p:cNvPr id="13" name="図 12">
            <a:extLst>
              <a:ext uri="{FF2B5EF4-FFF2-40B4-BE49-F238E27FC236}">
                <a16:creationId xmlns:a16="http://schemas.microsoft.com/office/drawing/2014/main" id="{B6812CEE-F85C-4C5E-94F8-3A5F7B7A46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63" t="7034" r="10007"/>
          <a:stretch/>
        </p:blipFill>
        <p:spPr>
          <a:xfrm>
            <a:off x="9253728" y="1548696"/>
            <a:ext cx="1672630" cy="224704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11B6314-80D3-4C46-ABE0-49A9EC172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941" y="1607673"/>
            <a:ext cx="1512651" cy="214472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5" name="角丸四角形 30">
            <a:extLst>
              <a:ext uri="{FF2B5EF4-FFF2-40B4-BE49-F238E27FC236}">
                <a16:creationId xmlns:a16="http://schemas.microsoft.com/office/drawing/2014/main" id="{B39D18DE-15AC-4354-B30C-3AE3E7FBCC54}"/>
              </a:ext>
            </a:extLst>
          </p:cNvPr>
          <p:cNvSpPr/>
          <p:nvPr/>
        </p:nvSpPr>
        <p:spPr>
          <a:xfrm>
            <a:off x="7313193" y="987263"/>
            <a:ext cx="3580154" cy="5760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15909">
              <a:defRPr/>
            </a:pPr>
            <a:r>
              <a:rPr lang="en-us" sz="3200" kern="0" dirty="0">
                <a:solidFill>
                  <a:srgbClr val="464646"/>
                </a:solidFill>
                <a:latin typeface="Arial" panose="020B0604020202020204"/>
                <a:ea typeface="ＭＳ Ｐゴシック" panose="020B0600070205080204" pitchFamily="50" charset="-128"/>
              </a:rPr>
              <a:t>Essential principle</a:t>
            </a:r>
            <a:endParaRPr lang="ja-JP" altLang="en-US" sz="3200" kern="0" dirty="0">
              <a:solidFill>
                <a:srgbClr val="464646"/>
              </a:solidFill>
              <a:latin typeface="Arial" panose="020B0604020202020204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426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9AAA6F-3803-4527-B1E8-FA91F2325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0521B4-B958-42B4-9A3D-B4A3AC346020}" type="slidenum">
              <a:rPr lang="ja-JP" altLang="en-US" smtClean="0"/>
              <a:t>6</a:t>
            </a:fld>
            <a:endParaRPr lang="ja-JP" altLang="en-US" sz="933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26C0C7B-2936-47A0-9CC8-53D59A9D6DF3}"/>
              </a:ext>
            </a:extLst>
          </p:cNvPr>
          <p:cNvSpPr/>
          <p:nvPr/>
        </p:nvSpPr>
        <p:spPr>
          <a:xfrm>
            <a:off x="0" y="0"/>
            <a:ext cx="293914" cy="620486"/>
          </a:xfrm>
          <a:prstGeom prst="rect">
            <a:avLst/>
          </a:prstGeom>
          <a:solidFill>
            <a:srgbClr val="0068B2"/>
          </a:solidFill>
          <a:ln>
            <a:solidFill>
              <a:srgbClr val="006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5D7F306-980F-4A5F-B05C-4CC6877A885A}"/>
              </a:ext>
            </a:extLst>
          </p:cNvPr>
          <p:cNvSpPr txBox="1"/>
          <p:nvPr/>
        </p:nvSpPr>
        <p:spPr>
          <a:xfrm>
            <a:off x="293914" y="48633"/>
            <a:ext cx="825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latin typeface="+mn-lt"/>
              </a:rPr>
              <a:t>Review as Medical Device, Not just as Function</a:t>
            </a:r>
            <a:endParaRPr kumimoji="1" lang="ja-JP" altLang="en-US" sz="28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61E21D7-B516-46B5-844D-806354022A80}"/>
              </a:ext>
            </a:extLst>
          </p:cNvPr>
          <p:cNvSpPr txBox="1"/>
          <p:nvPr/>
        </p:nvSpPr>
        <p:spPr>
          <a:xfrm>
            <a:off x="-406720" y="2249707"/>
            <a:ext cx="1289287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A function could be utilized in a various situation </a:t>
            </a:r>
          </a:p>
          <a:p>
            <a:pPr algn="ctr"/>
            <a:r>
              <a: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→　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Understanding of the function itself is not enough to determine the sufficiency of the evaluation.</a:t>
            </a:r>
          </a:p>
          <a:p>
            <a:pPr algn="ctr"/>
            <a:endParaRPr kumimoji="1"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en-US" altLang="ja-JP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is important to understand </a:t>
            </a:r>
          </a:p>
          <a:p>
            <a:pPr algn="ctr"/>
            <a:r>
              <a:rPr kumimoji="1" lang="en-US" altLang="ja-JP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the product can be implemented</a:t>
            </a:r>
            <a:r>
              <a:rPr lang="ja-JP" altLang="en-US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1" lang="en-US" altLang="ja-JP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nto the current medical practice as a medical device.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C489EE4-8897-4812-8117-20E8C036924E}"/>
              </a:ext>
            </a:extLst>
          </p:cNvPr>
          <p:cNvGrpSpPr/>
          <p:nvPr/>
        </p:nvGrpSpPr>
        <p:grpSpPr>
          <a:xfrm>
            <a:off x="1842000" y="854375"/>
            <a:ext cx="8508000" cy="1128613"/>
            <a:chOff x="1927964" y="854375"/>
            <a:chExt cx="8508000" cy="1128613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7E43C47E-92EF-44B3-866F-48D7B922FCA5}"/>
                </a:ext>
              </a:extLst>
            </p:cNvPr>
            <p:cNvSpPr/>
            <p:nvPr/>
          </p:nvSpPr>
          <p:spPr>
            <a:xfrm>
              <a:off x="1927964" y="866988"/>
              <a:ext cx="3807114" cy="11160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What is the medical utility </a:t>
              </a:r>
              <a:br>
                <a:rPr kumimoji="1" lang="en-US" altLang="ja-JP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ja-JP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of the product?</a:t>
              </a:r>
              <a:endParaRPr kumimoji="1"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EB45BA54-9D2A-4486-AF5A-6CB0D64D926D}"/>
                </a:ext>
              </a:extLst>
            </p:cNvPr>
            <p:cNvSpPr/>
            <p:nvPr/>
          </p:nvSpPr>
          <p:spPr>
            <a:xfrm>
              <a:off x="6513107" y="854375"/>
              <a:ext cx="3922857" cy="1116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What </a:t>
              </a:r>
              <a:r>
                <a:rPr lang="en-US" altLang="ja-JP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RISKs are associated with the implementation of the product?</a:t>
              </a:r>
              <a:endParaRPr kumimoji="1"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01E3AC1-0260-4A0F-BE33-8AAB21D1164F}"/>
              </a:ext>
            </a:extLst>
          </p:cNvPr>
          <p:cNvSpPr/>
          <p:nvPr/>
        </p:nvSpPr>
        <p:spPr>
          <a:xfrm>
            <a:off x="1302590" y="4372116"/>
            <a:ext cx="4757144" cy="121248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r>
              <a:rPr kumimoji="1" lang="en-US" altLang="ja-JP" sz="2000" b="1" u="sng" dirty="0">
                <a:solidFill>
                  <a:schemeClr val="tx1"/>
                </a:solidFill>
              </a:rPr>
              <a:t>Relationship to current practice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</a:rPr>
              <a:t>Combination with current practice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</a:rPr>
              <a:t>Substitute for current practice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solidFill>
                  <a:schemeClr val="tx1"/>
                </a:solidFill>
              </a:rPr>
              <a:t>Replace current practice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solidFill>
                  <a:schemeClr val="tx1"/>
                </a:solidFill>
              </a:rPr>
              <a:t>Add new scheme/mean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8C3660E-76F7-4C9F-8D8F-6EAF8CCCF507}"/>
              </a:ext>
            </a:extLst>
          </p:cNvPr>
          <p:cNvSpPr/>
          <p:nvPr/>
        </p:nvSpPr>
        <p:spPr>
          <a:xfrm>
            <a:off x="6513107" y="4241584"/>
            <a:ext cx="5432146" cy="147353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r>
              <a:rPr kumimoji="1" lang="en-US" altLang="ja-JP" sz="2000" b="1" u="sng" dirty="0">
                <a:solidFill>
                  <a:schemeClr val="tx1"/>
                </a:solidFill>
              </a:rPr>
              <a:t>Contribution to patient outcome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</a:rPr>
              <a:t>Equivalent efficacy to current practice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</a:rPr>
              <a:t>Higher efficacy to current practice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</a:rPr>
              <a:t>Effect on patients not addressed by current practice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CAA1D13-5BC2-4E0E-9D42-4BD57BAB8131}"/>
              </a:ext>
            </a:extLst>
          </p:cNvPr>
          <p:cNvSpPr txBox="1"/>
          <p:nvPr/>
        </p:nvSpPr>
        <p:spPr>
          <a:xfrm>
            <a:off x="466117" y="4072034"/>
            <a:ext cx="5940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50" b="1" dirty="0"/>
              <a:t>e.g.</a:t>
            </a:r>
            <a:endParaRPr kumimoji="1" lang="ja-JP" altLang="en-US" sz="1350" b="1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B0FFD4E-4A60-44A8-AE9D-16732006B7B4}"/>
              </a:ext>
            </a:extLst>
          </p:cNvPr>
          <p:cNvCxnSpPr>
            <a:cxnSpLocks/>
          </p:cNvCxnSpPr>
          <p:nvPr/>
        </p:nvCxnSpPr>
        <p:spPr>
          <a:xfrm>
            <a:off x="1136130" y="4266148"/>
            <a:ext cx="0" cy="144000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1283082-2758-4186-8285-1A40A1F246C1}"/>
              </a:ext>
            </a:extLst>
          </p:cNvPr>
          <p:cNvCxnSpPr>
            <a:cxnSpLocks/>
          </p:cNvCxnSpPr>
          <p:nvPr/>
        </p:nvCxnSpPr>
        <p:spPr>
          <a:xfrm>
            <a:off x="6302141" y="4275117"/>
            <a:ext cx="0" cy="144000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BC8FF64-F5B7-4036-9476-4D8CE324CD13}"/>
              </a:ext>
            </a:extLst>
          </p:cNvPr>
          <p:cNvSpPr txBox="1"/>
          <p:nvPr/>
        </p:nvSpPr>
        <p:spPr>
          <a:xfrm>
            <a:off x="10463874" y="5463930"/>
            <a:ext cx="891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/>
              <a:t>etc</a:t>
            </a:r>
            <a:r>
              <a:rPr lang="en-US" altLang="ja-JP" sz="2000" dirty="0"/>
              <a:t>…</a:t>
            </a:r>
            <a:endParaRPr kumimoji="1" lang="ja-JP" altLang="en-US" sz="2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56DE449-B4F6-4BA8-A95F-63A09AB9EB35}"/>
              </a:ext>
            </a:extLst>
          </p:cNvPr>
          <p:cNvSpPr txBox="1"/>
          <p:nvPr/>
        </p:nvSpPr>
        <p:spPr>
          <a:xfrm>
            <a:off x="5148510" y="5468987"/>
            <a:ext cx="891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/>
              <a:t>etc</a:t>
            </a:r>
            <a:r>
              <a:rPr lang="en-US" altLang="ja-JP" sz="2000" dirty="0"/>
              <a:t>…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37455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9AAA6F-3803-4527-B1E8-FA91F2325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0521B4-B958-42B4-9A3D-B4A3AC346020}" type="slidenum">
              <a:rPr lang="ja-JP" altLang="en-US" smtClean="0"/>
              <a:t>7</a:t>
            </a:fld>
            <a:endParaRPr lang="ja-JP" altLang="en-US" sz="933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26C0C7B-2936-47A0-9CC8-53D59A9D6DF3}"/>
              </a:ext>
            </a:extLst>
          </p:cNvPr>
          <p:cNvSpPr/>
          <p:nvPr/>
        </p:nvSpPr>
        <p:spPr>
          <a:xfrm>
            <a:off x="0" y="0"/>
            <a:ext cx="293914" cy="620486"/>
          </a:xfrm>
          <a:prstGeom prst="rect">
            <a:avLst/>
          </a:prstGeom>
          <a:solidFill>
            <a:srgbClr val="0068B2"/>
          </a:solidFill>
          <a:ln>
            <a:solidFill>
              <a:srgbClr val="006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5D7F306-980F-4A5F-B05C-4CC6877A885A}"/>
              </a:ext>
            </a:extLst>
          </p:cNvPr>
          <p:cNvSpPr txBox="1"/>
          <p:nvPr/>
        </p:nvSpPr>
        <p:spPr>
          <a:xfrm>
            <a:off x="293914" y="48633"/>
            <a:ext cx="6556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Do Software Products Have No Risk?</a:t>
            </a:r>
            <a:endParaRPr kumimoji="1" lang="ja-JP" altLang="en-US" sz="28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DD0A8E3-3D81-40CA-9CD6-A0FCE6F06A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474" y="1658353"/>
            <a:ext cx="5486400" cy="386619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D9E1D7E-B2FB-4EA2-A5D2-DBF9A49F9D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2324" y="2285733"/>
            <a:ext cx="1943100" cy="185642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EA83F2F-1E62-4DBB-B548-997CD61DBFAA}"/>
              </a:ext>
            </a:extLst>
          </p:cNvPr>
          <p:cNvSpPr txBox="1"/>
          <p:nvPr/>
        </p:nvSpPr>
        <p:spPr>
          <a:xfrm>
            <a:off x="7592324" y="2092692"/>
            <a:ext cx="243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Sub monitor</a:t>
            </a:r>
            <a:r>
              <a:rPr kumimoji="1" lang="ja-JP" altLang="en-US" dirty="0"/>
              <a:t>（</a:t>
            </a:r>
            <a:r>
              <a:rPr kumimoji="1" lang="en-US" altLang="ja-JP" dirty="0"/>
              <a:t>CAD</a:t>
            </a:r>
            <a:r>
              <a:rPr kumimoji="1" lang="ja-JP" altLang="en-US" dirty="0"/>
              <a:t>）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B48669B-648B-4B59-9154-8D100FC655C6}"/>
              </a:ext>
            </a:extLst>
          </p:cNvPr>
          <p:cNvSpPr/>
          <p:nvPr/>
        </p:nvSpPr>
        <p:spPr>
          <a:xfrm>
            <a:off x="8563874" y="3085752"/>
            <a:ext cx="406400" cy="39290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C50442-BC45-464B-A59A-E5F29B079CCD}"/>
              </a:ext>
            </a:extLst>
          </p:cNvPr>
          <p:cNvSpPr txBox="1"/>
          <p:nvPr/>
        </p:nvSpPr>
        <p:spPr>
          <a:xfrm>
            <a:off x="409652" y="880732"/>
            <a:ext cx="8584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In general, software products do not cause direct invasiveness to patients.</a:t>
            </a:r>
          </a:p>
        </p:txBody>
      </p:sp>
    </p:spTree>
    <p:extLst>
      <p:ext uri="{BB962C8B-B14F-4D97-AF65-F5344CB8AC3E}">
        <p14:creationId xmlns:p14="http://schemas.microsoft.com/office/powerpoint/2010/main" val="2406662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9AAA6F-3803-4527-B1E8-FA91F2325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0521B4-B958-42B4-9A3D-B4A3AC346020}" type="slidenum">
              <a:rPr lang="ja-JP" altLang="en-US" smtClean="0"/>
              <a:t>8</a:t>
            </a:fld>
            <a:endParaRPr lang="ja-JP" altLang="en-US" sz="933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26C0C7B-2936-47A0-9CC8-53D59A9D6DF3}"/>
              </a:ext>
            </a:extLst>
          </p:cNvPr>
          <p:cNvSpPr/>
          <p:nvPr/>
        </p:nvSpPr>
        <p:spPr>
          <a:xfrm>
            <a:off x="0" y="0"/>
            <a:ext cx="293914" cy="620486"/>
          </a:xfrm>
          <a:prstGeom prst="rect">
            <a:avLst/>
          </a:prstGeom>
          <a:solidFill>
            <a:srgbClr val="0068B2"/>
          </a:solidFill>
          <a:ln>
            <a:solidFill>
              <a:srgbClr val="006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5D7F306-980F-4A5F-B05C-4CC6877A885A}"/>
              </a:ext>
            </a:extLst>
          </p:cNvPr>
          <p:cNvSpPr txBox="1"/>
          <p:nvPr/>
        </p:nvSpPr>
        <p:spPr>
          <a:xfrm>
            <a:off x="293914" y="48633"/>
            <a:ext cx="11736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What’s the risk of Computer-aided detection on endoscope imaging</a:t>
            </a:r>
            <a:endParaRPr kumimoji="1" lang="ja-JP" altLang="en-US" sz="2800" b="1" dirty="0"/>
          </a:p>
        </p:txBody>
      </p:sp>
      <p:pic>
        <p:nvPicPr>
          <p:cNvPr id="5" name="図 1" descr="画像が生成されました">
            <a:extLst>
              <a:ext uri="{FF2B5EF4-FFF2-40B4-BE49-F238E27FC236}">
                <a16:creationId xmlns:a16="http://schemas.microsoft.com/office/drawing/2014/main" id="{C1F3C6CF-F85D-4953-81D1-1E4217908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0331" y="1253330"/>
            <a:ext cx="4351339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8276474-1A24-4D9C-8800-7D802139695F}"/>
              </a:ext>
            </a:extLst>
          </p:cNvPr>
          <p:cNvSpPr/>
          <p:nvPr/>
        </p:nvSpPr>
        <p:spPr>
          <a:xfrm>
            <a:off x="6814363" y="2683661"/>
            <a:ext cx="1108099" cy="115823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BCEB0EE-57FB-4375-84D4-692716002626}"/>
              </a:ext>
            </a:extLst>
          </p:cNvPr>
          <p:cNvSpPr/>
          <p:nvPr/>
        </p:nvSpPr>
        <p:spPr>
          <a:xfrm>
            <a:off x="4423101" y="4103313"/>
            <a:ext cx="522243" cy="54587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1A79C36-BD91-437B-8D4D-9E5E9D24EACB}"/>
              </a:ext>
            </a:extLst>
          </p:cNvPr>
          <p:cNvSpPr/>
          <p:nvPr/>
        </p:nvSpPr>
        <p:spPr>
          <a:xfrm>
            <a:off x="6053865" y="4293851"/>
            <a:ext cx="1108099" cy="115823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8536CAA-8EC6-4918-BC42-946D1C197D2D}"/>
              </a:ext>
            </a:extLst>
          </p:cNvPr>
          <p:cNvSpPr/>
          <p:nvPr/>
        </p:nvSpPr>
        <p:spPr>
          <a:xfrm>
            <a:off x="5832433" y="1578228"/>
            <a:ext cx="699538" cy="68919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C4A881D-86E8-4EAD-812F-237A4EA1A715}"/>
              </a:ext>
            </a:extLst>
          </p:cNvPr>
          <p:cNvSpPr/>
          <p:nvPr/>
        </p:nvSpPr>
        <p:spPr>
          <a:xfrm>
            <a:off x="4074268" y="2338007"/>
            <a:ext cx="659359" cy="68919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736D97B-7FEE-4602-A929-11C96E44FCBB}"/>
              </a:ext>
            </a:extLst>
          </p:cNvPr>
          <p:cNvSpPr/>
          <p:nvPr/>
        </p:nvSpPr>
        <p:spPr>
          <a:xfrm>
            <a:off x="4895878" y="1402215"/>
            <a:ext cx="659360" cy="68919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B40D31C-2BE9-4011-BB83-EB1B433BA072}"/>
              </a:ext>
            </a:extLst>
          </p:cNvPr>
          <p:cNvSpPr txBox="1"/>
          <p:nvPr/>
        </p:nvSpPr>
        <p:spPr>
          <a:xfrm>
            <a:off x="6393299" y="5683661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0" dirty="0">
                <a:effectLst/>
                <a:ea typeface="Yu Gothic UI" panose="020B0500000000000000" pitchFamily="50" charset="-128"/>
              </a:rPr>
              <a:t>Endoscopic image is created by Generative AI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041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9AAA6F-3803-4527-B1E8-FA91F2325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0521B4-B958-42B4-9A3D-B4A3AC346020}" type="slidenum">
              <a:rPr lang="ja-JP" altLang="en-US" smtClean="0"/>
              <a:t>9</a:t>
            </a:fld>
            <a:endParaRPr lang="ja-JP" altLang="en-US" sz="933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26C0C7B-2936-47A0-9CC8-53D59A9D6DF3}"/>
              </a:ext>
            </a:extLst>
          </p:cNvPr>
          <p:cNvSpPr/>
          <p:nvPr/>
        </p:nvSpPr>
        <p:spPr>
          <a:xfrm>
            <a:off x="0" y="0"/>
            <a:ext cx="293914" cy="620486"/>
          </a:xfrm>
          <a:prstGeom prst="rect">
            <a:avLst/>
          </a:prstGeom>
          <a:solidFill>
            <a:srgbClr val="0068B2"/>
          </a:solidFill>
          <a:ln>
            <a:solidFill>
              <a:srgbClr val="006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5D7F306-980F-4A5F-B05C-4CC6877A885A}"/>
              </a:ext>
            </a:extLst>
          </p:cNvPr>
          <p:cNvSpPr txBox="1"/>
          <p:nvPr/>
        </p:nvSpPr>
        <p:spPr>
          <a:xfrm>
            <a:off x="293914" y="48633"/>
            <a:ext cx="6942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Discussion points of SaMD based on AI</a:t>
            </a:r>
            <a:endParaRPr kumimoji="1" lang="ja-JP" altLang="en-US" sz="28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E1702C7-CA1E-48ED-93F5-9529C0EA1E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198" y="1097871"/>
            <a:ext cx="8505017" cy="358757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F6D9FC-EB38-4564-8475-EFD259CB56DF}"/>
              </a:ext>
            </a:extLst>
          </p:cNvPr>
          <p:cNvSpPr txBox="1"/>
          <p:nvPr/>
        </p:nvSpPr>
        <p:spPr>
          <a:xfrm>
            <a:off x="2131235" y="5160550"/>
            <a:ext cx="8098258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u="sng" dirty="0">
                <a:latin typeface="Arial" panose="020B0604020202020204" pitchFamily="34" charset="0"/>
                <a:cs typeface="Arial" panose="020B0604020202020204" pitchFamily="34" charset="0"/>
              </a:rPr>
              <a:t>Cheating is a crime.</a:t>
            </a:r>
          </a:p>
          <a:p>
            <a:pPr algn="ctr"/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Isn't the training data the same as the test data?</a:t>
            </a: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71846C9B-9D8C-430C-9AFA-B820EBA954E0}"/>
              </a:ext>
            </a:extLst>
          </p:cNvPr>
          <p:cNvSpPr txBox="1"/>
          <p:nvPr/>
        </p:nvSpPr>
        <p:spPr>
          <a:xfrm>
            <a:off x="659447" y="856669"/>
            <a:ext cx="4260932" cy="6283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515"/>
              </a:lnSpc>
              <a:spcBef>
                <a:spcPts val="105"/>
              </a:spcBef>
            </a:pPr>
            <a:r>
              <a:rPr lang="en-US" sz="2400" b="1" spc="-10" dirty="0">
                <a:latin typeface="+mj-lt"/>
                <a:ea typeface="+mj-ea"/>
                <a:cs typeface="Calibri" panose="020F0502020204030204" pitchFamily="34" charset="0"/>
              </a:rPr>
              <a:t>Training data </a:t>
            </a:r>
            <a:r>
              <a:rPr lang="en-US" sz="2400" spc="-10" dirty="0">
                <a:latin typeface="+mj-lt"/>
                <a:ea typeface="+mj-ea"/>
                <a:cs typeface="Calibri" panose="020F0502020204030204" pitchFamily="34" charset="0"/>
              </a:rPr>
              <a:t>from hospital “</a:t>
            </a:r>
            <a:r>
              <a:rPr lang="en-US" altLang="ja-JP" sz="2400" spc="-10" dirty="0">
                <a:latin typeface="+mj-lt"/>
                <a:ea typeface="+mj-ea"/>
                <a:cs typeface="Calibri" panose="020F0502020204030204" pitchFamily="34" charset="0"/>
              </a:rPr>
              <a:t>A</a:t>
            </a:r>
            <a:r>
              <a:rPr lang="en-US" sz="2400" spc="-10" dirty="0">
                <a:latin typeface="+mj-lt"/>
                <a:ea typeface="+mj-ea"/>
                <a:cs typeface="Calibri" panose="020F0502020204030204" pitchFamily="34" charset="0"/>
              </a:rPr>
              <a:t>”</a:t>
            </a:r>
            <a:endParaRPr sz="2400" dirty="0">
              <a:latin typeface="+mj-lt"/>
              <a:ea typeface="+mj-ea"/>
              <a:cs typeface="Calibri" panose="020F0502020204030204" pitchFamily="34" charset="0"/>
            </a:endParaRPr>
          </a:p>
          <a:p>
            <a:pPr marL="12700">
              <a:lnSpc>
                <a:spcPts val="2095"/>
              </a:lnSpc>
            </a:pPr>
            <a:r>
              <a:rPr sz="2400" dirty="0">
                <a:latin typeface="+mj-lt"/>
                <a:ea typeface="+mj-ea"/>
                <a:cs typeface="Calibri" panose="020F0502020204030204" pitchFamily="34" charset="0"/>
              </a:rPr>
              <a:t>（20</a:t>
            </a:r>
            <a:r>
              <a:rPr lang="en-US" sz="2400" dirty="0">
                <a:latin typeface="+mj-lt"/>
                <a:ea typeface="+mj-ea"/>
                <a:cs typeface="Calibri" panose="020F0502020204030204" pitchFamily="34" charset="0"/>
              </a:rPr>
              <a:t>24</a:t>
            </a:r>
            <a:r>
              <a:rPr sz="2400" spc="-50" dirty="0">
                <a:latin typeface="+mj-lt"/>
                <a:ea typeface="+mj-ea"/>
                <a:cs typeface="Calibri" panose="020F0502020204030204" pitchFamily="34" charset="0"/>
              </a:rPr>
              <a:t>）</a:t>
            </a:r>
            <a:endParaRPr sz="2400" dirty="0"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399028B5-5C96-4EC9-8CA4-1EBF6070B25E}"/>
              </a:ext>
            </a:extLst>
          </p:cNvPr>
          <p:cNvSpPr txBox="1"/>
          <p:nvPr/>
        </p:nvSpPr>
        <p:spPr>
          <a:xfrm>
            <a:off x="2414769" y="2904551"/>
            <a:ext cx="1860137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400" spc="-25" dirty="0">
                <a:latin typeface="+mj-lt"/>
                <a:ea typeface="+mj-ea"/>
                <a:cs typeface="Calibri" panose="020F0502020204030204" pitchFamily="34" charset="0"/>
              </a:rPr>
              <a:t>Training</a:t>
            </a:r>
            <a:endParaRPr sz="2400" dirty="0"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F01C5CCF-5D3A-41A8-B356-40CA0FC4E764}"/>
              </a:ext>
            </a:extLst>
          </p:cNvPr>
          <p:cNvSpPr txBox="1"/>
          <p:nvPr/>
        </p:nvSpPr>
        <p:spPr>
          <a:xfrm>
            <a:off x="5653299" y="3884360"/>
            <a:ext cx="1520821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400" spc="-25" dirty="0">
                <a:latin typeface="+mj-lt"/>
                <a:ea typeface="+mj-ea"/>
                <a:cs typeface="Calibri" panose="020F0502020204030204" pitchFamily="34" charset="0"/>
              </a:rPr>
              <a:t>Evaluation</a:t>
            </a:r>
            <a:endParaRPr sz="2400" dirty="0"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C0DDC928-829E-4BEA-99DB-1A7AE53EA4EB}"/>
              </a:ext>
            </a:extLst>
          </p:cNvPr>
          <p:cNvSpPr txBox="1"/>
          <p:nvPr/>
        </p:nvSpPr>
        <p:spPr>
          <a:xfrm>
            <a:off x="4920379" y="1265082"/>
            <a:ext cx="3740527" cy="6796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185">
              <a:lnSpc>
                <a:spcPts val="2515"/>
              </a:lnSpc>
              <a:spcBef>
                <a:spcPts val="105"/>
              </a:spcBef>
            </a:pPr>
            <a:r>
              <a:rPr lang="en-US" altLang="zh-TW" sz="2400" b="1" spc="-10" dirty="0">
                <a:latin typeface="+mj-lt"/>
                <a:ea typeface="+mj-ea"/>
                <a:cs typeface="Calibri" panose="020F0502020204030204" pitchFamily="34" charset="0"/>
              </a:rPr>
              <a:t>Test data </a:t>
            </a:r>
            <a:r>
              <a:rPr lang="en-US" altLang="zh-TW" sz="2400" spc="-10" dirty="0">
                <a:latin typeface="+mj-lt"/>
                <a:ea typeface="+mj-ea"/>
                <a:cs typeface="Calibri" panose="020F0502020204030204" pitchFamily="34" charset="0"/>
              </a:rPr>
              <a:t>from hospital “A”</a:t>
            </a:r>
          </a:p>
          <a:p>
            <a:pPr marL="83185">
              <a:lnSpc>
                <a:spcPts val="2515"/>
              </a:lnSpc>
              <a:spcBef>
                <a:spcPts val="105"/>
              </a:spcBef>
            </a:pPr>
            <a:r>
              <a:rPr lang="zh-TW" altLang="en-US" sz="2400" spc="-10" dirty="0">
                <a:latin typeface="+mj-lt"/>
                <a:ea typeface="+mj-ea"/>
                <a:cs typeface="Calibri" panose="020F0502020204030204" pitchFamily="34" charset="0"/>
              </a:rPr>
              <a:t>（</a:t>
            </a:r>
            <a:r>
              <a:rPr lang="en-US" altLang="zh-TW" sz="2400" spc="-10" dirty="0">
                <a:latin typeface="+mj-lt"/>
                <a:ea typeface="+mj-ea"/>
                <a:cs typeface="Calibri" panose="020F0502020204030204" pitchFamily="34" charset="0"/>
              </a:rPr>
              <a:t>2024</a:t>
            </a:r>
            <a:r>
              <a:rPr lang="zh-TW" altLang="en-US" sz="2400" spc="-10" dirty="0">
                <a:latin typeface="+mj-lt"/>
                <a:ea typeface="+mj-ea"/>
                <a:cs typeface="Calibri" panose="020F0502020204030204" pitchFamily="34" charset="0"/>
              </a:rPr>
              <a:t>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7F32D60-DEAC-4F3C-AB4C-9BBCCF754CCE}"/>
              </a:ext>
            </a:extLst>
          </p:cNvPr>
          <p:cNvSpPr txBox="1"/>
          <p:nvPr/>
        </p:nvSpPr>
        <p:spPr>
          <a:xfrm>
            <a:off x="9060881" y="2381376"/>
            <a:ext cx="108234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Pass!</a:t>
            </a:r>
            <a:endParaRPr kumimoji="1" lang="ja-JP" altLang="en-US" sz="28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266815"/>
      </p:ext>
    </p:extLst>
  </p:cSld>
  <p:clrMapOvr>
    <a:masterClrMapping/>
  </p:clrMapOvr>
</p:sld>
</file>

<file path=ppt/theme/theme1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Arial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テーマ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テーマ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テーマ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p:Policy xmlns:p="office.server.policy" id="" local="true">
  <p:Name>ドキュメント</p:Name>
  <p:Description>有効期限ポリシー</p:Description>
  <p:Statement/>
  <p:PolicyItems>
    <p:PolicyItem featureId="Microsoft.Office.RecordsManagement.PolicyFeatures.Expiration" staticId="0x010100FB2A7946DEC690408B62F6A736B8FBE3|1196637488" UniqueId="a63c950f-1218-4852-a01e-8a2f258b9163">
      <p:Name>保持</p:Name>
      <p:Description>処理対象コンテンツのスケジュールを自動的に設定し、期限に達したコンテンツに対して保持処理を実行します。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180</number>
                  <property>Modified</property>
                  <propertyId>28cf69c5-fa48-462a-b5cd-27b6f9d2bd5f</propertyId>
                  <period>days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B2A7946DEC690408B62F6A736B8FBE3" ma:contentTypeVersion="14" ma:contentTypeDescription="新しいドキュメントを作成します。" ma:contentTypeScope="" ma:versionID="965547bf27ce11b715da53814224f0d0">
  <xsd:schema xmlns:xsd="http://www.w3.org/2001/XMLSchema" xmlns:xs="http://www.w3.org/2001/XMLSchema" xmlns:p="http://schemas.microsoft.com/office/2006/metadata/properties" xmlns:ns1="http://schemas.microsoft.com/sharepoint/v3" xmlns:ns3="b23d5fe7-14b3-4af3-97b1-6ce096b57723" targetNamespace="http://schemas.microsoft.com/office/2006/metadata/properties" ma:root="true" ma:fieldsID="8852ce58377717d258f0dc514b585c2f" ns1:_="" ns3:_="">
    <xsd:import namespace="http://schemas.microsoft.com/sharepoint/v3"/>
    <xsd:import namespace="b23d5fe7-14b3-4af3-97b1-6ce096b57723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1:_dlc_ExpireDateSaved" minOccurs="0"/>
                <xsd:element ref="ns1:_dlc_ExpireDat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ポリシー適用除外" ma:hidden="true" ma:internalName="_dlc_Exempt" ma:readOnly="true">
      <xsd:simpleType>
        <xsd:restriction base="dms:Unknown"/>
      </xsd:simpleType>
    </xsd:element>
    <xsd:element name="_dlc_ExpireDateSaved" ma:index="9" nillable="true" ma:displayName="元の有効期限" ma:hidden="true" ma:internalName="_dlc_ExpireDateSaved" ma:readOnly="true">
      <xsd:simpleType>
        <xsd:restriction base="dms:DateTime"/>
      </xsd:simpleType>
    </xsd:element>
    <xsd:element name="_dlc_ExpireDate" ma:index="10" nillable="true" ma:displayName="期日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d5fe7-14b3-4af3-97b1-6ce096b5772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有相手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7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ExpireDate xmlns="http://schemas.microsoft.com/sharepoint/v3">2026-02-18T07:32:03+00:00</_dlc_ExpireDate>
    <_dlc_ExpireDateSaved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A21CEE3-A3D1-4F7E-941B-F9EF18A549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CC92A6-82CE-4310-841A-1D933B47E68F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65BFD51E-914D-4091-AF9D-D46A5F0E27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23d5fe7-14b3-4af3-97b1-6ce096b577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0B853BE-5673-4D42-9336-B66F2BFB9ED3}">
  <ds:schemaRefs>
    <ds:schemaRef ds:uri="http://schemas.microsoft.com/office/2006/documentManagement/types"/>
    <ds:schemaRef ds:uri="http://purl.org/dc/elements/1.1/"/>
    <ds:schemaRef ds:uri="b23d5fe7-14b3-4af3-97b1-6ce096b57723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754</Words>
  <Application>Microsoft Office PowerPoint</Application>
  <PresentationFormat>ワイド画面</PresentationFormat>
  <Paragraphs>182</Paragraphs>
  <Slides>13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6" baseType="lpstr">
      <vt:lpstr>游ゴシック</vt:lpstr>
      <vt:lpstr>Arial</vt:lpstr>
      <vt:lpstr>1_デザインの設定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PMDA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Miho Sato</dc:creator>
  <cp:lastModifiedBy>弓場 充(Mitsuru YUBA)</cp:lastModifiedBy>
  <cp:revision>83</cp:revision>
  <dcterms:created xsi:type="dcterms:W3CDTF">2025-08-18T01:35:19Z</dcterms:created>
  <dcterms:modified xsi:type="dcterms:W3CDTF">2025-09-03T01:14:13Z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policyId">
    <vt:lpwstr>0x010100FB2A7946DEC690408B62F6A736B8FBE3|1196637488</vt:lpwstr>
  </property>
  <property fmtid="{D5CDD505-2E9C-101B-9397-08002B2CF9AE}" pid="3" name="ContentTypeId">
    <vt:lpwstr>0x010100FB2A7946DEC690408B62F6A736B8FBE3</vt:lpwstr>
  </property>
  <property fmtid="{D5CDD505-2E9C-101B-9397-08002B2CF9AE}" pid="4" name="ItemRetentionFormula">
    <vt:lpwstr>&lt;formula id="Microsoft.Office.RecordsManagement.PolicyFeatures.Expiration.Formula.BuiltIn"&gt;&lt;number&gt;180&lt;/number&gt;&lt;property&gt;Modified&lt;/property&gt;&lt;propertyId&gt;28cf69c5-fa48-462a-b5cd-27b6f9d2bd5f&lt;/propertyId&gt;&lt;period&gt;days&lt;/period&gt;&lt;/formula&gt;</vt:lpwstr>
  </property>
</Properties>
</file>