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5" roundtripDataSignature="AMtx7mjEyHA8keUIwBZWRMWl3nRvLxPT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customschemas.google.com/relationships/presentationmetadata" Target="metadata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a-DK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03" name="Google Shape;20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a-DK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9" name="Google Shape;21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20" name="Google Shape;22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a-DK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42" name="Google Shape;24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da-DK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slide 3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type="ctrTitle"/>
          </p:nvPr>
        </p:nvSpPr>
        <p:spPr>
          <a:xfrm>
            <a:off x="1524000" y="1122362"/>
            <a:ext cx="9144000" cy="26378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" type="subTitle"/>
          </p:nvPr>
        </p:nvSpPr>
        <p:spPr>
          <a:xfrm>
            <a:off x="1524000" y="3760236"/>
            <a:ext cx="9144000" cy="1497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0" name="Google Shape;20;p11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1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1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nitsoverskrift">
  <p:cSld name="Afsnitsoverskrif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0" y="1592264"/>
            <a:ext cx="12192000" cy="317567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600"/>
              <a:buNone/>
              <a:defRPr i="1" sz="1600">
                <a:solidFill>
                  <a:srgbClr val="D8D8D8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0"/>
          <p:cNvSpPr txBox="1"/>
          <p:nvPr>
            <p:ph type="title"/>
          </p:nvPr>
        </p:nvSpPr>
        <p:spPr>
          <a:xfrm>
            <a:off x="521899" y="2387196"/>
            <a:ext cx="11165275" cy="13541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0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85" name="Google Shape;85;p20"/>
          <p:cNvSpPr txBox="1"/>
          <p:nvPr>
            <p:ph idx="2" type="body"/>
          </p:nvPr>
        </p:nvSpPr>
        <p:spPr>
          <a:xfrm>
            <a:off x="8445112" y="3996964"/>
            <a:ext cx="1980000" cy="17714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i="1" sz="11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3" type="body"/>
          </p:nvPr>
        </p:nvSpPr>
        <p:spPr>
          <a:xfrm>
            <a:off x="559836" y="3750709"/>
            <a:ext cx="6047532" cy="401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2100"/>
              <a:buNone/>
              <a:defRPr sz="2100">
                <a:solidFill>
                  <a:srgbClr val="BFBFBF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red blok m billeder 1">
  <p:cSld name="Bred blok m billeder 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"/>
          <p:cNvSpPr txBox="1"/>
          <p:nvPr>
            <p:ph idx="1" type="body"/>
          </p:nvPr>
        </p:nvSpPr>
        <p:spPr>
          <a:xfrm>
            <a:off x="0" y="3406513"/>
            <a:ext cx="12192000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i="1" sz="1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1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1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1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92" name="Google Shape;92;p21"/>
          <p:cNvSpPr/>
          <p:nvPr>
            <p:ph idx="2" type="pic"/>
          </p:nvPr>
        </p:nvSpPr>
        <p:spPr>
          <a:xfrm>
            <a:off x="534989" y="476250"/>
            <a:ext cx="3608386" cy="2521474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1"/>
          <p:cNvSpPr/>
          <p:nvPr>
            <p:ph idx="3" type="pic"/>
          </p:nvPr>
        </p:nvSpPr>
        <p:spPr>
          <a:xfrm>
            <a:off x="534989" y="3860276"/>
            <a:ext cx="3608386" cy="252147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ok, billede center tekst">
  <p:cSld name="Blok, billede center teks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2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2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2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2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99" name="Google Shape;99;p22"/>
          <p:cNvSpPr txBox="1"/>
          <p:nvPr>
            <p:ph idx="1" type="body"/>
          </p:nvPr>
        </p:nvSpPr>
        <p:spPr>
          <a:xfrm>
            <a:off x="1" y="5241925"/>
            <a:ext cx="12192000" cy="16160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000"/>
              <a:buChar char="•"/>
              <a:defRPr i="1" sz="1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2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3" type="body"/>
          </p:nvPr>
        </p:nvSpPr>
        <p:spPr>
          <a:xfrm>
            <a:off x="1766093" y="5551486"/>
            <a:ext cx="8659813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619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ok i bund">
  <p:cSld name="Blok i bund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3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3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3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1" y="5241925"/>
            <a:ext cx="12192000" cy="16160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000"/>
              <a:buChar char="•"/>
              <a:defRPr i="1" sz="1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3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ks, billede">
  <p:cSld name="Boks, billede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/>
          <p:nvPr>
            <p:ph idx="2" type="pic"/>
          </p:nvPr>
        </p:nvSpPr>
        <p:spPr>
          <a:xfrm>
            <a:off x="4113214" y="0"/>
            <a:ext cx="80772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4"/>
          <p:cNvSpPr txBox="1"/>
          <p:nvPr>
            <p:ph idx="1" type="body"/>
          </p:nvPr>
        </p:nvSpPr>
        <p:spPr>
          <a:xfrm>
            <a:off x="0" y="0"/>
            <a:ext cx="41132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i="1" sz="1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type="title"/>
          </p:nvPr>
        </p:nvSpPr>
        <p:spPr>
          <a:xfrm>
            <a:off x="503238" y="503237"/>
            <a:ext cx="3322313" cy="279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4FC"/>
              </a:buClr>
              <a:buSzPts val="3600"/>
              <a:buFont typeface="Arial"/>
              <a:buNone/>
              <a:defRPr>
                <a:solidFill>
                  <a:srgbClr val="E8F4F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4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baggrund">
  <p:cSld name="Billedebaggr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521900" y="2551113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skrift, tekst m billedebaggrund">
  <p:cSld name="Overskrift, tekst m billedebaggrund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/>
          <p:nvPr/>
        </p:nvSpPr>
        <p:spPr>
          <a:xfrm>
            <a:off x="0" y="0"/>
            <a:ext cx="4291013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25" name="Google Shape;125;p26"/>
          <p:cNvSpPr txBox="1"/>
          <p:nvPr>
            <p:ph type="title"/>
          </p:nvPr>
        </p:nvSpPr>
        <p:spPr>
          <a:xfrm>
            <a:off x="503239" y="476250"/>
            <a:ext cx="3508924" cy="25178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503238" y="3312366"/>
            <a:ext cx="3277455" cy="2924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sz="21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p26"/>
          <p:cNvSpPr txBox="1"/>
          <p:nvPr>
            <p:ph idx="2" type="body"/>
          </p:nvPr>
        </p:nvSpPr>
        <p:spPr>
          <a:xfrm>
            <a:off x="4833257" y="1981200"/>
            <a:ext cx="6853918" cy="4516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619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2pPr>
            <a:lvl3pPr indent="-3619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n titel " type="titleOnly">
  <p:cSld name="TITLE_ONLY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7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7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27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 indholdsobjekter">
  <p:cSld name="To indholdsobjekt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/>
          <p:nvPr>
            <p:ph idx="1" type="body"/>
          </p:nvPr>
        </p:nvSpPr>
        <p:spPr>
          <a:xfrm>
            <a:off x="503238" y="1978089"/>
            <a:ext cx="5516562" cy="4198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5" name="Google Shape;135;p28"/>
          <p:cNvSpPr txBox="1"/>
          <p:nvPr>
            <p:ph idx="2" type="body"/>
          </p:nvPr>
        </p:nvSpPr>
        <p:spPr>
          <a:xfrm>
            <a:off x="6172199" y="1978089"/>
            <a:ext cx="5514975" cy="41988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6" name="Google Shape;136;p28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8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28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39" name="Google Shape;139;p28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menligning">
  <p:cSld name="Sammenligning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idx="1" type="body"/>
          </p:nvPr>
        </p:nvSpPr>
        <p:spPr>
          <a:xfrm>
            <a:off x="503238" y="1643839"/>
            <a:ext cx="54943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2" name="Google Shape;142;p29"/>
          <p:cNvSpPr txBox="1"/>
          <p:nvPr>
            <p:ph idx="2" type="body"/>
          </p:nvPr>
        </p:nvSpPr>
        <p:spPr>
          <a:xfrm>
            <a:off x="503238" y="2505075"/>
            <a:ext cx="54943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9"/>
          <p:cNvSpPr txBox="1"/>
          <p:nvPr>
            <p:ph idx="3" type="body"/>
          </p:nvPr>
        </p:nvSpPr>
        <p:spPr>
          <a:xfrm>
            <a:off x="6172199" y="1643839"/>
            <a:ext cx="5514975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4" name="Google Shape;144;p29"/>
          <p:cNvSpPr txBox="1"/>
          <p:nvPr>
            <p:ph idx="4" type="body"/>
          </p:nvPr>
        </p:nvSpPr>
        <p:spPr>
          <a:xfrm>
            <a:off x="6172199" y="2505075"/>
            <a:ext cx="5514975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5" name="Google Shape;145;p29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9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48" name="Google Shape;148;p29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m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skrift med indholdsboks">
  <p:cSld name="Overskrift med indholdsbok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5545138" y="1592263"/>
            <a:ext cx="5810250" cy="426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1pPr>
            <a:lvl2pPr indent="-355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51" name="Google Shape;151;p30"/>
          <p:cNvSpPr txBox="1"/>
          <p:nvPr>
            <p:ph idx="2" type="body"/>
          </p:nvPr>
        </p:nvSpPr>
        <p:spPr>
          <a:xfrm>
            <a:off x="503238" y="3312366"/>
            <a:ext cx="4268787" cy="25566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52" name="Google Shape;152;p30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30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30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55" name="Google Shape;155;p30"/>
          <p:cNvSpPr txBox="1"/>
          <p:nvPr>
            <p:ph type="title"/>
          </p:nvPr>
        </p:nvSpPr>
        <p:spPr>
          <a:xfrm>
            <a:off x="503238" y="1240971"/>
            <a:ext cx="4870450" cy="1753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verskrift med billede th">
  <p:cSld name="Overskrift med billede th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/>
          <p:nvPr>
            <p:ph idx="2" type="pic"/>
          </p:nvPr>
        </p:nvSpPr>
        <p:spPr>
          <a:xfrm>
            <a:off x="5545137" y="1240971"/>
            <a:ext cx="6142037" cy="4996317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31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31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31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61" name="Google Shape;161;p31"/>
          <p:cNvSpPr txBox="1"/>
          <p:nvPr>
            <p:ph type="title"/>
          </p:nvPr>
        </p:nvSpPr>
        <p:spPr>
          <a:xfrm>
            <a:off x="503238" y="1240971"/>
            <a:ext cx="4870450" cy="17531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b="1"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503238" y="3312366"/>
            <a:ext cx="4386003" cy="29249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galleri, boks th">
  <p:cSld name="Billedegalleri, boks th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32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32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32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68" name="Google Shape;168;p32"/>
          <p:cNvSpPr/>
          <p:nvPr>
            <p:ph idx="2" type="pic"/>
          </p:nvPr>
        </p:nvSpPr>
        <p:spPr>
          <a:xfrm>
            <a:off x="8078788" y="4461668"/>
            <a:ext cx="3608387" cy="2030169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2"/>
          <p:cNvSpPr/>
          <p:nvPr>
            <p:ph idx="3" type="pic"/>
          </p:nvPr>
        </p:nvSpPr>
        <p:spPr>
          <a:xfrm>
            <a:off x="4291012" y="1592262"/>
            <a:ext cx="3608389" cy="2681775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2"/>
          <p:cNvSpPr/>
          <p:nvPr>
            <p:ph idx="4" type="pic"/>
          </p:nvPr>
        </p:nvSpPr>
        <p:spPr>
          <a:xfrm>
            <a:off x="503238" y="1586462"/>
            <a:ext cx="3608385" cy="4905375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32"/>
          <p:cNvSpPr txBox="1"/>
          <p:nvPr>
            <p:ph idx="1" type="body"/>
          </p:nvPr>
        </p:nvSpPr>
        <p:spPr>
          <a:xfrm>
            <a:off x="8078788" y="1592262"/>
            <a:ext cx="3608387" cy="268177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000"/>
              <a:buNone/>
              <a:defRPr i="1" sz="1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i="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i="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i="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i="1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32"/>
          <p:cNvSpPr/>
          <p:nvPr>
            <p:ph idx="5" type="pic"/>
          </p:nvPr>
        </p:nvSpPr>
        <p:spPr>
          <a:xfrm>
            <a:off x="4291012" y="4461668"/>
            <a:ext cx="3608387" cy="2030169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32"/>
          <p:cNvSpPr txBox="1"/>
          <p:nvPr>
            <p:ph idx="6" type="body"/>
          </p:nvPr>
        </p:nvSpPr>
        <p:spPr>
          <a:xfrm>
            <a:off x="8359775" y="1978025"/>
            <a:ext cx="3024188" cy="204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619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galleri, boks tv">
  <p:cSld name="Billedegalleri, boks tv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/>
          <p:nvPr>
            <p:ph idx="2" type="pic"/>
          </p:nvPr>
        </p:nvSpPr>
        <p:spPr>
          <a:xfrm>
            <a:off x="503238" y="1592262"/>
            <a:ext cx="3608387" cy="2030169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33"/>
          <p:cNvSpPr/>
          <p:nvPr>
            <p:ph idx="3" type="pic"/>
          </p:nvPr>
        </p:nvSpPr>
        <p:spPr>
          <a:xfrm>
            <a:off x="4291013" y="1592262"/>
            <a:ext cx="3608387" cy="2030169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33"/>
          <p:cNvSpPr/>
          <p:nvPr>
            <p:ph idx="4" type="pic"/>
          </p:nvPr>
        </p:nvSpPr>
        <p:spPr>
          <a:xfrm>
            <a:off x="8078788" y="1592262"/>
            <a:ext cx="3608387" cy="4905375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3"/>
          <p:cNvSpPr txBox="1"/>
          <p:nvPr>
            <p:ph idx="1" type="body"/>
          </p:nvPr>
        </p:nvSpPr>
        <p:spPr>
          <a:xfrm>
            <a:off x="503238" y="3815862"/>
            <a:ext cx="3608387" cy="2681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i="1" sz="10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i="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i="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i="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i="1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33"/>
          <p:cNvSpPr/>
          <p:nvPr>
            <p:ph idx="5" type="pic"/>
          </p:nvPr>
        </p:nvSpPr>
        <p:spPr>
          <a:xfrm>
            <a:off x="4291012" y="3815862"/>
            <a:ext cx="3608387" cy="267597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3"/>
          <p:cNvSpPr txBox="1"/>
          <p:nvPr>
            <p:ph idx="6" type="body"/>
          </p:nvPr>
        </p:nvSpPr>
        <p:spPr>
          <a:xfrm>
            <a:off x="792650" y="4160285"/>
            <a:ext cx="3024188" cy="204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619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fslutning">
  <p:cSld name="Afslutning">
    <p:bg>
      <p:bgPr>
        <a:solidFill>
          <a:schemeClr val="dk2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t billede, der indeholder tastatur, person, indendørs, Computertastatur&#10;&#10;Automatisk genereret beskrivelse" id="183" name="Google Shape;183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4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34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187" name="Google Shape;187;p34"/>
          <p:cNvSpPr txBox="1"/>
          <p:nvPr>
            <p:ph type="title"/>
          </p:nvPr>
        </p:nvSpPr>
        <p:spPr>
          <a:xfrm>
            <a:off x="521900" y="2551113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34"/>
          <p:cNvSpPr/>
          <p:nvPr/>
        </p:nvSpPr>
        <p:spPr>
          <a:xfrm>
            <a:off x="4985858" y="5215006"/>
            <a:ext cx="566524" cy="566440"/>
          </a:xfrm>
          <a:custGeom>
            <a:rect b="b" l="l" r="r" t="t"/>
            <a:pathLst>
              <a:path extrusionOk="0" h="884871" w="889409">
                <a:moveTo>
                  <a:pt x="444705" y="0"/>
                </a:moveTo>
                <a:cubicBezTo>
                  <a:pt x="199663" y="0"/>
                  <a:pt x="0" y="199663"/>
                  <a:pt x="0" y="444705"/>
                </a:cubicBezTo>
                <a:cubicBezTo>
                  <a:pt x="0" y="689746"/>
                  <a:pt x="199663" y="884872"/>
                  <a:pt x="444705" y="884872"/>
                </a:cubicBezTo>
                <a:cubicBezTo>
                  <a:pt x="689746" y="884872"/>
                  <a:pt x="889410" y="685209"/>
                  <a:pt x="889410" y="444705"/>
                </a:cubicBezTo>
                <a:cubicBezTo>
                  <a:pt x="889410" y="204201"/>
                  <a:pt x="689746" y="0"/>
                  <a:pt x="444705" y="0"/>
                </a:cubicBezTo>
                <a:close/>
                <a:moveTo>
                  <a:pt x="340335" y="617141"/>
                </a:moveTo>
                <a:lnTo>
                  <a:pt x="258655" y="617141"/>
                </a:lnTo>
                <a:lnTo>
                  <a:pt x="258655" y="358487"/>
                </a:lnTo>
                <a:lnTo>
                  <a:pt x="335798" y="358487"/>
                </a:lnTo>
                <a:lnTo>
                  <a:pt x="335798" y="617141"/>
                </a:lnTo>
                <a:close/>
                <a:moveTo>
                  <a:pt x="299495" y="326722"/>
                </a:moveTo>
                <a:cubicBezTo>
                  <a:pt x="272268" y="326722"/>
                  <a:pt x="254117" y="313109"/>
                  <a:pt x="254117" y="285882"/>
                </a:cubicBezTo>
                <a:cubicBezTo>
                  <a:pt x="254117" y="276806"/>
                  <a:pt x="258655" y="263193"/>
                  <a:pt x="267730" y="258655"/>
                </a:cubicBezTo>
                <a:cubicBezTo>
                  <a:pt x="276806" y="249579"/>
                  <a:pt x="285882" y="245041"/>
                  <a:pt x="299495" y="245041"/>
                </a:cubicBezTo>
                <a:cubicBezTo>
                  <a:pt x="326722" y="245041"/>
                  <a:pt x="340335" y="258655"/>
                  <a:pt x="340335" y="285882"/>
                </a:cubicBezTo>
                <a:cubicBezTo>
                  <a:pt x="340335" y="313109"/>
                  <a:pt x="326722" y="326722"/>
                  <a:pt x="299495" y="326722"/>
                </a:cubicBezTo>
                <a:close/>
                <a:moveTo>
                  <a:pt x="630755" y="617141"/>
                </a:moveTo>
                <a:lnTo>
                  <a:pt x="549074" y="617141"/>
                </a:lnTo>
                <a:lnTo>
                  <a:pt x="549074" y="471932"/>
                </a:lnTo>
                <a:cubicBezTo>
                  <a:pt x="549074" y="435629"/>
                  <a:pt x="535461" y="417478"/>
                  <a:pt x="508234" y="417478"/>
                </a:cubicBezTo>
                <a:cubicBezTo>
                  <a:pt x="485545" y="417478"/>
                  <a:pt x="471932" y="426554"/>
                  <a:pt x="467394" y="449243"/>
                </a:cubicBezTo>
                <a:cubicBezTo>
                  <a:pt x="467394" y="453780"/>
                  <a:pt x="462856" y="458318"/>
                  <a:pt x="462856" y="467394"/>
                </a:cubicBezTo>
                <a:lnTo>
                  <a:pt x="462856" y="617141"/>
                </a:lnTo>
                <a:lnTo>
                  <a:pt x="381176" y="617141"/>
                </a:lnTo>
                <a:lnTo>
                  <a:pt x="381176" y="440167"/>
                </a:lnTo>
                <a:cubicBezTo>
                  <a:pt x="381176" y="399327"/>
                  <a:pt x="381176" y="372100"/>
                  <a:pt x="381176" y="358487"/>
                </a:cubicBezTo>
                <a:lnTo>
                  <a:pt x="449243" y="358487"/>
                </a:lnTo>
                <a:lnTo>
                  <a:pt x="453780" y="394789"/>
                </a:lnTo>
                <a:cubicBezTo>
                  <a:pt x="471932" y="367562"/>
                  <a:pt x="499159" y="353949"/>
                  <a:pt x="535461" y="353949"/>
                </a:cubicBezTo>
                <a:cubicBezTo>
                  <a:pt x="562688" y="353949"/>
                  <a:pt x="585377" y="363024"/>
                  <a:pt x="603528" y="381176"/>
                </a:cubicBezTo>
                <a:cubicBezTo>
                  <a:pt x="621679" y="399327"/>
                  <a:pt x="630755" y="426554"/>
                  <a:pt x="630755" y="462856"/>
                </a:cubicBezTo>
                <a:lnTo>
                  <a:pt x="630755" y="6171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34"/>
          <p:cNvSpPr/>
          <p:nvPr/>
        </p:nvSpPr>
        <p:spPr>
          <a:xfrm>
            <a:off x="5744095" y="5215006"/>
            <a:ext cx="566440" cy="566440"/>
          </a:xfrm>
          <a:custGeom>
            <a:rect b="b" l="l" r="r" t="t"/>
            <a:pathLst>
              <a:path extrusionOk="0" h="815628" w="819810">
                <a:moveTo>
                  <a:pt x="409905" y="0"/>
                </a:moveTo>
                <a:cubicBezTo>
                  <a:pt x="184039" y="0"/>
                  <a:pt x="0" y="184039"/>
                  <a:pt x="0" y="409905"/>
                </a:cubicBezTo>
                <a:cubicBezTo>
                  <a:pt x="0" y="635772"/>
                  <a:pt x="184039" y="815628"/>
                  <a:pt x="409905" y="815628"/>
                </a:cubicBezTo>
                <a:cubicBezTo>
                  <a:pt x="635772" y="815628"/>
                  <a:pt x="819811" y="631589"/>
                  <a:pt x="819811" y="409905"/>
                </a:cubicBezTo>
                <a:cubicBezTo>
                  <a:pt x="819811" y="188222"/>
                  <a:pt x="635772" y="0"/>
                  <a:pt x="409905" y="0"/>
                </a:cubicBezTo>
                <a:close/>
                <a:moveTo>
                  <a:pt x="531204" y="426636"/>
                </a:moveTo>
                <a:lnTo>
                  <a:pt x="468463" y="426636"/>
                </a:lnTo>
                <a:cubicBezTo>
                  <a:pt x="468463" y="560483"/>
                  <a:pt x="468463" y="727791"/>
                  <a:pt x="468463" y="711061"/>
                </a:cubicBezTo>
                <a:lnTo>
                  <a:pt x="342982" y="711061"/>
                </a:lnTo>
                <a:cubicBezTo>
                  <a:pt x="342982" y="711061"/>
                  <a:pt x="342982" y="547935"/>
                  <a:pt x="342982" y="426636"/>
                </a:cubicBezTo>
                <a:lnTo>
                  <a:pt x="284424" y="426636"/>
                </a:lnTo>
                <a:lnTo>
                  <a:pt x="284424" y="322069"/>
                </a:lnTo>
                <a:lnTo>
                  <a:pt x="342982" y="322069"/>
                </a:lnTo>
                <a:lnTo>
                  <a:pt x="342982" y="255145"/>
                </a:lnTo>
                <a:cubicBezTo>
                  <a:pt x="342982" y="204953"/>
                  <a:pt x="363896" y="129664"/>
                  <a:pt x="468463" y="129664"/>
                </a:cubicBezTo>
                <a:lnTo>
                  <a:pt x="560483" y="129664"/>
                </a:lnTo>
                <a:lnTo>
                  <a:pt x="560483" y="230049"/>
                </a:lnTo>
                <a:cubicBezTo>
                  <a:pt x="560483" y="230049"/>
                  <a:pt x="506108" y="230049"/>
                  <a:pt x="493560" y="230049"/>
                </a:cubicBezTo>
                <a:cubicBezTo>
                  <a:pt x="481012" y="230049"/>
                  <a:pt x="468463" y="255145"/>
                  <a:pt x="468463" y="259328"/>
                </a:cubicBezTo>
                <a:lnTo>
                  <a:pt x="468463" y="322069"/>
                </a:lnTo>
                <a:lnTo>
                  <a:pt x="552118" y="322069"/>
                </a:lnTo>
                <a:lnTo>
                  <a:pt x="531204" y="4266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34"/>
          <p:cNvSpPr txBox="1"/>
          <p:nvPr/>
        </p:nvSpPr>
        <p:spPr>
          <a:xfrm>
            <a:off x="3673929" y="5242999"/>
            <a:ext cx="613487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Følg os                     www.LMST.dk</a:t>
            </a:r>
            <a:endParaRPr/>
          </a:p>
        </p:txBody>
      </p:sp>
      <p:pic>
        <p:nvPicPr>
          <p:cNvPr descr="H:\Lægemiddelstyrelsen\5779 LMS PowerPoint skabelon\ 5779 Grundmaterialer\LMST_pos_rgb_UK_520mm.emf" id="191" name="Google Shape;191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76932" y="478189"/>
            <a:ext cx="1908000" cy="534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el og indholdsobjekt">
  <p:cSld name="Titel og indholdsobjek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503238" y="1959428"/>
            <a:ext cx="11183937" cy="4287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Char char="•"/>
              <a:defRPr/>
            </a:lvl1pPr>
            <a:lvl2pPr indent="-3619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100"/>
              <a:buChar char="•"/>
              <a:defRPr/>
            </a:lvl2pPr>
            <a:lvl3pPr indent="-36195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100"/>
              <a:buChar char="•"/>
              <a:defRPr/>
            </a:lvl3pPr>
            <a:lvl4pPr indent="-36195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100"/>
              <a:buChar char="•"/>
              <a:defRPr/>
            </a:lvl4pPr>
            <a:lvl5pPr indent="-36195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1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3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32" name="Google Shape;32;p13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lide 1">
  <p:cSld name="Titleslide 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6816725" y="5523204"/>
            <a:ext cx="4870449" cy="662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569"/>
              </a:buClr>
              <a:buSzPts val="2100"/>
              <a:buNone/>
              <a:defRPr b="1">
                <a:solidFill>
                  <a:srgbClr val="004569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b="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b="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b="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  <a:defRPr b="1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38" name="Google Shape;38;p14"/>
          <p:cNvSpPr/>
          <p:nvPr>
            <p:ph idx="2" type="pic"/>
          </p:nvPr>
        </p:nvSpPr>
        <p:spPr>
          <a:xfrm>
            <a:off x="503238" y="476250"/>
            <a:ext cx="6132512" cy="6021388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4"/>
          <p:cNvSpPr txBox="1"/>
          <p:nvPr>
            <p:ph idx="3" type="body"/>
          </p:nvPr>
        </p:nvSpPr>
        <p:spPr>
          <a:xfrm>
            <a:off x="4291013" y="2547938"/>
            <a:ext cx="7396162" cy="26707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857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900"/>
              <a:buChar char="•"/>
              <a:defRPr i="1" sz="9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type="title"/>
          </p:nvPr>
        </p:nvSpPr>
        <p:spPr>
          <a:xfrm>
            <a:off x="4833145" y="3219061"/>
            <a:ext cx="6330156" cy="13902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lide 2">
  <p:cSld name="Titleslide 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/>
          <p:nvPr>
            <p:ph idx="2" type="pic"/>
          </p:nvPr>
        </p:nvSpPr>
        <p:spPr>
          <a:xfrm>
            <a:off x="0" y="0"/>
            <a:ext cx="12192000" cy="307975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0" y="3079750"/>
            <a:ext cx="5373688" cy="3778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921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000"/>
              <a:buChar char="•"/>
              <a:defRPr i="1" sz="1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type="title"/>
          </p:nvPr>
        </p:nvSpPr>
        <p:spPr>
          <a:xfrm>
            <a:off x="521901" y="3426412"/>
            <a:ext cx="4851788" cy="17893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ok og tekst">
  <p:cSld name="Blok og teks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52" name="Google Shape;52;p16"/>
          <p:cNvSpPr txBox="1"/>
          <p:nvPr>
            <p:ph idx="1" type="body"/>
          </p:nvPr>
        </p:nvSpPr>
        <p:spPr>
          <a:xfrm>
            <a:off x="0" y="0"/>
            <a:ext cx="4113213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i="1" sz="1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2" type="body"/>
          </p:nvPr>
        </p:nvSpPr>
        <p:spPr>
          <a:xfrm>
            <a:off x="4835769" y="1987062"/>
            <a:ext cx="6851406" cy="4329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1pPr>
            <a:lvl2pPr indent="-3619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2pPr>
            <a:lvl3pPr indent="-3619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type="title"/>
          </p:nvPr>
        </p:nvSpPr>
        <p:spPr>
          <a:xfrm>
            <a:off x="503238" y="1592262"/>
            <a:ext cx="3608387" cy="3922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midt">
  <p:cSld name="Billede midt">
    <p:bg>
      <p:bgPr>
        <a:solidFill>
          <a:schemeClr val="lt2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/>
        </p:nvSpPr>
        <p:spPr>
          <a:xfrm>
            <a:off x="0" y="0"/>
            <a:ext cx="36306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7"/>
          <p:cNvSpPr txBox="1"/>
          <p:nvPr>
            <p:ph type="title"/>
          </p:nvPr>
        </p:nvSpPr>
        <p:spPr>
          <a:xfrm>
            <a:off x="503239" y="1592264"/>
            <a:ext cx="3005136" cy="3007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61" name="Google Shape;61;p17"/>
          <p:cNvSpPr/>
          <p:nvPr>
            <p:ph idx="2" type="pic"/>
          </p:nvPr>
        </p:nvSpPr>
        <p:spPr>
          <a:xfrm>
            <a:off x="3630614" y="0"/>
            <a:ext cx="300513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7"/>
          <p:cNvSpPr txBox="1"/>
          <p:nvPr>
            <p:ph idx="1" type="body"/>
          </p:nvPr>
        </p:nvSpPr>
        <p:spPr>
          <a:xfrm>
            <a:off x="6816726" y="1592263"/>
            <a:ext cx="4870448" cy="3417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blok og tekst">
  <p:cSld name="Billede blok og teks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8"/>
          <p:cNvSpPr/>
          <p:nvPr>
            <p:ph idx="2" type="pic"/>
          </p:nvPr>
        </p:nvSpPr>
        <p:spPr>
          <a:xfrm>
            <a:off x="0" y="0"/>
            <a:ext cx="284797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2847976" y="0"/>
            <a:ext cx="378777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i="1" sz="1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8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69" name="Google Shape;69;p18"/>
          <p:cNvSpPr txBox="1"/>
          <p:nvPr>
            <p:ph type="title"/>
          </p:nvPr>
        </p:nvSpPr>
        <p:spPr>
          <a:xfrm>
            <a:off x="3050931" y="1136283"/>
            <a:ext cx="3322313" cy="2799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8F4FC"/>
              </a:buClr>
              <a:buSzPts val="3600"/>
              <a:buFont typeface="Arial"/>
              <a:buNone/>
              <a:defRPr>
                <a:solidFill>
                  <a:srgbClr val="E8F4F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3" type="body"/>
          </p:nvPr>
        </p:nvSpPr>
        <p:spPr>
          <a:xfrm>
            <a:off x="6816725" y="1592264"/>
            <a:ext cx="4870449" cy="4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llede blok m tekst">
  <p:cSld name="Billede blok m teks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9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76" name="Google Shape;76;p19"/>
          <p:cNvSpPr/>
          <p:nvPr>
            <p:ph idx="2" type="pic"/>
          </p:nvPr>
        </p:nvSpPr>
        <p:spPr>
          <a:xfrm>
            <a:off x="-1" y="2008188"/>
            <a:ext cx="4291013" cy="4849812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Google Shape;77;p19"/>
          <p:cNvSpPr txBox="1"/>
          <p:nvPr>
            <p:ph idx="1" type="body"/>
          </p:nvPr>
        </p:nvSpPr>
        <p:spPr>
          <a:xfrm>
            <a:off x="4291013" y="2008188"/>
            <a:ext cx="7900987" cy="48498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i="1" sz="10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3" type="body"/>
          </p:nvPr>
        </p:nvSpPr>
        <p:spPr>
          <a:xfrm>
            <a:off x="4636700" y="2771775"/>
            <a:ext cx="7050475" cy="3582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619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2pPr>
            <a:lvl3pPr indent="-3619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3pPr>
            <a:lvl4pPr indent="-3619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4pPr>
            <a:lvl5pPr indent="-3619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1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26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3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503238" y="1628774"/>
            <a:ext cx="11183937" cy="4618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195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195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0" type="dt"/>
          </p:nvPr>
        </p:nvSpPr>
        <p:spPr>
          <a:xfrm>
            <a:off x="8078788" y="6497639"/>
            <a:ext cx="3173930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0"/>
          <p:cNvSpPr txBox="1"/>
          <p:nvPr>
            <p:ph idx="11" type="ftr"/>
          </p:nvPr>
        </p:nvSpPr>
        <p:spPr>
          <a:xfrm>
            <a:off x="521900" y="6497637"/>
            <a:ext cx="4114800" cy="2238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descr="H:\Lægemiddelstyrelsen\5779 LMS PowerPoint skabelon\ 5779 Grundmaterialer\LMST_pos_rgb_UK_520mm.emf" id="15" name="Google Shape;15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776932" y="478189"/>
            <a:ext cx="1908000" cy="534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26712" y="5618005"/>
            <a:ext cx="2460462" cy="87963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317">
          <p15:clr>
            <a:srgbClr val="F26B43"/>
          </p15:clr>
        </p15:guide>
        <p15:guide id="4" pos="999">
          <p15:clr>
            <a:srgbClr val="F26B43"/>
          </p15:clr>
        </p15:guide>
        <p15:guide id="5" pos="1112">
          <p15:clr>
            <a:srgbClr val="F26B43"/>
          </p15:clr>
        </p15:guide>
        <p15:guide id="6" pos="1794">
          <p15:clr>
            <a:srgbClr val="F26B43"/>
          </p15:clr>
        </p15:guide>
        <p15:guide id="7" pos="1908">
          <p15:clr>
            <a:srgbClr val="F26B43"/>
          </p15:clr>
        </p15:guide>
        <p15:guide id="8" pos="2590">
          <p15:clr>
            <a:srgbClr val="F26B43"/>
          </p15:clr>
        </p15:guide>
        <p15:guide id="9" pos="2703">
          <p15:clr>
            <a:srgbClr val="F26B43"/>
          </p15:clr>
        </p15:guide>
        <p15:guide id="10" pos="3385">
          <p15:clr>
            <a:srgbClr val="F26B43"/>
          </p15:clr>
        </p15:guide>
        <p15:guide id="11" pos="3499">
          <p15:clr>
            <a:srgbClr val="F26B43"/>
          </p15:clr>
        </p15:guide>
        <p15:guide id="12" pos="4180">
          <p15:clr>
            <a:srgbClr val="F26B43"/>
          </p15:clr>
        </p15:guide>
        <p15:guide id="13" pos="4294">
          <p15:clr>
            <a:srgbClr val="F26B43"/>
          </p15:clr>
        </p15:guide>
        <p15:guide id="14" pos="4976">
          <p15:clr>
            <a:srgbClr val="F26B43"/>
          </p15:clr>
        </p15:guide>
        <p15:guide id="15" pos="5089">
          <p15:clr>
            <a:srgbClr val="F26B43"/>
          </p15:clr>
        </p15:guide>
        <p15:guide id="16" pos="5771">
          <p15:clr>
            <a:srgbClr val="F26B43"/>
          </p15:clr>
        </p15:guide>
        <p15:guide id="17" pos="5885">
          <p15:clr>
            <a:srgbClr val="F26B43"/>
          </p15:clr>
        </p15:guide>
        <p15:guide id="18" pos="6567">
          <p15:clr>
            <a:srgbClr val="F26B43"/>
          </p15:clr>
        </p15:guide>
        <p15:guide id="19" pos="6680">
          <p15:clr>
            <a:srgbClr val="F26B43"/>
          </p15:clr>
        </p15:guide>
        <p15:guide id="20" pos="7362">
          <p15:clr>
            <a:srgbClr val="F26B43"/>
          </p15:clr>
        </p15:guide>
        <p15:guide id="21" orient="horz">
          <p15:clr>
            <a:srgbClr val="F26B43"/>
          </p15:clr>
        </p15:guide>
        <p15:guide id="22" orient="horz" pos="4320">
          <p15:clr>
            <a:srgbClr val="F26B43"/>
          </p15:clr>
        </p15:guide>
        <p15:guide id="23" orient="horz" pos="300">
          <p15:clr>
            <a:srgbClr val="F26B43"/>
          </p15:clr>
        </p15:guide>
        <p15:guide id="24" orient="horz" pos="4093">
          <p15:clr>
            <a:srgbClr val="F26B43"/>
          </p15:clr>
        </p15:guide>
        <p15:guide id="25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"/>
          <p:cNvSpPr txBox="1"/>
          <p:nvPr>
            <p:ph type="ctrTitle"/>
          </p:nvPr>
        </p:nvSpPr>
        <p:spPr>
          <a:xfrm>
            <a:off x="1524000" y="1122362"/>
            <a:ext cx="9144000" cy="26378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b="0" lang="da-DK"/>
              <a:t>Implications of the EU AI Act for Medical Devices</a:t>
            </a:r>
            <a:endParaRPr/>
          </a:p>
        </p:txBody>
      </p:sp>
      <p:sp>
        <p:nvSpPr>
          <p:cNvPr id="197" name="Google Shape;197;p1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pic>
        <p:nvPicPr>
          <p:cNvPr descr="https://www.airis.or.kr/image/site/speaker_09.png" id="198" name="Google Shape;1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4584088"/>
            <a:ext cx="1298606" cy="16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"/>
          <p:cNvSpPr txBox="1"/>
          <p:nvPr/>
        </p:nvSpPr>
        <p:spPr>
          <a:xfrm>
            <a:off x="2822606" y="4989534"/>
            <a:ext cx="4363374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i="0" lang="da-DK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da-DK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Rolf Oberlin Hansen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Danish Medicines Agency’s unit for Medical Devices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 Advisor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ROOH@DKMA.DK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"/>
          <p:cNvSpPr txBox="1"/>
          <p:nvPr/>
        </p:nvSpPr>
        <p:spPr>
          <a:xfrm>
            <a:off x="239349" y="788707"/>
            <a:ext cx="11617291" cy="576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6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EU AI Act – Risk hierarchy</a:t>
            </a:r>
            <a:endParaRPr sz="36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6" name="Google Shape;206;p2"/>
          <p:cNvGrpSpPr/>
          <p:nvPr/>
        </p:nvGrpSpPr>
        <p:grpSpPr>
          <a:xfrm>
            <a:off x="5767217" y="1365083"/>
            <a:ext cx="4736074" cy="4149493"/>
            <a:chOff x="0" y="0"/>
            <a:chExt cx="4736074" cy="4149493"/>
          </a:xfrm>
        </p:grpSpPr>
        <p:sp>
          <p:nvSpPr>
            <p:cNvPr id="207" name="Google Shape;207;p2"/>
            <p:cNvSpPr/>
            <p:nvPr/>
          </p:nvSpPr>
          <p:spPr>
            <a:xfrm>
              <a:off x="0" y="0"/>
              <a:ext cx="4118326" cy="4149493"/>
            </a:xfrm>
            <a:prstGeom prst="triangle">
              <a:avLst>
                <a:gd fmla="val 50000" name="adj"/>
              </a:avLst>
            </a:prstGeom>
            <a:gradFill>
              <a:gsLst>
                <a:gs pos="0">
                  <a:srgbClr val="47698D"/>
                </a:gs>
                <a:gs pos="50000">
                  <a:srgbClr val="005485"/>
                </a:gs>
                <a:gs pos="100000">
                  <a:srgbClr val="004B7A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745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2059163" y="415354"/>
              <a:ext cx="2676911" cy="737507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0053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"/>
            <p:cNvSpPr txBox="1"/>
            <p:nvPr/>
          </p:nvSpPr>
          <p:spPr>
            <a:xfrm>
              <a:off x="2095165" y="451356"/>
              <a:ext cx="2604907" cy="665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da-DK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Unacceptable risk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2059163" y="1245050"/>
              <a:ext cx="2676911" cy="737507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186CAA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"/>
            <p:cNvSpPr txBox="1"/>
            <p:nvPr/>
          </p:nvSpPr>
          <p:spPr>
            <a:xfrm>
              <a:off x="2095165" y="1281052"/>
              <a:ext cx="2604907" cy="665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da-DK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High-risk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059163" y="2074746"/>
              <a:ext cx="2676911" cy="737507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4983B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"/>
            <p:cNvSpPr txBox="1"/>
            <p:nvPr/>
          </p:nvSpPr>
          <p:spPr>
            <a:xfrm>
              <a:off x="2095165" y="2110748"/>
              <a:ext cx="2604907" cy="665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da-DK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Limited risk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2059163" y="2904442"/>
              <a:ext cx="2676911" cy="737507"/>
            </a:xfrm>
            <a:prstGeom prst="roundRect">
              <a:avLst>
                <a:gd fmla="val 16667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rgbClr val="94A3B8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"/>
            <p:cNvSpPr txBox="1"/>
            <p:nvPr/>
          </p:nvSpPr>
          <p:spPr>
            <a:xfrm>
              <a:off x="2095165" y="2940444"/>
              <a:ext cx="2604907" cy="66550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Arial"/>
                <a:buNone/>
              </a:pPr>
              <a:r>
                <a:rPr lang="da-DK" sz="23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Minimal risk</a:t>
              </a:r>
              <a:endParaRPr sz="2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2"/>
          <p:cNvSpPr txBox="1"/>
          <p:nvPr/>
        </p:nvSpPr>
        <p:spPr>
          <a:xfrm>
            <a:off x="357018" y="1733559"/>
            <a:ext cx="6048673" cy="2346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10" lvl="0" marL="19051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Bans certain applications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10" lvl="0" marL="19051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10" lvl="0" marL="19051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Classifies using sectoral risk classes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10" lvl="0" marL="19051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10" lvl="0" marL="19051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Primarily regulates high-risk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8910" lvl="0" marL="19051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"/>
          <p:cNvSpPr txBox="1"/>
          <p:nvPr/>
        </p:nvSpPr>
        <p:spPr>
          <a:xfrm>
            <a:off x="239349" y="788707"/>
            <a:ext cx="11617291" cy="576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6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EU AI Act – Horizontal approach</a:t>
            </a:r>
            <a:endParaRPr/>
          </a:p>
        </p:txBody>
      </p:sp>
      <p:sp>
        <p:nvSpPr>
          <p:cNvPr id="223" name="Google Shape;223;p3"/>
          <p:cNvSpPr txBox="1"/>
          <p:nvPr/>
        </p:nvSpPr>
        <p:spPr>
          <a:xfrm>
            <a:off x="357018" y="1733559"/>
            <a:ext cx="6048673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90510" lvl="0" marL="19051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Adds additional requirements for sectorial legislation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9" lvl="1" marL="64771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b="0" i="0" lang="da-DK" sz="24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Allows for post-market learning</a:t>
            </a:r>
            <a:endParaRPr/>
          </a:p>
          <a:p>
            <a:pPr indent="-38110" lvl="0" marL="19051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10" lvl="0" marL="19051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MDR &amp; IVDR primarily regulates Medical devices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9" lvl="1" marL="495325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b="0" i="0" lang="da-DK" sz="24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AI Act regulates the addition of AI</a:t>
            </a:r>
            <a:endParaRPr/>
          </a:p>
          <a:p>
            <a:pPr indent="-38110" lvl="0" marL="19051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10" lvl="0" marL="190510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GDPR (General Data Protection Regulation) regulates the data</a:t>
            </a:r>
            <a:endParaRPr/>
          </a:p>
          <a:p>
            <a:pPr indent="-190509" lvl="1" marL="495325" marR="0" rtl="0" algn="l"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Font typeface="Arial"/>
              <a:buChar char="•"/>
            </a:pPr>
            <a:r>
              <a:rPr b="0" i="0" lang="da-DK" sz="2400" u="none" cap="none" strike="noStrike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Certain use-cases to avoid bias allows for exceptional data treatment</a:t>
            </a:r>
            <a:endParaRPr b="0" i="0" sz="2400" u="none" cap="none" strike="noStrike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4" name="Google Shape;224;p3"/>
          <p:cNvGrpSpPr/>
          <p:nvPr/>
        </p:nvGrpSpPr>
        <p:grpSpPr>
          <a:xfrm>
            <a:off x="6408367" y="2251438"/>
            <a:ext cx="5171647" cy="1351553"/>
            <a:chOff x="2677" y="1166570"/>
            <a:chExt cx="5171647" cy="1351553"/>
          </a:xfrm>
        </p:grpSpPr>
        <p:sp>
          <p:nvSpPr>
            <p:cNvPr id="225" name="Google Shape;225;p3"/>
            <p:cNvSpPr/>
            <p:nvPr/>
          </p:nvSpPr>
          <p:spPr>
            <a:xfrm>
              <a:off x="2588501" y="1725063"/>
              <a:ext cx="2027330" cy="2345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00486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26" name="Google Shape;226;p3"/>
            <p:cNvSpPr/>
            <p:nvPr/>
          </p:nvSpPr>
          <p:spPr>
            <a:xfrm>
              <a:off x="2588501" y="1725063"/>
              <a:ext cx="675776" cy="2345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00486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27" name="Google Shape;227;p3"/>
            <p:cNvSpPr/>
            <p:nvPr/>
          </p:nvSpPr>
          <p:spPr>
            <a:xfrm>
              <a:off x="1912724" y="1725063"/>
              <a:ext cx="675776" cy="2345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00486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28" name="Google Shape;228;p3"/>
            <p:cNvSpPr/>
            <p:nvPr/>
          </p:nvSpPr>
          <p:spPr>
            <a:xfrm>
              <a:off x="561171" y="1725063"/>
              <a:ext cx="2027330" cy="23456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00486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29" name="Google Shape;229;p3"/>
            <p:cNvSpPr/>
            <p:nvPr/>
          </p:nvSpPr>
          <p:spPr>
            <a:xfrm>
              <a:off x="2030008" y="1166570"/>
              <a:ext cx="1116986" cy="558493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3"/>
            <p:cNvSpPr txBox="1"/>
            <p:nvPr/>
          </p:nvSpPr>
          <p:spPr>
            <a:xfrm>
              <a:off x="2030008" y="1166570"/>
              <a:ext cx="1116986" cy="55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da-DK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Medical device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3"/>
            <p:cNvSpPr/>
            <p:nvPr/>
          </p:nvSpPr>
          <p:spPr>
            <a:xfrm>
              <a:off x="2677" y="1959630"/>
              <a:ext cx="1116986" cy="558493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3"/>
            <p:cNvSpPr txBox="1"/>
            <p:nvPr/>
          </p:nvSpPr>
          <p:spPr>
            <a:xfrm>
              <a:off x="2677" y="1959630"/>
              <a:ext cx="1116986" cy="55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da-DK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MDR</a:t>
              </a:r>
              <a:endParaRPr/>
            </a:p>
          </p:txBody>
        </p:sp>
        <p:sp>
          <p:nvSpPr>
            <p:cNvPr id="233" name="Google Shape;233;p3"/>
            <p:cNvSpPr/>
            <p:nvPr/>
          </p:nvSpPr>
          <p:spPr>
            <a:xfrm>
              <a:off x="1354231" y="1959630"/>
              <a:ext cx="1116986" cy="558493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"/>
            <p:cNvSpPr txBox="1"/>
            <p:nvPr/>
          </p:nvSpPr>
          <p:spPr>
            <a:xfrm>
              <a:off x="1354231" y="1959630"/>
              <a:ext cx="1116986" cy="55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da-DK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IVDR</a:t>
              </a:r>
              <a:endParaRPr/>
            </a:p>
          </p:txBody>
        </p:sp>
        <p:sp>
          <p:nvSpPr>
            <p:cNvPr id="235" name="Google Shape;235;p3"/>
            <p:cNvSpPr/>
            <p:nvPr/>
          </p:nvSpPr>
          <p:spPr>
            <a:xfrm>
              <a:off x="2705785" y="1959630"/>
              <a:ext cx="1116986" cy="558493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"/>
            <p:cNvSpPr txBox="1"/>
            <p:nvPr/>
          </p:nvSpPr>
          <p:spPr>
            <a:xfrm>
              <a:off x="2705785" y="1959630"/>
              <a:ext cx="1116986" cy="55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da-DK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AI Act</a:t>
              </a: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"/>
            <p:cNvSpPr/>
            <p:nvPr/>
          </p:nvSpPr>
          <p:spPr>
            <a:xfrm>
              <a:off x="4057338" y="1959630"/>
              <a:ext cx="1116986" cy="558493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"/>
            <p:cNvSpPr txBox="1"/>
            <p:nvPr/>
          </p:nvSpPr>
          <p:spPr>
            <a:xfrm>
              <a:off x="4057338" y="1959630"/>
              <a:ext cx="1116986" cy="5584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Arial"/>
                <a:buNone/>
              </a:pPr>
              <a:r>
                <a:rPr lang="da-DK" sz="2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GDPR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"/>
          <p:cNvSpPr txBox="1"/>
          <p:nvPr/>
        </p:nvSpPr>
        <p:spPr>
          <a:xfrm>
            <a:off x="239349" y="788707"/>
            <a:ext cx="11617291" cy="5763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66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-DK" sz="36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EU AI Act – Horizontal approach</a:t>
            </a:r>
            <a:endParaRPr/>
          </a:p>
        </p:txBody>
      </p:sp>
      <p:grpSp>
        <p:nvGrpSpPr>
          <p:cNvPr id="245" name="Google Shape;245;p4"/>
          <p:cNvGrpSpPr/>
          <p:nvPr/>
        </p:nvGrpSpPr>
        <p:grpSpPr>
          <a:xfrm>
            <a:off x="6699527" y="1588279"/>
            <a:ext cx="5137221" cy="3681441"/>
            <a:chOff x="19890" y="1626"/>
            <a:chExt cx="5137221" cy="3681441"/>
          </a:xfrm>
        </p:grpSpPr>
        <p:sp>
          <p:nvSpPr>
            <p:cNvPr id="246" name="Google Shape;246;p4"/>
            <p:cNvSpPr/>
            <p:nvPr/>
          </p:nvSpPr>
          <p:spPr>
            <a:xfrm>
              <a:off x="3547356" y="1695369"/>
              <a:ext cx="209968" cy="163775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0053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7" name="Google Shape;247;p4"/>
            <p:cNvSpPr/>
            <p:nvPr/>
          </p:nvSpPr>
          <p:spPr>
            <a:xfrm>
              <a:off x="3547356" y="1695369"/>
              <a:ext cx="209968" cy="6439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0053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8" name="Google Shape;248;p4"/>
            <p:cNvSpPr/>
            <p:nvPr/>
          </p:nvSpPr>
          <p:spPr>
            <a:xfrm>
              <a:off x="2413528" y="701519"/>
              <a:ext cx="1693743" cy="2939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00486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49" name="Google Shape;249;p4"/>
            <p:cNvSpPr/>
            <p:nvPr/>
          </p:nvSpPr>
          <p:spPr>
            <a:xfrm>
              <a:off x="1853612" y="1695369"/>
              <a:ext cx="209968" cy="6439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0053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0" name="Google Shape;250;p4"/>
            <p:cNvSpPr/>
            <p:nvPr/>
          </p:nvSpPr>
          <p:spPr>
            <a:xfrm>
              <a:off x="2367808" y="701519"/>
              <a:ext cx="91440" cy="29395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12700">
              <a:solidFill>
                <a:srgbClr val="00486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1" name="Google Shape;251;p4"/>
            <p:cNvSpPr/>
            <p:nvPr/>
          </p:nvSpPr>
          <p:spPr>
            <a:xfrm>
              <a:off x="159869" y="1695369"/>
              <a:ext cx="209968" cy="6439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00537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2" name="Google Shape;252;p4"/>
            <p:cNvSpPr/>
            <p:nvPr/>
          </p:nvSpPr>
          <p:spPr>
            <a:xfrm>
              <a:off x="719784" y="701519"/>
              <a:ext cx="1693743" cy="29395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00486F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253" name="Google Shape;253;p4"/>
            <p:cNvSpPr/>
            <p:nvPr/>
          </p:nvSpPr>
          <p:spPr>
            <a:xfrm>
              <a:off x="1713634" y="1626"/>
              <a:ext cx="1399787" cy="699893"/>
            </a:xfrm>
            <a:prstGeom prst="rect">
              <a:avLst/>
            </a:prstGeom>
            <a:solidFill>
              <a:schemeClr val="dk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1713634" y="1626"/>
              <a:ext cx="1399787" cy="699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da-DK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Medical device</a:t>
              </a: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19890" y="995475"/>
              <a:ext cx="1399787" cy="699893"/>
            </a:xfrm>
            <a:prstGeom prst="rect">
              <a:avLst/>
            </a:prstGeom>
            <a:solidFill>
              <a:srgbClr val="ED7D3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4"/>
            <p:cNvSpPr txBox="1"/>
            <p:nvPr/>
          </p:nvSpPr>
          <p:spPr>
            <a:xfrm>
              <a:off x="19890" y="995475"/>
              <a:ext cx="1399787" cy="699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da-DK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DG CNCT</a:t>
              </a: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369837" y="1989324"/>
              <a:ext cx="1399787" cy="699893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369837" y="1989324"/>
              <a:ext cx="1399787" cy="699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da-DK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AI Act</a:t>
              </a: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1713634" y="995475"/>
              <a:ext cx="1399787" cy="699893"/>
            </a:xfrm>
            <a:prstGeom prst="rect">
              <a:avLst/>
            </a:prstGeom>
            <a:solidFill>
              <a:srgbClr val="ED7D3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4"/>
            <p:cNvSpPr txBox="1"/>
            <p:nvPr/>
          </p:nvSpPr>
          <p:spPr>
            <a:xfrm>
              <a:off x="1713634" y="995475"/>
              <a:ext cx="1399787" cy="699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b="0" i="0" lang="da-DK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EDPB</a:t>
              </a: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2063581" y="1989324"/>
              <a:ext cx="1399787" cy="699893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4"/>
            <p:cNvSpPr txBox="1"/>
            <p:nvPr/>
          </p:nvSpPr>
          <p:spPr>
            <a:xfrm>
              <a:off x="2063581" y="1989324"/>
              <a:ext cx="1399787" cy="699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da-DK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GDPR</a:t>
              </a: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3407377" y="995475"/>
              <a:ext cx="1399787" cy="699893"/>
            </a:xfrm>
            <a:prstGeom prst="rect">
              <a:avLst/>
            </a:prstGeom>
            <a:solidFill>
              <a:srgbClr val="ED7D3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4"/>
            <p:cNvSpPr txBox="1"/>
            <p:nvPr/>
          </p:nvSpPr>
          <p:spPr>
            <a:xfrm>
              <a:off x="3407377" y="995475"/>
              <a:ext cx="1399787" cy="699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da-DK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DG Sante</a:t>
              </a:r>
              <a:endParaRPr sz="2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3757324" y="1989324"/>
              <a:ext cx="1399787" cy="699893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4"/>
            <p:cNvSpPr txBox="1"/>
            <p:nvPr/>
          </p:nvSpPr>
          <p:spPr>
            <a:xfrm>
              <a:off x="3757324" y="1989324"/>
              <a:ext cx="1399787" cy="699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da-DK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MDR</a:t>
              </a: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757324" y="2983174"/>
              <a:ext cx="1399787" cy="699893"/>
            </a:xfrm>
            <a:prstGeom prst="rect">
              <a:avLst/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4"/>
            <p:cNvSpPr txBox="1"/>
            <p:nvPr/>
          </p:nvSpPr>
          <p:spPr>
            <a:xfrm>
              <a:off x="3757324" y="2983174"/>
              <a:ext cx="1399787" cy="6998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5875" lIns="15875" spcFirstLastPara="1" rIns="15875" wrap="square" tIns="15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Arial"/>
                <a:buNone/>
              </a:pPr>
              <a:r>
                <a:rPr lang="da-DK" sz="2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IVDR</a:t>
              </a:r>
              <a:endParaRPr/>
            </a:p>
          </p:txBody>
        </p:sp>
      </p:grpSp>
      <p:pic>
        <p:nvPicPr>
          <p:cNvPr id="269" name="Google Shape;26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360" y="2397041"/>
            <a:ext cx="5177004" cy="1634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Code Image" id="270" name="Google Shape;27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4886" y="4031505"/>
            <a:ext cx="1864956" cy="1864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"/>
          <p:cNvSpPr txBox="1"/>
          <p:nvPr/>
        </p:nvSpPr>
        <p:spPr>
          <a:xfrm>
            <a:off x="410542" y="5896461"/>
            <a:ext cx="3651962" cy="9002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AIB 2025-1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-DK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MDCG 2025-6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Interplay between the Medical Devices Regulation (MDR)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&amp; In vitro Diagnostic Medical Devices Regulation (IVDR)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0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 Artificial Intelligence Act (AIA) </a:t>
            </a:r>
            <a:endParaRPr sz="10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"/>
          <p:cNvSpPr txBox="1"/>
          <p:nvPr>
            <p:ph idx="1" type="body"/>
          </p:nvPr>
        </p:nvSpPr>
        <p:spPr>
          <a:xfrm>
            <a:off x="503238" y="1959428"/>
            <a:ext cx="11183937" cy="4287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190510" lvl="0" marL="190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ct val="100000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Transparency obligations</a:t>
            </a:r>
            <a:endParaRPr/>
          </a:p>
          <a:p>
            <a:pPr indent="-190510" lvl="1" marL="495325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F497D"/>
              </a:buClr>
              <a:buSzPct val="100000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Information on AI interaction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10" lvl="1" marL="495325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F497D"/>
              </a:buClr>
              <a:buSzPct val="100000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Description of data sets</a:t>
            </a:r>
            <a:endParaRPr/>
          </a:p>
          <a:p>
            <a:pPr indent="-49540" lvl="0" marL="19051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10" lvl="0" marL="19051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F497D"/>
              </a:buClr>
              <a:buSzPct val="100000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Fundamental rights infringement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9540" lvl="0" marL="19051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10" lvl="0" marL="19051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F497D"/>
              </a:buClr>
              <a:buSzPct val="100000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Post-market log generation for use and changes</a:t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7629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10" lvl="0" marL="19051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F497D"/>
              </a:buClr>
              <a:buSzPct val="100000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Human oversight features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8115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5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78" name="Google Shape;278;p5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lang="da-DK"/>
              <a:t>The EU AI Act – New requirements</a:t>
            </a:r>
            <a:endParaRPr/>
          </a:p>
        </p:txBody>
      </p:sp>
      <p:pic>
        <p:nvPicPr>
          <p:cNvPr id="279" name="Google Shape;27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00878" y="1259238"/>
            <a:ext cx="3022342" cy="42896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6"/>
          <p:cNvSpPr txBox="1"/>
          <p:nvPr>
            <p:ph idx="1" type="body"/>
          </p:nvPr>
        </p:nvSpPr>
        <p:spPr>
          <a:xfrm>
            <a:off x="503238" y="1959428"/>
            <a:ext cx="11183937" cy="4287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90510" lvl="0" marL="19051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2400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New legal actor in the value chain</a:t>
            </a:r>
            <a:endParaRPr/>
          </a:p>
          <a:p>
            <a:pPr indent="-190509" lvl="1" marL="64771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F497D"/>
              </a:buClr>
              <a:buSzPts val="2400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Specifically targets hospitals</a:t>
            </a:r>
            <a:endParaRPr/>
          </a:p>
          <a:p>
            <a:pPr indent="-190509" lvl="1" marL="64771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F497D"/>
              </a:buClr>
              <a:buSzPts val="2400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Necessitated by post-market learning</a:t>
            </a:r>
            <a:endParaRPr/>
          </a:p>
          <a:p>
            <a:pPr indent="-38110" lvl="0" marL="19051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</a:pPr>
            <a:r>
              <a:t/>
            </a:r>
            <a:endParaRPr sz="2400">
              <a:solidFill>
                <a:srgbClr val="1F497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10" lvl="0" marL="19051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1F497D"/>
              </a:buClr>
              <a:buSzPts val="2400"/>
              <a:buChar char="•"/>
            </a:pPr>
            <a:r>
              <a:rPr lang="da-DK" sz="2400">
                <a:solidFill>
                  <a:srgbClr val="1F497D"/>
                </a:solidFill>
              </a:rPr>
              <a:t>Responsibility of the organisation</a:t>
            </a:r>
            <a:endParaRPr/>
          </a:p>
          <a:p>
            <a:pPr indent="-190509" lvl="1" marL="495325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F497D"/>
              </a:buClr>
              <a:buSzPts val="2400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Monitoring of performance</a:t>
            </a:r>
            <a:endParaRPr/>
          </a:p>
          <a:p>
            <a:pPr indent="-190509" lvl="1" marL="495325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F497D"/>
              </a:buClr>
              <a:buSzPts val="2400"/>
              <a:buChar char="•"/>
            </a:pPr>
            <a:r>
              <a:rPr lang="da-DK" sz="2400">
                <a:solidFill>
                  <a:srgbClr val="1F497D"/>
                </a:solidFill>
                <a:latin typeface="Calibri"/>
                <a:ea typeface="Calibri"/>
                <a:cs typeface="Calibri"/>
                <a:sym typeface="Calibri"/>
              </a:rPr>
              <a:t>Reportability of incidents</a:t>
            </a:r>
            <a:endParaRPr/>
          </a:p>
          <a:p>
            <a:pPr indent="-9525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</a:pPr>
            <a:r>
              <a:t/>
            </a:r>
            <a:endParaRPr b="1"/>
          </a:p>
          <a:p>
            <a:pPr indent="-9525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ts val="2100"/>
              <a:buNone/>
            </a:pPr>
            <a:r>
              <a:t/>
            </a:r>
            <a:endParaRPr/>
          </a:p>
        </p:txBody>
      </p:sp>
      <p:sp>
        <p:nvSpPr>
          <p:cNvPr id="285" name="Google Shape;285;p6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286" name="Google Shape;286;p6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lang="da-DK"/>
              <a:t>The EU AI Act – Role of deployer</a:t>
            </a:r>
            <a:endParaRPr/>
          </a:p>
        </p:txBody>
      </p:sp>
      <p:grpSp>
        <p:nvGrpSpPr>
          <p:cNvPr id="287" name="Google Shape;287;p6"/>
          <p:cNvGrpSpPr/>
          <p:nvPr/>
        </p:nvGrpSpPr>
        <p:grpSpPr>
          <a:xfrm>
            <a:off x="7370847" y="1959428"/>
            <a:ext cx="3455652" cy="3684694"/>
            <a:chOff x="860676" y="0"/>
            <a:chExt cx="3455652" cy="3684694"/>
          </a:xfrm>
        </p:grpSpPr>
        <p:sp>
          <p:nvSpPr>
            <p:cNvPr id="288" name="Google Shape;288;p6"/>
            <p:cNvSpPr/>
            <p:nvPr/>
          </p:nvSpPr>
          <p:spPr>
            <a:xfrm>
              <a:off x="1560766" y="1842347"/>
              <a:ext cx="459260" cy="131267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6"/>
            <p:cNvSpPr txBox="1"/>
            <p:nvPr/>
          </p:nvSpPr>
          <p:spPr>
            <a:xfrm>
              <a:off x="1755629" y="2463915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1560766" y="1842347"/>
              <a:ext cx="459260" cy="43755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6"/>
            <p:cNvSpPr txBox="1"/>
            <p:nvPr/>
          </p:nvSpPr>
          <p:spPr>
            <a:xfrm>
              <a:off x="1774538" y="2045267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1560766" y="1404789"/>
              <a:ext cx="459260" cy="437557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6"/>
            <p:cNvSpPr txBox="1"/>
            <p:nvPr/>
          </p:nvSpPr>
          <p:spPr>
            <a:xfrm>
              <a:off x="1774538" y="1607710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1560766" y="529674"/>
              <a:ext cx="459260" cy="1312672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120000" y="0"/>
                  </a:lnTo>
                </a:path>
              </a:pathLst>
            </a:custGeom>
            <a:noFill/>
            <a:ln cap="flat" cmpd="sng" w="12700">
              <a:solidFill>
                <a:srgbClr val="345A9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6"/>
            <p:cNvSpPr txBox="1"/>
            <p:nvPr/>
          </p:nvSpPr>
          <p:spPr>
            <a:xfrm>
              <a:off x="1755629" y="1151243"/>
              <a:ext cx="0" cy="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Arial"/>
                <a:buNone/>
              </a:pPr>
              <a:r>
                <a:t/>
              </a:r>
              <a:endParaRPr sz="5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6"/>
            <p:cNvSpPr/>
            <p:nvPr/>
          </p:nvSpPr>
          <p:spPr>
            <a:xfrm rot="-5400000">
              <a:off x="-631626" y="1492301"/>
              <a:ext cx="3684694" cy="700091"/>
            </a:xfrm>
            <a:prstGeom prst="rect">
              <a:avLst/>
            </a:prstGeom>
            <a:solidFill>
              <a:schemeClr val="dk2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6"/>
            <p:cNvSpPr txBox="1"/>
            <p:nvPr/>
          </p:nvSpPr>
          <p:spPr>
            <a:xfrm rot="-5400000">
              <a:off x="-631626" y="1492301"/>
              <a:ext cx="3684694" cy="70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8575" lIns="28575" spcFirstLastPara="1" rIns="28575" wrap="square" tIns="28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500"/>
                <a:buFont typeface="Calibri"/>
                <a:buNone/>
              </a:pPr>
              <a:r>
                <a:rPr lang="da-DK" sz="4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Medical device</a:t>
              </a:r>
              <a:endParaRPr sz="45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2020026" y="179628"/>
              <a:ext cx="2296301" cy="700091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6"/>
            <p:cNvSpPr txBox="1"/>
            <p:nvPr/>
          </p:nvSpPr>
          <p:spPr>
            <a:xfrm>
              <a:off x="2020026" y="179628"/>
              <a:ext cx="2296301" cy="70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Calibri"/>
                <a:buNone/>
              </a:pPr>
              <a:r>
                <a:rPr lang="da-DK" sz="3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Manufacturer</a:t>
              </a:r>
              <a:endParaRPr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2020026" y="1054743"/>
              <a:ext cx="2296301" cy="700091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6"/>
            <p:cNvSpPr txBox="1"/>
            <p:nvPr/>
          </p:nvSpPr>
          <p:spPr>
            <a:xfrm>
              <a:off x="2020026" y="1054743"/>
              <a:ext cx="2296301" cy="70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Calibri"/>
                <a:buNone/>
              </a:pPr>
              <a:r>
                <a:rPr lang="da-DK" sz="3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Distributor</a:t>
              </a:r>
              <a:endParaRPr sz="3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2020026" y="1929858"/>
              <a:ext cx="2296301" cy="700091"/>
            </a:xfrm>
            <a:prstGeom prst="rect">
              <a:avLst/>
            </a:prstGeom>
            <a:solidFill>
              <a:srgbClr val="ED7D31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6"/>
            <p:cNvSpPr txBox="1"/>
            <p:nvPr/>
          </p:nvSpPr>
          <p:spPr>
            <a:xfrm>
              <a:off x="2020026" y="1929858"/>
              <a:ext cx="2296301" cy="70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Calibri"/>
                <a:buNone/>
              </a:pPr>
              <a:r>
                <a:rPr lang="da-DK" sz="3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Deployer</a:t>
              </a:r>
              <a:endParaRPr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2020026" y="2804973"/>
              <a:ext cx="2296301" cy="700091"/>
            </a:xfrm>
            <a:prstGeom prst="rect">
              <a:avLst/>
            </a:prstGeom>
            <a:solidFill>
              <a:schemeClr val="accent1"/>
            </a:solidFill>
            <a:ln cap="flat" cmpd="sng" w="19050">
              <a:solidFill>
                <a:srgbClr val="FFFFF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6"/>
            <p:cNvSpPr txBox="1"/>
            <p:nvPr/>
          </p:nvSpPr>
          <p:spPr>
            <a:xfrm>
              <a:off x="2020026" y="2804973"/>
              <a:ext cx="2296301" cy="7000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9675" lIns="19675" spcFirstLastPara="1" rIns="19675" wrap="square" tIns="19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100"/>
                <a:buFont typeface="Calibri"/>
                <a:buNone/>
              </a:pPr>
              <a:r>
                <a:rPr lang="da-DK" sz="31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User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7"/>
          <p:cNvSpPr txBox="1"/>
          <p:nvPr>
            <p:ph idx="1" type="body"/>
          </p:nvPr>
        </p:nvSpPr>
        <p:spPr>
          <a:xfrm>
            <a:off x="503238" y="1959428"/>
            <a:ext cx="11183937" cy="42873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da-DK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Baseline enforcement strictness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da-DK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EU level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da-DK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National level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da-DK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Central designation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da-DK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Pooling of expertise</a:t>
            </a:r>
            <a:endParaRPr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da-DK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Delays in reporting timelines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da-DK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Sectoral designation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da-DK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Existing pathways for vigilance</a:t>
            </a:r>
            <a:endParaRPr/>
          </a:p>
          <a:p>
            <a:pPr indent="-22860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•"/>
            </a:pPr>
            <a:r>
              <a:rPr lang="da-DK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New expertise for </a:t>
            </a:r>
            <a:r>
              <a:rPr i="1" lang="da-DK" sz="24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”the infringement of obligations under Union law intended to protect fundamental rights”</a:t>
            </a:r>
            <a:endParaRPr/>
          </a:p>
          <a:p>
            <a:pPr indent="-8763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 i="1"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87630" lvl="1" marL="685800" rtl="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 i="1" sz="24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05283" lvl="0" marL="2286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t/>
            </a:r>
            <a:endParaRPr i="1"/>
          </a:p>
        </p:txBody>
      </p:sp>
      <p:sp>
        <p:nvSpPr>
          <p:cNvPr id="311" name="Google Shape;311;p7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312" name="Google Shape;312;p7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lang="da-DK"/>
              <a:t>The EU AI Act – Designation and personel</a:t>
            </a:r>
            <a:endParaRPr/>
          </a:p>
        </p:txBody>
      </p:sp>
      <p:pic>
        <p:nvPicPr>
          <p:cNvPr id="313" name="Google Shape;3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3531" y="1746358"/>
            <a:ext cx="3359187" cy="33652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8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319" name="Google Shape;319;p8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b="0" lang="da-DK"/>
              <a:t>The EU AI Act – Implementation timeline</a:t>
            </a:r>
            <a:endParaRPr/>
          </a:p>
        </p:txBody>
      </p:sp>
      <p:sp>
        <p:nvSpPr>
          <p:cNvPr id="320" name="Google Shape;320;p8"/>
          <p:cNvSpPr txBox="1"/>
          <p:nvPr/>
        </p:nvSpPr>
        <p:spPr>
          <a:xfrm>
            <a:off x="366256" y="3294783"/>
            <a:ext cx="152402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a-DK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February 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Banned AI practices</a:t>
            </a:r>
            <a:endParaRPr/>
          </a:p>
        </p:txBody>
      </p:sp>
      <p:sp>
        <p:nvSpPr>
          <p:cNvPr id="321" name="Google Shape;321;p8"/>
          <p:cNvSpPr txBox="1"/>
          <p:nvPr/>
        </p:nvSpPr>
        <p:spPr>
          <a:xfrm>
            <a:off x="5920666" y="3064436"/>
            <a:ext cx="177705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a-DK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August 2026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High-Risk AI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(Annex III), limited risk (In-house)</a:t>
            </a:r>
            <a:endParaRPr/>
          </a:p>
        </p:txBody>
      </p:sp>
      <p:sp>
        <p:nvSpPr>
          <p:cNvPr id="322" name="Google Shape;322;p8"/>
          <p:cNvSpPr txBox="1"/>
          <p:nvPr/>
        </p:nvSpPr>
        <p:spPr>
          <a:xfrm>
            <a:off x="9449117" y="3310657"/>
            <a:ext cx="1524022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a-DK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August 2027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High-risk AI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(Annex I)</a:t>
            </a:r>
            <a:endParaRPr/>
          </a:p>
        </p:txBody>
      </p:sp>
      <p:sp>
        <p:nvSpPr>
          <p:cNvPr id="323" name="Google Shape;323;p8"/>
          <p:cNvSpPr txBox="1"/>
          <p:nvPr/>
        </p:nvSpPr>
        <p:spPr>
          <a:xfrm>
            <a:off x="2327396" y="2305609"/>
            <a:ext cx="1923383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da-DK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August 2025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Designation of competent authorities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Governance: AI Board, AI Office, Scientific panel,  Pool of experts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8"/>
          <p:cNvSpPr/>
          <p:nvPr/>
        </p:nvSpPr>
        <p:spPr>
          <a:xfrm>
            <a:off x="294103" y="4528264"/>
            <a:ext cx="11393071" cy="98757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03578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8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8"/>
          <p:cNvSpPr/>
          <p:nvPr/>
        </p:nvSpPr>
        <p:spPr>
          <a:xfrm flipH="1" rot="10800000">
            <a:off x="3557790" y="4765613"/>
            <a:ext cx="282690" cy="465605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B7A5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88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8"/>
          <p:cNvSpPr/>
          <p:nvPr/>
        </p:nvSpPr>
        <p:spPr>
          <a:xfrm>
            <a:off x="1105408" y="4394049"/>
            <a:ext cx="45719" cy="379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3266229" y="4387699"/>
            <a:ext cx="45719" cy="379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8"/>
          <p:cNvSpPr/>
          <p:nvPr/>
        </p:nvSpPr>
        <p:spPr>
          <a:xfrm>
            <a:off x="6786439" y="4387699"/>
            <a:ext cx="45719" cy="379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"/>
          <p:cNvSpPr/>
          <p:nvPr/>
        </p:nvSpPr>
        <p:spPr>
          <a:xfrm>
            <a:off x="10188269" y="4392381"/>
            <a:ext cx="45719" cy="3797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"/>
          <p:cNvSpPr txBox="1"/>
          <p:nvPr/>
        </p:nvSpPr>
        <p:spPr>
          <a:xfrm>
            <a:off x="2777114" y="5333387"/>
            <a:ext cx="18440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ARE HERE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9"/>
          <p:cNvSpPr txBox="1"/>
          <p:nvPr>
            <p:ph idx="12" type="sldNum"/>
          </p:nvPr>
        </p:nvSpPr>
        <p:spPr>
          <a:xfrm>
            <a:off x="11252718" y="6497639"/>
            <a:ext cx="434456" cy="22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0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-DK"/>
              <a:t>‹#›</a:t>
            </a:fld>
            <a:endParaRPr/>
          </a:p>
        </p:txBody>
      </p:sp>
      <p:sp>
        <p:nvSpPr>
          <p:cNvPr id="336" name="Google Shape;336;p9"/>
          <p:cNvSpPr txBox="1"/>
          <p:nvPr>
            <p:ph type="title"/>
          </p:nvPr>
        </p:nvSpPr>
        <p:spPr>
          <a:xfrm>
            <a:off x="503238" y="503238"/>
            <a:ext cx="11183937" cy="7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None/>
            </a:pPr>
            <a:r>
              <a:rPr lang="da-DK"/>
              <a:t>Thank you kindly for your attention</a:t>
            </a:r>
            <a:endParaRPr/>
          </a:p>
        </p:txBody>
      </p:sp>
      <p:pic>
        <p:nvPicPr>
          <p:cNvPr descr="https://www.airis.or.kr/image/site/speaker_09.png" id="337" name="Google Shape;3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4584088"/>
            <a:ext cx="1298606" cy="1689716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9"/>
          <p:cNvSpPr txBox="1"/>
          <p:nvPr/>
        </p:nvSpPr>
        <p:spPr>
          <a:xfrm>
            <a:off x="2822606" y="4989534"/>
            <a:ext cx="4363374" cy="1508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da-DK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da-DK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Rolf Oberlin Hansen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Danish Medicines Agency’s unit for Medical Devices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Senior Advisor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-DK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ROOH@DKMA.DK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LMST Logofarver2">
      <a:dk1>
        <a:srgbClr val="000000"/>
      </a:dk1>
      <a:lt1>
        <a:srgbClr val="FFFFFF"/>
      </a:lt1>
      <a:dk2>
        <a:srgbClr val="033F65"/>
      </a:dk2>
      <a:lt2>
        <a:srgbClr val="DAEEFA"/>
      </a:lt2>
      <a:accent1>
        <a:srgbClr val="005C8D"/>
      </a:accent1>
      <a:accent2>
        <a:srgbClr val="94CEF2"/>
      </a:accent2>
      <a:accent3>
        <a:srgbClr val="36A9E1"/>
      </a:accent3>
      <a:accent4>
        <a:srgbClr val="00858C"/>
      </a:accent4>
      <a:accent5>
        <a:srgbClr val="493182"/>
      </a:accent5>
      <a:accent6>
        <a:srgbClr val="DDDF4B"/>
      </a:accent6>
      <a:hlink>
        <a:srgbClr val="006EAD"/>
      </a:hlink>
      <a:folHlink>
        <a:srgbClr val="D80C5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2025-04-25T08:00:36Z</dcterms:created>
  <dc:creator>Rolf Oberlin Hansen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0x0101006A4F30081DA5F74BA0AF5845E098C143</vt:lpwstr>
  </property>
</Properties>
</file>